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48" r:id="rId18"/>
    <p:sldId id="512" r:id="rId19"/>
    <p:sldId id="374" r:id="rId20"/>
    <p:sldId id="532" r:id="rId21"/>
    <p:sldId id="375" r:id="rId22"/>
    <p:sldId id="516" r:id="rId23"/>
    <p:sldId id="399" r:id="rId24"/>
    <p:sldId id="506" r:id="rId25"/>
    <p:sldId id="538" r:id="rId26"/>
    <p:sldId id="463" r:id="rId27"/>
    <p:sldId id="550" r:id="rId28"/>
    <p:sldId id="381" r:id="rId29"/>
    <p:sldId id="504" r:id="rId30"/>
    <p:sldId id="554" r:id="rId31"/>
    <p:sldId id="527" r:id="rId32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1/4/2024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1/4/2024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1/4/2024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1/4/2024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1/4/2024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1/4/2024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1/4/2024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1/4/2024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1/4/2024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1/4/2024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1/4/2024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1/4/2024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9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January 7,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D8A217-83E3-F9AF-C1E8-13DE7D969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17149"/>
            <a:ext cx="9143999" cy="4640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07762" y="4760858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January 17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3424" y="2760505"/>
            <a:ext cx="8042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2024 Council Installation</a:t>
            </a:r>
          </a:p>
          <a:p>
            <a:pPr marL="571500" lvl="0" indent="-5715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During Worship on January 14, 2024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  <p:bldP spid="1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January 11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January 30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January 25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TBD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Attend Advent Soup Suppers and Devotions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Training will be rescheduled for January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120" y="2951026"/>
            <a:ext cx="8869836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indent="-1885950" defTabSz="4514850"/>
            <a:r>
              <a:rPr lang="en-US" sz="3600" b="1" dirty="0">
                <a:latin typeface="Arial Rounded MT Bold" panose="020F0704030504030204" pitchFamily="34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</a:rPr>
              <a:t>Prepare your vision or resolutions for 2024.</a:t>
            </a:r>
          </a:p>
          <a:p>
            <a:pPr marL="1885950" indent="-1885950" defTabSz="4514850"/>
            <a:r>
              <a:rPr lang="en-US" sz="3600" b="1" dirty="0">
                <a:latin typeface="Arial Rounded MT Bold" panose="020F0704030504030204" pitchFamily="34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</a:rPr>
              <a:t>Be aware of your body statistics (height, weight, BMI, blood pressure, heart rate ,</a:t>
            </a:r>
            <a:r>
              <a:rPr lang="en-US" sz="3200" dirty="0" err="1">
                <a:latin typeface="Arial Rounded MT Bold" panose="020F0704030504030204" pitchFamily="34" charset="0"/>
              </a:rPr>
              <a:t>etc</a:t>
            </a:r>
            <a:r>
              <a:rPr lang="en-US" sz="3200" dirty="0">
                <a:latin typeface="Arial Rounded MT Bold" panose="020F0704030504030204" pitchFamily="34" charset="0"/>
              </a:rPr>
              <a:t>,)</a:t>
            </a:r>
          </a:p>
          <a:p>
            <a:pPr marL="1885950" indent="-1885950" defTabSz="4514850"/>
            <a:r>
              <a:rPr lang="en-US" sz="3600" b="1" dirty="0">
                <a:latin typeface="Arial Rounded MT Bold" panose="020F0704030504030204" pitchFamily="34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</a:rPr>
              <a:t>Start a Bible reading schedule.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January 5, 2024 @ 10:00 am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Spring Events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2429" y="197416"/>
            <a:ext cx="23048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Children, </a:t>
            </a:r>
          </a:p>
          <a:p>
            <a:pPr lvl="0" algn="just">
              <a:spcAft>
                <a:spcPts val="0"/>
              </a:spcAft>
            </a:pPr>
            <a:r>
              <a:rPr lang="en-US" sz="36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Youth, </a:t>
            </a:r>
          </a:p>
          <a:p>
            <a:pPr lvl="0" algn="just">
              <a:spcAft>
                <a:spcPts val="0"/>
              </a:spcAft>
            </a:pPr>
            <a:r>
              <a:rPr lang="en-US" sz="3600" b="1" dirty="0">
                <a:solidFill>
                  <a:schemeClr val="accent5"/>
                </a:solidFill>
                <a:latin typeface="Arial Rounded MT Bold" panose="020F0704030504030204" pitchFamily="34" charset="0"/>
              </a:rPr>
              <a:t>&amp; Family</a:t>
            </a:r>
          </a:p>
          <a:p>
            <a:pPr lvl="0" algn="just">
              <a:spcAft>
                <a:spcPts val="0"/>
              </a:spcAft>
            </a:pPr>
            <a:r>
              <a:rPr lang="en-US" sz="36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Ministry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3431" y="-1"/>
            <a:ext cx="4619859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C300979-3A74-72CA-3B63-96DD50BD3D4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6985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200367"/>
            <a:ext cx="7677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Monday, January 15, 2024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@ 7:30 pm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Away game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750 S Main St, Ansonia, OH 45303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November 19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4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– 6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Service </a:t>
            </a:r>
            <a:r>
              <a:rPr lang="en-US" sz="3200" b="1">
                <a:latin typeface="Arial Rounded MT Bold" panose="020F0704030504030204" pitchFamily="34" charset="0"/>
              </a:rPr>
              <a:t>Project—Fleece </a:t>
            </a:r>
            <a:r>
              <a:rPr lang="en-US" sz="3200" b="1" dirty="0">
                <a:latin typeface="Arial Rounded MT Bold" panose="020F0704030504030204" pitchFamily="34" charset="0"/>
              </a:rPr>
              <a:t>Blankets for Comfort Kids Ministry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20 </a:t>
            </a:r>
            <a:r>
              <a:rPr lang="en-US" sz="3200" dirty="0">
                <a:latin typeface="Arial Rounded MT Bold" panose="020F0704030504030204" pitchFamily="34" charset="0"/>
              </a:rPr>
              <a:t>@ 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4C09C9-E276-4555-9443-DA066C8D928E}"/>
              </a:ext>
            </a:extLst>
          </p:cNvPr>
          <p:cNvSpPr/>
          <p:nvPr/>
        </p:nvSpPr>
        <p:spPr>
          <a:xfrm>
            <a:off x="381000" y="4042805"/>
            <a:ext cx="44197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If you can help in any way, please contact Katherine Jump at          937-423-2333.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381000" y="3075481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708" y="3872571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Attending our first regional Youth Gathering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January 5-7,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1036949" y="541111"/>
            <a:ext cx="673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take a Poinsettia Plant home with you today!</a:t>
            </a:r>
            <a:endParaRPr lang="en-US" sz="32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ECF02-8B2F-6A16-9527-6836946E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0000" l="3800" r="95900">
                        <a14:foregroundMark x1="7100" y1="31900" x2="8633" y2="38200"/>
                        <a14:foregroundMark x1="3800" y1="35733" x2="3800" y2="37100"/>
                        <a14:foregroundMark x1="7267" y1="42900" x2="6567" y2="43700"/>
                        <a14:foregroundMark x1="8067" y1="45233" x2="6833" y2="45500"/>
                        <a14:foregroundMark x1="47933" y1="7000" x2="47800" y2="9633"/>
                        <a14:foregroundMark x1="46833" y1="7567" x2="47267" y2="9767"/>
                        <a14:foregroundMark x1="91633" y1="25167" x2="89867" y2="37533"/>
                        <a14:foregroundMark x1="93033" y1="30100" x2="95100" y2="31067"/>
                        <a14:foregroundMark x1="95500" y1="38067" x2="95900" y2="38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7326" y="2384980"/>
            <a:ext cx="4473019" cy="4473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3BF5FD-AF04-818C-6A92-4657A1D94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0000" l="3800" r="95900">
                        <a14:foregroundMark x1="7100" y1="31900" x2="8633" y2="38200"/>
                        <a14:foregroundMark x1="3800" y1="35733" x2="3800" y2="37100"/>
                        <a14:foregroundMark x1="7267" y1="42900" x2="6567" y2="43700"/>
                        <a14:foregroundMark x1="8067" y1="45233" x2="6833" y2="45500"/>
                        <a14:foregroundMark x1="47933" y1="7000" x2="47800" y2="9633"/>
                        <a14:foregroundMark x1="46833" y1="7567" x2="47267" y2="9767"/>
                        <a14:foregroundMark x1="91633" y1="25167" x2="89867" y2="37533"/>
                        <a14:foregroundMark x1="93033" y1="30100" x2="95100" y2="31067"/>
                        <a14:foregroundMark x1="95500" y1="38067" x2="95900" y2="38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631" y="2105318"/>
            <a:ext cx="4473019" cy="44730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458478-CD24-4A8A-A5D9-3411F5AA0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0000" l="3800" r="95900">
                        <a14:foregroundMark x1="7100" y1="31900" x2="8633" y2="38200"/>
                        <a14:foregroundMark x1="3800" y1="35733" x2="3800" y2="37100"/>
                        <a14:foregroundMark x1="7267" y1="42900" x2="6567" y2="43700"/>
                        <a14:foregroundMark x1="8067" y1="45233" x2="6833" y2="45500"/>
                        <a14:foregroundMark x1="47933" y1="7000" x2="47800" y2="9633"/>
                        <a14:foregroundMark x1="46833" y1="7567" x2="47267" y2="9767"/>
                        <a14:foregroundMark x1="91633" y1="25167" x2="89867" y2="37533"/>
                        <a14:foregroundMark x1="93033" y1="30100" x2="95100" y2="31067"/>
                        <a14:foregroundMark x1="95500" y1="38067" x2="95900" y2="38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2588" y="2105318"/>
            <a:ext cx="4473019" cy="4473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FEB8CE-4165-9D26-7004-882E52924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0000" l="3800" r="95900">
                        <a14:foregroundMark x1="7100" y1="31900" x2="8633" y2="38200"/>
                        <a14:foregroundMark x1="3800" y1="35733" x2="3800" y2="37100"/>
                        <a14:foregroundMark x1="7267" y1="42900" x2="6567" y2="43700"/>
                        <a14:foregroundMark x1="8067" y1="45233" x2="6833" y2="45500"/>
                        <a14:foregroundMark x1="47933" y1="7000" x2="47800" y2="9633"/>
                        <a14:foregroundMark x1="46833" y1="7567" x2="47267" y2="9767"/>
                        <a14:foregroundMark x1="91633" y1="25167" x2="89867" y2="37533"/>
                        <a14:foregroundMark x1="93033" y1="30100" x2="95100" y2="31067"/>
                        <a14:foregroundMark x1="95500" y1="38067" x2="95900" y2="38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8309" y="2384979"/>
            <a:ext cx="4473019" cy="447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2041890" y="3716793"/>
            <a:ext cx="673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Saturday, January 27, 2024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latin typeface="Arial Rounded MT Bold" panose="020F0704030504030204" pitchFamily="34" charset="0"/>
              </a:rPr>
              <a:t>6:00 pm – 9:00 pm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$5 Entry Fee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latin typeface="Arial Rounded MT Bold" panose="020F0704030504030204" pitchFamily="34" charset="0"/>
              </a:rPr>
              <a:t>See Marge Warner for Details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16514-0D41-F134-1D29-6CADA7B4F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941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73C62-F374-D205-5985-E23E70A6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" b="98400" l="4832" r="94958">
                        <a14:foregroundMark x1="12605" y1="13800" x2="22899" y2="27200"/>
                        <a14:foregroundMark x1="22899" y1="27200" x2="34874" y2="16200"/>
                        <a14:foregroundMark x1="34874" y1="16200" x2="35084" y2="14000"/>
                        <a14:foregroundMark x1="32143" y1="10600" x2="41597" y2="14000"/>
                        <a14:foregroundMark x1="32983" y1="6400" x2="38655" y2="6400"/>
                        <a14:foregroundMark x1="5252" y1="10800" x2="6723" y2="21000"/>
                        <a14:foregroundMark x1="10714" y1="5800" x2="14916" y2="6400"/>
                        <a14:foregroundMark x1="32773" y1="5200" x2="35294" y2="5800"/>
                        <a14:foregroundMark x1="11765" y1="5600" x2="12395" y2="5000"/>
                        <a14:foregroundMark x1="57983" y1="32200" x2="55042" y2="20400"/>
                        <a14:foregroundMark x1="55042" y1="20400" x2="67857" y2="13800"/>
                        <a14:foregroundMark x1="67857" y1="13800" x2="75000" y2="6000"/>
                        <a14:foregroundMark x1="75000" y1="6000" x2="82143" y2="16000"/>
                        <a14:foregroundMark x1="82143" y1="16000" x2="84874" y2="27000"/>
                        <a14:foregroundMark x1="84874" y1="27000" x2="72479" y2="31800"/>
                        <a14:foregroundMark x1="72479" y1="31800" x2="75000" y2="43400"/>
                        <a14:foregroundMark x1="93908" y1="25000" x2="94958" y2="29400"/>
                        <a14:foregroundMark x1="78571" y1="4800" x2="76050" y2="2200"/>
                        <a14:foregroundMark x1="26891" y1="67200" x2="24370" y2="57200"/>
                        <a14:foregroundMark x1="24370" y1="57200" x2="18067" y2="66400"/>
                        <a14:foregroundMark x1="18067" y1="66400" x2="6933" y2="74600"/>
                        <a14:foregroundMark x1="6933" y1="74600" x2="22479" y2="91000"/>
                        <a14:foregroundMark x1="22479" y1="91000" x2="34454" y2="86200"/>
                        <a14:foregroundMark x1="34454" y1="86200" x2="38025" y2="75800"/>
                        <a14:foregroundMark x1="38025" y1="75800" x2="28571" y2="69400"/>
                        <a14:foregroundMark x1="28571" y1="69400" x2="27941" y2="67000"/>
                        <a14:foregroundMark x1="65756" y1="71800" x2="73529" y2="64400"/>
                        <a14:foregroundMark x1="73529" y1="64400" x2="85924" y2="66800"/>
                        <a14:foregroundMark x1="85924" y1="66800" x2="94538" y2="74400"/>
                        <a14:foregroundMark x1="94538" y1="74400" x2="80672" y2="92200"/>
                        <a14:foregroundMark x1="80672" y1="92200" x2="62185" y2="74200"/>
                        <a14:foregroundMark x1="62185" y1="74200" x2="65966" y2="71600"/>
                        <a14:foregroundMark x1="78992" y1="97400" x2="78992" y2="97400"/>
                        <a14:foregroundMark x1="79622" y1="98400" x2="79622" y2="98400"/>
                        <a14:foregroundMark x1="79412" y1="53200" x2="79412" y2="53200"/>
                        <a14:foregroundMark x1="79412" y1="53000" x2="79622" y2="5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06" y="3581400"/>
            <a:ext cx="2220912" cy="233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January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December 19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988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n-US" sz="2800" b="1" kern="0" dirty="0">
                <a:ln w="22225">
                  <a:noFill/>
                  <a:prstDash val="solid"/>
                </a:ln>
                <a:solidFill>
                  <a:prstClr val="black"/>
                </a:solidFill>
                <a:latin typeface="Arial" panose="020B0604020202020204"/>
              </a:rPr>
              <a:t>Tyler Norris Fund</a:t>
            </a:r>
            <a:endParaRPr kumimoji="0" lang="en-US" sz="28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ヒラギノ角ゴ Pro W3" pitchFamily="4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4720</TotalTime>
  <Words>1061</Words>
  <Application>Microsoft Office PowerPoint</Application>
  <PresentationFormat>On-screen Show (4:3)</PresentationFormat>
  <Paragraphs>200</Paragraphs>
  <Slides>31</Slides>
  <Notes>25</Notes>
  <HiddenSlides>11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263</cp:revision>
  <cp:lastPrinted>2022-02-13T11:38:00Z</cp:lastPrinted>
  <dcterms:created xsi:type="dcterms:W3CDTF">2020-11-15T00:46:00Z</dcterms:created>
  <dcterms:modified xsi:type="dcterms:W3CDTF">2024-01-05T04:32:16Z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