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76"/>
  </p:notesMasterIdLst>
  <p:sldIdLst>
    <p:sldId id="258" r:id="rId3"/>
    <p:sldId id="260" r:id="rId4"/>
    <p:sldId id="261" r:id="rId5"/>
    <p:sldId id="1016" r:id="rId6"/>
    <p:sldId id="1309" r:id="rId7"/>
    <p:sldId id="341" r:id="rId8"/>
    <p:sldId id="267" r:id="rId9"/>
    <p:sldId id="1018" r:id="rId10"/>
    <p:sldId id="1366" r:id="rId11"/>
    <p:sldId id="1367" r:id="rId12"/>
    <p:sldId id="1368" r:id="rId13"/>
    <p:sldId id="270" r:id="rId14"/>
    <p:sldId id="272" r:id="rId15"/>
    <p:sldId id="271" r:id="rId16"/>
    <p:sldId id="273" r:id="rId17"/>
    <p:sldId id="274" r:id="rId18"/>
    <p:sldId id="275" r:id="rId19"/>
    <p:sldId id="348" r:id="rId20"/>
    <p:sldId id="277" r:id="rId21"/>
    <p:sldId id="1283" r:id="rId22"/>
    <p:sldId id="278" r:id="rId23"/>
    <p:sldId id="289" r:id="rId24"/>
    <p:sldId id="1369" r:id="rId25"/>
    <p:sldId id="1370" r:id="rId26"/>
    <p:sldId id="1371" r:id="rId27"/>
    <p:sldId id="1372" r:id="rId28"/>
    <p:sldId id="1373" r:id="rId29"/>
    <p:sldId id="1374" r:id="rId30"/>
    <p:sldId id="1375" r:id="rId31"/>
    <p:sldId id="1376" r:id="rId32"/>
    <p:sldId id="1377" r:id="rId33"/>
    <p:sldId id="995" r:id="rId34"/>
    <p:sldId id="1381" r:id="rId35"/>
    <p:sldId id="1382" r:id="rId36"/>
    <p:sldId id="1383" r:id="rId37"/>
    <p:sldId id="1384" r:id="rId38"/>
    <p:sldId id="1385" r:id="rId39"/>
    <p:sldId id="1386" r:id="rId40"/>
    <p:sldId id="1388" r:id="rId41"/>
    <p:sldId id="1387" r:id="rId42"/>
    <p:sldId id="1389" r:id="rId43"/>
    <p:sldId id="1390" r:id="rId44"/>
    <p:sldId id="339" r:id="rId45"/>
    <p:sldId id="334" r:id="rId46"/>
    <p:sldId id="335" r:id="rId47"/>
    <p:sldId id="336" r:id="rId48"/>
    <p:sldId id="337" r:id="rId49"/>
    <p:sldId id="338" r:id="rId50"/>
    <p:sldId id="304" r:id="rId51"/>
    <p:sldId id="305" r:id="rId52"/>
    <p:sldId id="1014" r:id="rId53"/>
    <p:sldId id="1291" r:id="rId54"/>
    <p:sldId id="311" r:id="rId55"/>
    <p:sldId id="312" r:id="rId56"/>
    <p:sldId id="313" r:id="rId57"/>
    <p:sldId id="314" r:id="rId58"/>
    <p:sldId id="315" r:id="rId59"/>
    <p:sldId id="316" r:id="rId60"/>
    <p:sldId id="317" r:id="rId61"/>
    <p:sldId id="318" r:id="rId62"/>
    <p:sldId id="1320" r:id="rId63"/>
    <p:sldId id="1292" r:id="rId64"/>
    <p:sldId id="1293" r:id="rId65"/>
    <p:sldId id="1295" r:id="rId66"/>
    <p:sldId id="321" r:id="rId67"/>
    <p:sldId id="1302" r:id="rId68"/>
    <p:sldId id="485" r:id="rId69"/>
    <p:sldId id="1017" r:id="rId70"/>
    <p:sldId id="297" r:id="rId71"/>
    <p:sldId id="1378" r:id="rId72"/>
    <p:sldId id="1379" r:id="rId73"/>
    <p:sldId id="1380" r:id="rId74"/>
    <p:sldId id="330" r:id="rId75"/>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3" autoAdjust="0"/>
    <p:restoredTop sz="94660"/>
  </p:normalViewPr>
  <p:slideViewPr>
    <p:cSldViewPr snapToGrid="0" snapToObjects="1" showGuides="1">
      <p:cViewPr varScale="1">
        <p:scale>
          <a:sx n="97" d="100"/>
          <a:sy n="97" d="100"/>
        </p:scale>
        <p:origin x="792" y="78"/>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5/10/2024</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242140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10</a:t>
            </a:fld>
            <a:endParaRPr lang="en-US" altLang="en-US"/>
          </a:p>
        </p:txBody>
      </p:sp>
    </p:spTree>
    <p:extLst>
      <p:ext uri="{BB962C8B-B14F-4D97-AF65-F5344CB8AC3E}">
        <p14:creationId xmlns:p14="http://schemas.microsoft.com/office/powerpoint/2010/main" val="3230515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11</a:t>
            </a:fld>
            <a:endParaRPr lang="en-US" altLang="en-US"/>
          </a:p>
        </p:txBody>
      </p:sp>
    </p:spTree>
    <p:extLst>
      <p:ext uri="{BB962C8B-B14F-4D97-AF65-F5344CB8AC3E}">
        <p14:creationId xmlns:p14="http://schemas.microsoft.com/office/powerpoint/2010/main" val="3841091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3740273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3069134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1361690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28579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572276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20</a:t>
            </a:fld>
            <a:endParaRPr lang="en-US" altLang="en-US"/>
          </a:p>
        </p:txBody>
      </p:sp>
    </p:spTree>
    <p:extLst>
      <p:ext uri="{BB962C8B-B14F-4D97-AF65-F5344CB8AC3E}">
        <p14:creationId xmlns:p14="http://schemas.microsoft.com/office/powerpoint/2010/main" val="3231068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1358487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62815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1341557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1715500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2385000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28</a:t>
            </a:fld>
            <a:endParaRPr lang="en-US" altLang="en-US"/>
          </a:p>
        </p:txBody>
      </p:sp>
    </p:spTree>
    <p:extLst>
      <p:ext uri="{BB962C8B-B14F-4D97-AF65-F5344CB8AC3E}">
        <p14:creationId xmlns:p14="http://schemas.microsoft.com/office/powerpoint/2010/main" val="1160276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29</a:t>
            </a:fld>
            <a:endParaRPr lang="en-US" altLang="en-US"/>
          </a:p>
        </p:txBody>
      </p:sp>
    </p:spTree>
    <p:extLst>
      <p:ext uri="{BB962C8B-B14F-4D97-AF65-F5344CB8AC3E}">
        <p14:creationId xmlns:p14="http://schemas.microsoft.com/office/powerpoint/2010/main" val="411779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30</a:t>
            </a:fld>
            <a:endParaRPr lang="en-US" altLang="en-US"/>
          </a:p>
        </p:txBody>
      </p:sp>
    </p:spTree>
    <p:extLst>
      <p:ext uri="{BB962C8B-B14F-4D97-AF65-F5344CB8AC3E}">
        <p14:creationId xmlns:p14="http://schemas.microsoft.com/office/powerpoint/2010/main" val="1216166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31</a:t>
            </a:fld>
            <a:endParaRPr lang="en-US" altLang="en-US"/>
          </a:p>
        </p:txBody>
      </p:sp>
    </p:spTree>
    <p:extLst>
      <p:ext uri="{BB962C8B-B14F-4D97-AF65-F5344CB8AC3E}">
        <p14:creationId xmlns:p14="http://schemas.microsoft.com/office/powerpoint/2010/main" val="582017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32</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33</a:t>
            </a:fld>
            <a:endParaRPr lang="en-US" altLang="en-US"/>
          </a:p>
        </p:txBody>
      </p:sp>
    </p:spTree>
    <p:extLst>
      <p:ext uri="{BB962C8B-B14F-4D97-AF65-F5344CB8AC3E}">
        <p14:creationId xmlns:p14="http://schemas.microsoft.com/office/powerpoint/2010/main" val="2910206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34</a:t>
            </a:fld>
            <a:endParaRPr lang="en-US" altLang="en-US"/>
          </a:p>
        </p:txBody>
      </p:sp>
    </p:spTree>
    <p:extLst>
      <p:ext uri="{BB962C8B-B14F-4D97-AF65-F5344CB8AC3E}">
        <p14:creationId xmlns:p14="http://schemas.microsoft.com/office/powerpoint/2010/main" val="2190220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35</a:t>
            </a:fld>
            <a:endParaRPr lang="en-US" altLang="en-US"/>
          </a:p>
        </p:txBody>
      </p:sp>
    </p:spTree>
    <p:extLst>
      <p:ext uri="{BB962C8B-B14F-4D97-AF65-F5344CB8AC3E}">
        <p14:creationId xmlns:p14="http://schemas.microsoft.com/office/powerpoint/2010/main" val="3674460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36</a:t>
            </a:fld>
            <a:endParaRPr lang="en-US" altLang="en-US"/>
          </a:p>
        </p:txBody>
      </p:sp>
    </p:spTree>
    <p:extLst>
      <p:ext uri="{BB962C8B-B14F-4D97-AF65-F5344CB8AC3E}">
        <p14:creationId xmlns:p14="http://schemas.microsoft.com/office/powerpoint/2010/main" val="1187506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37</a:t>
            </a:fld>
            <a:endParaRPr lang="en-US" altLang="en-US"/>
          </a:p>
        </p:txBody>
      </p:sp>
    </p:spTree>
    <p:extLst>
      <p:ext uri="{BB962C8B-B14F-4D97-AF65-F5344CB8AC3E}">
        <p14:creationId xmlns:p14="http://schemas.microsoft.com/office/powerpoint/2010/main" val="2116264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38</a:t>
            </a:fld>
            <a:endParaRPr lang="en-US" altLang="en-US"/>
          </a:p>
        </p:txBody>
      </p:sp>
    </p:spTree>
    <p:extLst>
      <p:ext uri="{BB962C8B-B14F-4D97-AF65-F5344CB8AC3E}">
        <p14:creationId xmlns:p14="http://schemas.microsoft.com/office/powerpoint/2010/main" val="2601717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39</a:t>
            </a:fld>
            <a:endParaRPr lang="en-US" altLang="en-US"/>
          </a:p>
        </p:txBody>
      </p:sp>
    </p:spTree>
    <p:extLst>
      <p:ext uri="{BB962C8B-B14F-4D97-AF65-F5344CB8AC3E}">
        <p14:creationId xmlns:p14="http://schemas.microsoft.com/office/powerpoint/2010/main" val="218080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437148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40</a:t>
            </a:fld>
            <a:endParaRPr lang="en-US" altLang="en-US"/>
          </a:p>
        </p:txBody>
      </p:sp>
    </p:spTree>
    <p:extLst>
      <p:ext uri="{BB962C8B-B14F-4D97-AF65-F5344CB8AC3E}">
        <p14:creationId xmlns:p14="http://schemas.microsoft.com/office/powerpoint/2010/main" val="305082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41</a:t>
            </a:fld>
            <a:endParaRPr lang="en-US" altLang="en-US"/>
          </a:p>
        </p:txBody>
      </p:sp>
    </p:spTree>
    <p:extLst>
      <p:ext uri="{BB962C8B-B14F-4D97-AF65-F5344CB8AC3E}">
        <p14:creationId xmlns:p14="http://schemas.microsoft.com/office/powerpoint/2010/main" val="4092675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42</a:t>
            </a:fld>
            <a:endParaRPr lang="en-US" altLang="en-US"/>
          </a:p>
        </p:txBody>
      </p:sp>
    </p:spTree>
    <p:extLst>
      <p:ext uri="{BB962C8B-B14F-4D97-AF65-F5344CB8AC3E}">
        <p14:creationId xmlns:p14="http://schemas.microsoft.com/office/powerpoint/2010/main" val="2899933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51</a:t>
            </a:fld>
            <a:endParaRPr lang="en-US" altLang="en-US"/>
          </a:p>
        </p:txBody>
      </p:sp>
    </p:spTree>
    <p:extLst>
      <p:ext uri="{BB962C8B-B14F-4D97-AF65-F5344CB8AC3E}">
        <p14:creationId xmlns:p14="http://schemas.microsoft.com/office/powerpoint/2010/main" val="746713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52</a:t>
            </a:fld>
            <a:endParaRPr lang="en-US" altLang="en-US"/>
          </a:p>
        </p:txBody>
      </p:sp>
    </p:spTree>
    <p:extLst>
      <p:ext uri="{BB962C8B-B14F-4D97-AF65-F5344CB8AC3E}">
        <p14:creationId xmlns:p14="http://schemas.microsoft.com/office/powerpoint/2010/main" val="78270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66</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68</a:t>
            </a:fld>
            <a:endParaRPr lang="en-US" altLang="en-US"/>
          </a:p>
        </p:txBody>
      </p:sp>
    </p:spTree>
    <p:extLst>
      <p:ext uri="{BB962C8B-B14F-4D97-AF65-F5344CB8AC3E}">
        <p14:creationId xmlns:p14="http://schemas.microsoft.com/office/powerpoint/2010/main" val="4276680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224774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4274447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25510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776750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84433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7</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84930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9</a:t>
            </a:fld>
            <a:endParaRPr lang="en-US" altLang="en-US"/>
          </a:p>
        </p:txBody>
      </p:sp>
    </p:spTree>
    <p:extLst>
      <p:ext uri="{BB962C8B-B14F-4D97-AF65-F5344CB8AC3E}">
        <p14:creationId xmlns:p14="http://schemas.microsoft.com/office/powerpoint/2010/main" val="235878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5/10/2024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5/10/2024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5/10/2024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5/10/2024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3972117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5/10/2024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223220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5/10/2024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042160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5/10/2024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317989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5/10/2024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8560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5/10/2024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847905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5/10/2024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740198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5/10/2024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363047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5/10/2024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5/10/2024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3548683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5/10/2024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205673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5/10/2024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265625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5/10/2024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5/10/2024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5/10/2024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5/10/2024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5/10/2024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5/10/2024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5/10/2024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5/10/2024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5/10/2024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extLst>
      <p:ext uri="{BB962C8B-B14F-4D97-AF65-F5344CB8AC3E}">
        <p14:creationId xmlns:p14="http://schemas.microsoft.com/office/powerpoint/2010/main" val="2077456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308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Rectangle 308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8" name="Rectangle 308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Oval 308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495031" y="891652"/>
            <a:ext cx="3309016" cy="3030724"/>
          </a:xfrm>
        </p:spPr>
        <p:txBody>
          <a:bodyPr vert="horz" lIns="91440" tIns="45720" rIns="91440" bIns="45720" rtlCol="0" anchor="b">
            <a:normAutofit/>
          </a:bodyPr>
          <a:lstStyle/>
          <a:p>
            <a:pPr algn="r" eaLnBrk="1" hangingPunct="1"/>
            <a:r>
              <a:rPr lang="en-US" altLang="en-US" sz="3600" kern="1200" dirty="0">
                <a:solidFill>
                  <a:srgbClr val="FFFFFF"/>
                </a:solidFill>
                <a:ea typeface="+mj-ea"/>
                <a:cs typeface="+mj-cs"/>
              </a:rPr>
              <a:t>Trinity Evangelical Lutheran Church</a:t>
            </a:r>
            <a:br>
              <a:rPr lang="en-US" altLang="en-US" sz="3600" kern="1200" dirty="0">
                <a:solidFill>
                  <a:srgbClr val="FFFFFF"/>
                </a:solidFill>
                <a:ea typeface="+mj-ea"/>
                <a:cs typeface="+mj-cs"/>
              </a:rPr>
            </a:br>
            <a:r>
              <a:rPr lang="en-US" altLang="en-US" sz="3600" kern="1200" dirty="0">
                <a:solidFill>
                  <a:srgbClr val="FFFFFF"/>
                </a:solidFill>
                <a:ea typeface="+mj-ea"/>
                <a:cs typeface="+mj-cs"/>
              </a:rPr>
              <a:t>May 12, 2024</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709343" y="4745317"/>
            <a:ext cx="3094704" cy="13751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r" defTabSz="914400" eaLnBrk="1" hangingPunct="1">
              <a:spcBef>
                <a:spcPts val="1000"/>
              </a:spcBef>
            </a:pPr>
            <a:r>
              <a:rPr lang="en-US" altLang="en-US" sz="3600" kern="1200" dirty="0">
                <a:solidFill>
                  <a:srgbClr val="FFFFFF"/>
                </a:solidFill>
                <a:latin typeface="Arial Rounded MT Bold" panose="020F0704030504030204" pitchFamily="34" charset="0"/>
                <a:ea typeface="+mn-ea"/>
                <a:cs typeface="+mn-cs"/>
              </a:rPr>
              <a:t>WELCOME!</a:t>
            </a:r>
          </a:p>
        </p:txBody>
      </p:sp>
      <p:pic>
        <p:nvPicPr>
          <p:cNvPr id="2" name="Picture 1">
            <a:extLst>
              <a:ext uri="{FF2B5EF4-FFF2-40B4-BE49-F238E27FC236}">
                <a16:creationId xmlns:a16="http://schemas.microsoft.com/office/drawing/2014/main" id="{5B03DC7F-F3A9-3363-8E3E-14F85EEAE243}"/>
              </a:ext>
            </a:extLst>
          </p:cNvPr>
          <p:cNvPicPr>
            <a:picLocks noChangeAspect="1"/>
          </p:cNvPicPr>
          <p:nvPr/>
        </p:nvPicPr>
        <p:blipFill rotWithShape="1">
          <a:blip r:embed="rId3"/>
          <a:srcRect l="15884" r="18296"/>
          <a:stretch/>
        </p:blipFill>
        <p:spPr>
          <a:xfrm>
            <a:off x="4164651" y="10141"/>
            <a:ext cx="4979349" cy="68377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77338"/>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“My Lord, What A Morning”  		LBW 272</a:t>
            </a:r>
          </a:p>
        </p:txBody>
      </p:sp>
      <p:sp>
        <p:nvSpPr>
          <p:cNvPr id="5" name="TextBox 4">
            <a:extLst>
              <a:ext uri="{FF2B5EF4-FFF2-40B4-BE49-F238E27FC236}">
                <a16:creationId xmlns:a16="http://schemas.microsoft.com/office/drawing/2014/main" id="{50D7E0DD-9ED4-C372-A776-CC51E0C6F287}"/>
              </a:ext>
            </a:extLst>
          </p:cNvPr>
          <p:cNvSpPr txBox="1"/>
          <p:nvPr/>
        </p:nvSpPr>
        <p:spPr>
          <a:xfrm>
            <a:off x="528637" y="1031806"/>
            <a:ext cx="8086725" cy="5632311"/>
          </a:xfrm>
          <a:prstGeom prst="rect">
            <a:avLst/>
          </a:prstGeom>
          <a:noFill/>
        </p:spPr>
        <p:txBody>
          <a:bodyPr wrap="square">
            <a:spAutoFit/>
          </a:bodyPr>
          <a:lstStyle/>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Refrain</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My Lord, what a morning;</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my Lord, what a morning;</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oh, my Lord, what a morning,</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when the stars begin to fall.</a:t>
            </a:r>
          </a:p>
          <a:p>
            <a:pPr marL="463550" marR="0" indent="-463550">
              <a:spcBef>
                <a:spcPts val="0"/>
              </a:spcBef>
              <a:spcAft>
                <a:spcPts val="0"/>
              </a:spcAft>
              <a:tabLst>
                <a:tab pos="6797675" algn="l"/>
              </a:tabLst>
            </a:pPr>
            <a:endParaRPr lang="en-US" sz="3600" dirty="0">
              <a:effectLst/>
              <a:latin typeface="Arial Rounded MT Bold" panose="020F0704030504030204" pitchFamily="34" charset="0"/>
              <a:ea typeface="MS Mincho" panose="02020609040205080304" pitchFamily="49" charset="-128"/>
            </a:endParaRP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3	You will hear the Christian shout,</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to wake the nations underground,</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looking to my God's right hand,</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when the stars begin to fall.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180498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77338"/>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“My Lord, What A Morning”  		LBW 272</a:t>
            </a:r>
          </a:p>
        </p:txBody>
      </p:sp>
      <p:sp>
        <p:nvSpPr>
          <p:cNvPr id="5" name="TextBox 4">
            <a:extLst>
              <a:ext uri="{FF2B5EF4-FFF2-40B4-BE49-F238E27FC236}">
                <a16:creationId xmlns:a16="http://schemas.microsoft.com/office/drawing/2014/main" id="{50D7E0DD-9ED4-C372-A776-CC51E0C6F287}"/>
              </a:ext>
            </a:extLst>
          </p:cNvPr>
          <p:cNvSpPr txBox="1"/>
          <p:nvPr/>
        </p:nvSpPr>
        <p:spPr>
          <a:xfrm>
            <a:off x="942975" y="1789043"/>
            <a:ext cx="7258050" cy="2862322"/>
          </a:xfrm>
          <a:prstGeom prst="rect">
            <a:avLst/>
          </a:prstGeom>
          <a:noFill/>
        </p:spPr>
        <p:txBody>
          <a:bodyPr wrap="square">
            <a:spAutoFit/>
          </a:bodyPr>
          <a:lstStyle/>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Refrain</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My Lord, what a morning;</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my Lord, what a morning;</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oh, my Lord, what a morning,</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when the stars begin to fall.</a:t>
            </a:r>
          </a:p>
        </p:txBody>
      </p:sp>
    </p:spTree>
    <p:extLst>
      <p:ext uri="{BB962C8B-B14F-4D97-AF65-F5344CB8AC3E}">
        <p14:creationId xmlns:p14="http://schemas.microsoft.com/office/powerpoint/2010/main" val="13406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b="67517"/>
          <a:stretch/>
        </p:blipFill>
        <p:spPr>
          <a:xfrm>
            <a:off x="18600" y="856344"/>
            <a:ext cx="9118361" cy="5159992"/>
          </a:xfrm>
          <a:prstGeom prst="rect">
            <a:avLst/>
          </a:prstGeom>
        </p:spPr>
      </p:pic>
    </p:spTree>
    <p:extLst>
      <p:ext uri="{BB962C8B-B14F-4D97-AF65-F5344CB8AC3E}">
        <p14:creationId xmlns:p14="http://schemas.microsoft.com/office/powerpoint/2010/main" val="228940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228" t="33408" r="1516" b="33843"/>
          <a:stretch/>
        </p:blipFill>
        <p:spPr>
          <a:xfrm>
            <a:off x="0" y="955965"/>
            <a:ext cx="9157803" cy="4925290"/>
          </a:xfrm>
          <a:prstGeom prst="rect">
            <a:avLst/>
          </a:prstGeom>
        </p:spPr>
      </p:pic>
    </p:spTree>
    <p:extLst>
      <p:ext uri="{BB962C8B-B14F-4D97-AF65-F5344CB8AC3E}">
        <p14:creationId xmlns:p14="http://schemas.microsoft.com/office/powerpoint/2010/main" val="335825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311" t="65490" r="1751" b="267"/>
          <a:stretch/>
        </p:blipFill>
        <p:spPr>
          <a:xfrm>
            <a:off x="0" y="831272"/>
            <a:ext cx="9144000" cy="5798127"/>
          </a:xfrm>
          <a:prstGeom prst="rect">
            <a:avLst/>
          </a:prstGeom>
        </p:spPr>
      </p:pic>
    </p:spTree>
    <p:extLst>
      <p:ext uri="{BB962C8B-B14F-4D97-AF65-F5344CB8AC3E}">
        <p14:creationId xmlns:p14="http://schemas.microsoft.com/office/powerpoint/2010/main" val="11744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197987"/>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b="0" i="0" dirty="0">
              <a:solidFill>
                <a:srgbClr val="222222"/>
              </a:solidFill>
              <a:effectLst/>
              <a:latin typeface="Arial Rounded MT Bold" panose="020F0704030504030204" pitchFamily="34" charset="0"/>
            </a:endParaRPr>
          </a:p>
        </p:txBody>
      </p:sp>
      <p:sp>
        <p:nvSpPr>
          <p:cNvPr id="4" name="Rectangle 3">
            <a:extLst>
              <a:ext uri="{FF2B5EF4-FFF2-40B4-BE49-F238E27FC236}">
                <a16:creationId xmlns:a16="http://schemas.microsoft.com/office/drawing/2014/main" id="{CF3D1F17-4212-4CC9-A3DF-0EFB19E070A7}"/>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7905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508875"/>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b="0" i="0" dirty="0">
              <a:solidFill>
                <a:srgbClr val="222222"/>
              </a:solidFill>
              <a:effectLst/>
              <a:latin typeface="Arial Rounded MT Bold" panose="020F0704030504030204" pitchFamily="34" charset="0"/>
            </a:endParaRPr>
          </a:p>
        </p:txBody>
      </p:sp>
      <p:sp>
        <p:nvSpPr>
          <p:cNvPr id="10" name="Rectangle 9">
            <a:extLst>
              <a:ext uri="{FF2B5EF4-FFF2-40B4-BE49-F238E27FC236}">
                <a16:creationId xmlns:a16="http://schemas.microsoft.com/office/drawing/2014/main" id="{0D825FCB-08CD-938C-2433-5BAC9D1E1E20}"/>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91317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377310"/>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b="0" i="0" dirty="0">
              <a:solidFill>
                <a:srgbClr val="222222"/>
              </a:solidFill>
              <a:effectLst/>
              <a:latin typeface="Arial Rounded MT Bold" panose="020F0704030504030204" pitchFamily="34" charset="0"/>
            </a:endParaRPr>
          </a:p>
        </p:txBody>
      </p:sp>
      <p:sp>
        <p:nvSpPr>
          <p:cNvPr id="8" name="Rectangle 7">
            <a:extLst>
              <a:ext uri="{FF2B5EF4-FFF2-40B4-BE49-F238E27FC236}">
                <a16:creationId xmlns:a16="http://schemas.microsoft.com/office/drawing/2014/main" id="{AB349273-B5B9-2EBB-70DD-4586D8C8D87B}"/>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9398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A48FEC2-DD0B-492D-AC1C-B93C6F913E50}"/>
              </a:ext>
            </a:extLst>
          </p:cNvPr>
          <p:cNvSpPr/>
          <p:nvPr/>
        </p:nvSpPr>
        <p:spPr>
          <a:xfrm>
            <a:off x="292100" y="861098"/>
            <a:ext cx="8697896" cy="5309146"/>
          </a:xfrm>
          <a:prstGeom prst="rect">
            <a:avLst/>
          </a:prstGeom>
        </p:spPr>
        <p:txBody>
          <a:bodyPr wrap="square">
            <a:spAutoFit/>
          </a:bodyPr>
          <a:lstStyle/>
          <a:p>
            <a:pPr marL="682625" marR="0" indent="-682625">
              <a:spcBef>
                <a:spcPts val="0"/>
              </a:spcBef>
              <a:spcAft>
                <a:spcPts val="1800"/>
              </a:spcAft>
            </a:pPr>
            <a:r>
              <a:rPr lang="en-US" sz="3200" dirty="0">
                <a:solidFill>
                  <a:srgbClr val="000000"/>
                </a:solidFill>
                <a:latin typeface="Arial Rounded MT Bold" panose="020F0704030504030204" pitchFamily="34" charset="0"/>
                <a:ea typeface="Calibri" panose="020F0502020204030204" pitchFamily="34" charset="0"/>
              </a:rPr>
              <a:t>P:	Let us pray…  God of resurrection, yours is the promise of eternal life in Jesus Christ, yet we are so often surrounded by pain, illness, and death. Stir up in us the hope of salvation, and the strong conviction that we will overcome the trials of this life and live in your tender, loving presence forevermore. In Jesus’ name we pray.</a:t>
            </a:r>
            <a:endParaRPr lang="en-US" sz="3200" b="1" dirty="0">
              <a:solidFill>
                <a:srgbClr val="000000"/>
              </a:solidFill>
              <a:effectLst/>
              <a:latin typeface="Arial Rounded MT Bold" panose="020F0704030504030204" pitchFamily="34" charset="0"/>
              <a:ea typeface="Calibri" panose="020F0502020204030204" pitchFamily="34" charset="0"/>
            </a:endParaRPr>
          </a:p>
          <a:p>
            <a:pPr marL="682625" marR="0" indent="-682625">
              <a:spcBef>
                <a:spcPts val="0"/>
              </a:spcBef>
              <a:spcAft>
                <a:spcPts val="1800"/>
              </a:spcAft>
            </a:pPr>
            <a:r>
              <a:rPr lang="en-US" sz="3600" b="1" dirty="0">
                <a:solidFill>
                  <a:srgbClr val="000000"/>
                </a:solidFill>
                <a:effectLst/>
                <a:latin typeface="Arial Rounded MT Bold" panose="020F0704030504030204" pitchFamily="34" charset="0"/>
                <a:ea typeface="Calibri" panose="020F0502020204030204" pitchFamily="34" charset="0"/>
              </a:rPr>
              <a:t>C:	Amen</a:t>
            </a:r>
            <a:endParaRPr lang="en-US" sz="36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E9FA35E5-C22E-4876-B6DA-86D7CFD84609}"/>
              </a:ext>
            </a:extLst>
          </p:cNvPr>
          <p:cNvSpPr>
            <a:spLocks noGrp="1"/>
          </p:cNvSpPr>
          <p:nvPr>
            <p:ph type="title"/>
          </p:nvPr>
        </p:nvSpPr>
        <p:spPr>
          <a:xfrm>
            <a:off x="272264" y="1382956"/>
            <a:ext cx="8192654" cy="701484"/>
          </a:xfrm>
        </p:spPr>
        <p:txBody>
          <a:bodyPr anchor="t"/>
          <a:lstStyle/>
          <a:p>
            <a:pPr marL="571500" marR="0" lvl="0" indent="-571500">
              <a:lnSpc>
                <a:spcPct val="100000"/>
              </a:lnSpc>
              <a:spcBef>
                <a:spcPts val="0"/>
              </a:spcBef>
              <a:spcAft>
                <a:spcPts val="6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a:t>
            </a:r>
            <a:r>
              <a:rPr lang="en-US" sz="3600" b="1" dirty="0">
                <a:solidFill>
                  <a:srgbClr val="000000"/>
                </a:solidFill>
                <a:ea typeface="Calibri" panose="020F0502020204030204" pitchFamily="34" charset="0"/>
              </a:rPr>
              <a:t>  </a:t>
            </a:r>
            <a:r>
              <a:rPr lang="en-US" sz="3600" i="1" dirty="0">
                <a:solidFill>
                  <a:srgbClr val="000000"/>
                </a:solidFill>
                <a:effectLst/>
                <a:latin typeface="Arial Rounded MT Bold" panose="020F0704030504030204" pitchFamily="34" charset="0"/>
                <a:ea typeface="Calibri" panose="020F0502020204030204" pitchFamily="34" charset="0"/>
              </a:rPr>
              <a:t>By Roxanne Groff					</a:t>
            </a:r>
            <a:endParaRPr lang="en-US" sz="36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9E60F6B-FED9-4E5F-A70B-7DC504A676CB}"/>
              </a:ext>
            </a:extLst>
          </p:cNvPr>
          <p:cNvSpPr/>
          <p:nvPr/>
        </p:nvSpPr>
        <p:spPr>
          <a:xfrm>
            <a:off x="272264" y="2828284"/>
            <a:ext cx="8785109" cy="1415772"/>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 and Ringing of the Bell</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3" name="Rectangle 2">
            <a:extLst>
              <a:ext uri="{FF2B5EF4-FFF2-40B4-BE49-F238E27FC236}">
                <a16:creationId xmlns:a16="http://schemas.microsoft.com/office/drawing/2014/main" id="{B8588CE1-B3F8-4002-BD43-0154334815CB}"/>
              </a:ext>
            </a:extLst>
          </p:cNvPr>
          <p:cNvSpPr/>
          <p:nvPr/>
        </p:nvSpPr>
        <p:spPr>
          <a:xfrm>
            <a:off x="320390" y="4367263"/>
            <a:ext cx="8688856" cy="1200329"/>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a:t>
            </a:r>
          </a:p>
          <a:p>
            <a:endParaRPr lang="en-US" sz="3600" b="1" dirty="0">
              <a:solidFill>
                <a:srgbClr val="00000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13365" y="0"/>
            <a:ext cx="9054039" cy="4134678"/>
          </a:xfrm>
          <a:prstGeom prst="rect">
            <a:avLst/>
          </a:prstGeom>
        </p:spPr>
      </p:pic>
    </p:spTree>
    <p:extLst>
      <p:ext uri="{BB962C8B-B14F-4D97-AF65-F5344CB8AC3E}">
        <p14:creationId xmlns:p14="http://schemas.microsoft.com/office/powerpoint/2010/main" val="60345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524289" y="1474170"/>
            <a:ext cx="8095422"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Our scripture reading is from the Book of 1st Corinthians, Chapter 15.</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1 Corinthians 15:1-26, 51-57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25F74C-437B-B306-4677-6DE87240A9BD}"/>
              </a:ext>
            </a:extLst>
          </p:cNvPr>
          <p:cNvSpPr txBox="1"/>
          <p:nvPr/>
        </p:nvSpPr>
        <p:spPr>
          <a:xfrm>
            <a:off x="115454" y="1142999"/>
            <a:ext cx="8885671"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I would remind you, brothers and sisters, of the good news that I proclaimed to you, which you in turn received, in which also you stand,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through which also you are being saved, if you hold firmly to the message that I proclaimed to you—unless you have come to believe in vain.</a:t>
            </a:r>
          </a:p>
        </p:txBody>
      </p:sp>
    </p:spTree>
    <p:extLst>
      <p:ext uri="{BB962C8B-B14F-4D97-AF65-F5344CB8AC3E}">
        <p14:creationId xmlns:p14="http://schemas.microsoft.com/office/powerpoint/2010/main" val="3728942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1 Corinthians 15:1-26, 51-57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25F74C-437B-B306-4677-6DE87240A9BD}"/>
              </a:ext>
            </a:extLst>
          </p:cNvPr>
          <p:cNvSpPr txBox="1"/>
          <p:nvPr/>
        </p:nvSpPr>
        <p:spPr>
          <a:xfrm>
            <a:off x="115454" y="1142999"/>
            <a:ext cx="8885671" cy="5632311"/>
          </a:xfrm>
          <a:prstGeom prst="rect">
            <a:avLst/>
          </a:prstGeom>
          <a:noFill/>
        </p:spPr>
        <p:txBody>
          <a:bodyPr wrap="square">
            <a:spAutoFit/>
          </a:bodyPr>
          <a:lstStyle/>
          <a:p>
            <a:pPr marL="0" marR="0">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I handed on to you as of first importance what I in turn had received: that Christ died for our sins in accordance with the scriptures,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that he was buried, and that he was raised on the third day in accordance with the scriptures,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that he appeared to Cephas, then to the twelve.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he appeared to more than five hundred brothers and sisters</a:t>
            </a:r>
          </a:p>
        </p:txBody>
      </p:sp>
    </p:spTree>
    <p:extLst>
      <p:ext uri="{BB962C8B-B14F-4D97-AF65-F5344CB8AC3E}">
        <p14:creationId xmlns:p14="http://schemas.microsoft.com/office/powerpoint/2010/main" val="953139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1 Corinthians 15:1-26, 51-57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25F74C-437B-B306-4677-6DE87240A9BD}"/>
              </a:ext>
            </a:extLst>
          </p:cNvPr>
          <p:cNvSpPr txBox="1"/>
          <p:nvPr/>
        </p:nvSpPr>
        <p:spPr>
          <a:xfrm>
            <a:off x="115454" y="1142999"/>
            <a:ext cx="8885671"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at one time, most of whom are still alive, though some have died.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7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he appeared to James, then to all the apostles.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8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Last of all, as to one untimely born, he appeared also to me.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9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I am the least of the apostles, unfit to be called an apostle, because I persecuted the church of God.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10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by the grace of God I am what I am, and his grace toward me has not been</a:t>
            </a:r>
          </a:p>
        </p:txBody>
      </p:sp>
    </p:spTree>
    <p:extLst>
      <p:ext uri="{BB962C8B-B14F-4D97-AF65-F5344CB8AC3E}">
        <p14:creationId xmlns:p14="http://schemas.microsoft.com/office/powerpoint/2010/main" val="339844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1 Corinthians 15:1-26, 51-57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25F74C-437B-B306-4677-6DE87240A9BD}"/>
              </a:ext>
            </a:extLst>
          </p:cNvPr>
          <p:cNvSpPr txBox="1"/>
          <p:nvPr/>
        </p:nvSpPr>
        <p:spPr>
          <a:xfrm>
            <a:off x="115454" y="1142999"/>
            <a:ext cx="8885671"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 vain. On the contrary, I worked harder than any of them—though it was not I, but the grace of God that is with me.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11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Whether then it was I or they, so we proclaim and so you have come to believe.</a:t>
            </a:r>
          </a:p>
          <a:p>
            <a:pPr marL="0" marR="0">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if Christ is proclaimed as raised from the dead, how can some of you say there is no resurrection of the dead?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If there is no resurrection of</a:t>
            </a:r>
          </a:p>
        </p:txBody>
      </p:sp>
    </p:spTree>
    <p:extLst>
      <p:ext uri="{BB962C8B-B14F-4D97-AF65-F5344CB8AC3E}">
        <p14:creationId xmlns:p14="http://schemas.microsoft.com/office/powerpoint/2010/main" val="198201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1 Corinthians 15:1-26, 51-57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25F74C-437B-B306-4677-6DE87240A9BD}"/>
              </a:ext>
            </a:extLst>
          </p:cNvPr>
          <p:cNvSpPr txBox="1"/>
          <p:nvPr/>
        </p:nvSpPr>
        <p:spPr>
          <a:xfrm>
            <a:off x="115454" y="1142999"/>
            <a:ext cx="8885671"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dead, then Christ has not been raised;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if Christ has not been raised, then our proclamation has been in vain and your faith has been in vain.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15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We are even found to be misrepresenting God, because we testified of God that he raised Christ—whom he did not raise if it is true that the dead are not raised.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if the dead are not raised, then Christ has</a:t>
            </a:r>
          </a:p>
        </p:txBody>
      </p:sp>
    </p:spTree>
    <p:extLst>
      <p:ext uri="{BB962C8B-B14F-4D97-AF65-F5344CB8AC3E}">
        <p14:creationId xmlns:p14="http://schemas.microsoft.com/office/powerpoint/2010/main" val="342867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1 Corinthians 15:1-26, 51-57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25F74C-437B-B306-4677-6DE87240A9BD}"/>
              </a:ext>
            </a:extLst>
          </p:cNvPr>
          <p:cNvSpPr txBox="1"/>
          <p:nvPr/>
        </p:nvSpPr>
        <p:spPr>
          <a:xfrm>
            <a:off x="115454" y="1142999"/>
            <a:ext cx="8885671"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not been raised.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17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If Christ has not been raised, your faith is futile and you are still in your sins.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18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those also who have died in Christ have perished.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19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If for this life only we have hoped in Christ, we are of all people most to be pitied.</a:t>
            </a:r>
          </a:p>
          <a:p>
            <a:pPr marL="0" marR="0">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20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in fact Christ has been raised from the dead, the first fruits of those who have died.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21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since death came</a:t>
            </a:r>
          </a:p>
        </p:txBody>
      </p:sp>
    </p:spTree>
    <p:extLst>
      <p:ext uri="{BB962C8B-B14F-4D97-AF65-F5344CB8AC3E}">
        <p14:creationId xmlns:p14="http://schemas.microsoft.com/office/powerpoint/2010/main" val="2552770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1 Corinthians 15:1-26, 51-57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25F74C-437B-B306-4677-6DE87240A9BD}"/>
              </a:ext>
            </a:extLst>
          </p:cNvPr>
          <p:cNvSpPr txBox="1"/>
          <p:nvPr/>
        </p:nvSpPr>
        <p:spPr>
          <a:xfrm>
            <a:off x="115454" y="1142999"/>
            <a:ext cx="8885671"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through a human being, the resurrection of the dead has also come through a human being;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as all die in Adam, so all will be made alive in Christ.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each in his own order: Christ the first fruits, then at his coming those who belong to Christ.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comes the end, when he hands over the kingdom to God the Father, </a:t>
            </a:r>
          </a:p>
        </p:txBody>
      </p:sp>
    </p:spTree>
    <p:extLst>
      <p:ext uri="{BB962C8B-B14F-4D97-AF65-F5344CB8AC3E}">
        <p14:creationId xmlns:p14="http://schemas.microsoft.com/office/powerpoint/2010/main" val="1387517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1 Corinthians 15:1-26, 51-57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25F74C-437B-B306-4677-6DE87240A9BD}"/>
              </a:ext>
            </a:extLst>
          </p:cNvPr>
          <p:cNvSpPr txBox="1"/>
          <p:nvPr/>
        </p:nvSpPr>
        <p:spPr>
          <a:xfrm>
            <a:off x="115454" y="1142999"/>
            <a:ext cx="8885671" cy="5155257"/>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after he has destroyed every ruler and every authority and power.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25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he must reign until he has put all his enemies under his feet.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last enemy to be destroyed is death.</a:t>
            </a:r>
          </a:p>
          <a:p>
            <a:pPr marL="0" marR="0">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51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Listen, I will tell you a mystery! We will not all die, but we will all be changed,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 a moment, in the twinkling of an eye, at the last trumpet. </a:t>
            </a:r>
          </a:p>
        </p:txBody>
      </p:sp>
    </p:spTree>
    <p:extLst>
      <p:ext uri="{BB962C8B-B14F-4D97-AF65-F5344CB8AC3E}">
        <p14:creationId xmlns:p14="http://schemas.microsoft.com/office/powerpoint/2010/main" val="59489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3090055"/>
            <a:ext cx="8650839" cy="2312043"/>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Risen God,</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1 Corinthians 15:1-26, 51-57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25F74C-437B-B306-4677-6DE87240A9BD}"/>
              </a:ext>
            </a:extLst>
          </p:cNvPr>
          <p:cNvSpPr txBox="1"/>
          <p:nvPr/>
        </p:nvSpPr>
        <p:spPr>
          <a:xfrm>
            <a:off x="115454" y="1142999"/>
            <a:ext cx="8885671"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the trumpet will sound, and the dead will be raised imperishable, and we will be changed.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this perishable body must put on imperishability, and this mortal body must put on immortality.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this perishable body puts on imperishability, and this mortal body puts on immortality, then the saying</a:t>
            </a:r>
          </a:p>
        </p:txBody>
      </p:sp>
    </p:spTree>
    <p:extLst>
      <p:ext uri="{BB962C8B-B14F-4D97-AF65-F5344CB8AC3E}">
        <p14:creationId xmlns:p14="http://schemas.microsoft.com/office/powerpoint/2010/main" val="47895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1 Corinthians 15:1-26, 51-57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25F74C-437B-B306-4677-6DE87240A9BD}"/>
              </a:ext>
            </a:extLst>
          </p:cNvPr>
          <p:cNvSpPr txBox="1"/>
          <p:nvPr/>
        </p:nvSpPr>
        <p:spPr>
          <a:xfrm>
            <a:off x="115454" y="1142999"/>
            <a:ext cx="8885671" cy="4485010"/>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that is written will be fulfilled:</a:t>
            </a:r>
          </a:p>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“Death has been swallowed up in victory.”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55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“Where, O death, is your victory? Where, O death, is your sting?”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sting of death is sin, and the power of sin is the law.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57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thanks be to God, who gives us the victory through our Lord Jesus Christ.</a:t>
            </a:r>
          </a:p>
        </p:txBody>
      </p:sp>
    </p:spTree>
    <p:extLst>
      <p:ext uri="{BB962C8B-B14F-4D97-AF65-F5344CB8AC3E}">
        <p14:creationId xmlns:p14="http://schemas.microsoft.com/office/powerpoint/2010/main" val="2804633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9A7C9C1-8527-7F94-8CAC-44162C21D291}"/>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1 Corinthians 15:1-26, 51-57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771525" y="1967266"/>
            <a:ext cx="1971675" cy="25472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kern="1200" dirty="0">
                <a:solidFill>
                  <a:srgbClr val="FFFFFF"/>
                </a:solidFill>
                <a:latin typeface="Arial Rounded MT Bold" panose="020F0704030504030204" pitchFamily="34" charset="0"/>
                <a:ea typeface="+mj-ea"/>
                <a:cs typeface="+mj-cs"/>
              </a:rPr>
              <a:t>Sermon</a:t>
            </a:r>
          </a:p>
        </p:txBody>
      </p:sp>
      <p:pic>
        <p:nvPicPr>
          <p:cNvPr id="3" name="Picture 2">
            <a:extLst>
              <a:ext uri="{FF2B5EF4-FFF2-40B4-BE49-F238E27FC236}">
                <a16:creationId xmlns:a16="http://schemas.microsoft.com/office/drawing/2014/main" id="{6B28D976-B2CF-4918-CB46-DCF4B5047ACC}"/>
              </a:ext>
            </a:extLst>
          </p:cNvPr>
          <p:cNvPicPr>
            <a:picLocks noChangeAspect="1"/>
          </p:cNvPicPr>
          <p:nvPr/>
        </p:nvPicPr>
        <p:blipFill rotWithShape="1">
          <a:blip r:embed="rId3"/>
          <a:srcRect l="15884" r="18296"/>
          <a:stretch/>
        </p:blipFill>
        <p:spPr>
          <a:xfrm>
            <a:off x="4847304" y="439861"/>
            <a:ext cx="3998986" cy="5978277"/>
          </a:xfrm>
          <a:prstGeom prst="rect">
            <a:avLst/>
          </a:prstGeom>
        </p:spPr>
      </p:pic>
    </p:spTree>
    <p:extLst>
      <p:ext uri="{BB962C8B-B14F-4D97-AF65-F5344CB8AC3E}">
        <p14:creationId xmlns:p14="http://schemas.microsoft.com/office/powerpoint/2010/main" val="946591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5" name="Rectangle 4">
            <a:extLst>
              <a:ext uri="{FF2B5EF4-FFF2-40B4-BE49-F238E27FC236}">
                <a16:creationId xmlns:a16="http://schemas.microsoft.com/office/drawing/2014/main" id="{D9A7C9C1-8527-7F94-8CAC-44162C21D291}"/>
              </a:ext>
            </a:extLst>
          </p:cNvPr>
          <p:cNvSpPr/>
          <p:nvPr/>
        </p:nvSpPr>
        <p:spPr>
          <a:xfrm>
            <a:off x="0" y="136310"/>
            <a:ext cx="9144000" cy="646331"/>
          </a:xfrm>
          <a:prstGeom prst="rect">
            <a:avLst/>
          </a:prstGeom>
        </p:spPr>
        <p:txBody>
          <a:bodyPr wrap="square">
            <a:spAutoFit/>
          </a:bodyPr>
          <a:lstStyle/>
          <a:p>
            <a:pPr marR="0" lvl="0"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Sermon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905C805-8A42-ADFE-7D82-6E0D1F5F75E8}"/>
              </a:ext>
            </a:extLst>
          </p:cNvPr>
          <p:cNvPicPr>
            <a:picLocks noChangeAspect="1"/>
          </p:cNvPicPr>
          <p:nvPr/>
        </p:nvPicPr>
        <p:blipFill>
          <a:blip r:embed="rId3"/>
          <a:stretch>
            <a:fillRect/>
          </a:stretch>
        </p:blipFill>
        <p:spPr>
          <a:xfrm>
            <a:off x="1238250" y="1204912"/>
            <a:ext cx="6667500" cy="4448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7978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5" name="Rectangle 4">
            <a:extLst>
              <a:ext uri="{FF2B5EF4-FFF2-40B4-BE49-F238E27FC236}">
                <a16:creationId xmlns:a16="http://schemas.microsoft.com/office/drawing/2014/main" id="{D9A7C9C1-8527-7F94-8CAC-44162C21D291}"/>
              </a:ext>
            </a:extLst>
          </p:cNvPr>
          <p:cNvSpPr/>
          <p:nvPr/>
        </p:nvSpPr>
        <p:spPr>
          <a:xfrm>
            <a:off x="0" y="136310"/>
            <a:ext cx="9144000" cy="646331"/>
          </a:xfrm>
          <a:prstGeom prst="rect">
            <a:avLst/>
          </a:prstGeom>
        </p:spPr>
        <p:txBody>
          <a:bodyPr wrap="square">
            <a:spAutoFit/>
          </a:bodyPr>
          <a:lstStyle/>
          <a:p>
            <a:pPr marR="0" lvl="0"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Sermon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97C4ABA-25DF-CDAE-723C-0643B9DAC4C6}"/>
              </a:ext>
            </a:extLst>
          </p:cNvPr>
          <p:cNvPicPr>
            <a:picLocks noChangeAspect="1"/>
          </p:cNvPicPr>
          <p:nvPr/>
        </p:nvPicPr>
        <p:blipFill>
          <a:blip r:embed="rId3"/>
          <a:stretch>
            <a:fillRect/>
          </a:stretch>
        </p:blipFill>
        <p:spPr>
          <a:xfrm>
            <a:off x="2330245" y="1398499"/>
            <a:ext cx="4313903" cy="4313903"/>
          </a:xfrm>
          <a:prstGeom prst="rect">
            <a:avLst/>
          </a:prstGeom>
        </p:spPr>
      </p:pic>
      <p:sp>
        <p:nvSpPr>
          <p:cNvPr id="6" name="&quot;Not Allowed&quot; Symbol 5">
            <a:extLst>
              <a:ext uri="{FF2B5EF4-FFF2-40B4-BE49-F238E27FC236}">
                <a16:creationId xmlns:a16="http://schemas.microsoft.com/office/drawing/2014/main" id="{4339D709-4355-49C4-FE6C-3E62C7F38E15}"/>
              </a:ext>
            </a:extLst>
          </p:cNvPr>
          <p:cNvSpPr/>
          <p:nvPr/>
        </p:nvSpPr>
        <p:spPr>
          <a:xfrm>
            <a:off x="1088921" y="752168"/>
            <a:ext cx="6855543" cy="5969522"/>
          </a:xfrm>
          <a:prstGeom prst="noSmoking">
            <a:avLst>
              <a:gd name="adj" fmla="val 10152"/>
            </a:avLst>
          </a:prstGeom>
          <a:solidFill>
            <a:srgbClr val="C00000">
              <a:alpha val="3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1735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5" name="Rectangle 4">
            <a:extLst>
              <a:ext uri="{FF2B5EF4-FFF2-40B4-BE49-F238E27FC236}">
                <a16:creationId xmlns:a16="http://schemas.microsoft.com/office/drawing/2014/main" id="{D9A7C9C1-8527-7F94-8CAC-44162C21D291}"/>
              </a:ext>
            </a:extLst>
          </p:cNvPr>
          <p:cNvSpPr/>
          <p:nvPr/>
        </p:nvSpPr>
        <p:spPr>
          <a:xfrm>
            <a:off x="0" y="136310"/>
            <a:ext cx="9144000" cy="646331"/>
          </a:xfrm>
          <a:prstGeom prst="rect">
            <a:avLst/>
          </a:prstGeom>
        </p:spPr>
        <p:txBody>
          <a:bodyPr wrap="square">
            <a:spAutoFit/>
          </a:bodyPr>
          <a:lstStyle/>
          <a:p>
            <a:pPr marR="0" lvl="0"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Sermon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62270AF-4D0C-8EED-2757-289EEEF3C5EA}"/>
              </a:ext>
            </a:extLst>
          </p:cNvPr>
          <p:cNvPicPr>
            <a:picLocks noChangeAspect="1"/>
          </p:cNvPicPr>
          <p:nvPr/>
        </p:nvPicPr>
        <p:blipFill rotWithShape="1">
          <a:blip r:embed="rId3"/>
          <a:srcRect l="1398"/>
          <a:stretch/>
        </p:blipFill>
        <p:spPr>
          <a:xfrm>
            <a:off x="0" y="915015"/>
            <a:ext cx="9144000" cy="6000750"/>
          </a:xfrm>
          <a:prstGeom prst="rect">
            <a:avLst/>
          </a:prstGeom>
        </p:spPr>
      </p:pic>
    </p:spTree>
    <p:extLst>
      <p:ext uri="{BB962C8B-B14F-4D97-AF65-F5344CB8AC3E}">
        <p14:creationId xmlns:p14="http://schemas.microsoft.com/office/powerpoint/2010/main" val="1466722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5" name="Rectangle 4">
            <a:extLst>
              <a:ext uri="{FF2B5EF4-FFF2-40B4-BE49-F238E27FC236}">
                <a16:creationId xmlns:a16="http://schemas.microsoft.com/office/drawing/2014/main" id="{D9A7C9C1-8527-7F94-8CAC-44162C21D291}"/>
              </a:ext>
            </a:extLst>
          </p:cNvPr>
          <p:cNvSpPr/>
          <p:nvPr/>
        </p:nvSpPr>
        <p:spPr>
          <a:xfrm>
            <a:off x="0" y="136310"/>
            <a:ext cx="9144000" cy="646331"/>
          </a:xfrm>
          <a:prstGeom prst="rect">
            <a:avLst/>
          </a:prstGeom>
        </p:spPr>
        <p:txBody>
          <a:bodyPr wrap="square">
            <a:spAutoFit/>
          </a:bodyPr>
          <a:lstStyle/>
          <a:p>
            <a:pPr marR="0" lvl="0"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Sermon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F82AFBAD-C6B1-F2F1-AA1A-C359FE7A19CB}"/>
              </a:ext>
            </a:extLst>
          </p:cNvPr>
          <p:cNvGraphicFramePr>
            <a:graphicFrameLocks noGrp="1"/>
          </p:cNvGraphicFramePr>
          <p:nvPr>
            <p:extLst>
              <p:ext uri="{D42A27DB-BD31-4B8C-83A1-F6EECF244321}">
                <p14:modId xmlns:p14="http://schemas.microsoft.com/office/powerpoint/2010/main" val="4204417370"/>
              </p:ext>
            </p:extLst>
          </p:nvPr>
        </p:nvGraphicFramePr>
        <p:xfrm>
          <a:off x="1524000" y="856138"/>
          <a:ext cx="6096000" cy="408859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272923528"/>
                    </a:ext>
                  </a:extLst>
                </a:gridCol>
                <a:gridCol w="3048000">
                  <a:extLst>
                    <a:ext uri="{9D8B030D-6E8A-4147-A177-3AD203B41FA5}">
                      <a16:colId xmlns:a16="http://schemas.microsoft.com/office/drawing/2014/main" val="3041987186"/>
                    </a:ext>
                  </a:extLst>
                </a:gridCol>
              </a:tblGrid>
              <a:tr h="501354">
                <a:tc>
                  <a:txBody>
                    <a:bodyPr/>
                    <a:lstStyle/>
                    <a:p>
                      <a:pPr algn="ctr"/>
                      <a:r>
                        <a:rPr lang="en-US" sz="3200" u="sng" dirty="0">
                          <a:solidFill>
                            <a:schemeClr val="tx1"/>
                          </a:solidFill>
                          <a:latin typeface="Arial Rounded MT Bold" panose="020F0704030504030204" pitchFamily="34" charset="0"/>
                        </a:rPr>
                        <a:t>Good</a:t>
                      </a:r>
                    </a:p>
                  </a:txBody>
                  <a:tcPr>
                    <a:solidFill>
                      <a:schemeClr val="bg1"/>
                    </a:solidFill>
                  </a:tcPr>
                </a:tc>
                <a:tc>
                  <a:txBody>
                    <a:bodyPr/>
                    <a:lstStyle/>
                    <a:p>
                      <a:pPr algn="ctr"/>
                      <a:r>
                        <a:rPr lang="en-US" sz="3200" u="sng" dirty="0">
                          <a:solidFill>
                            <a:schemeClr val="tx1"/>
                          </a:solidFill>
                          <a:latin typeface="Arial Rounded MT Bold" panose="020F0704030504030204" pitchFamily="34" charset="0"/>
                        </a:rPr>
                        <a:t>Bad</a:t>
                      </a:r>
                    </a:p>
                  </a:txBody>
                  <a:tcPr>
                    <a:solidFill>
                      <a:schemeClr val="bg1"/>
                    </a:solidFill>
                  </a:tcPr>
                </a:tc>
                <a:extLst>
                  <a:ext uri="{0D108BD9-81ED-4DB2-BD59-A6C34878D82A}">
                    <a16:rowId xmlns:a16="http://schemas.microsoft.com/office/drawing/2014/main" val="731544733"/>
                  </a:ext>
                </a:extLst>
              </a:tr>
              <a:tr h="501354">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590782110"/>
                  </a:ext>
                </a:extLst>
              </a:tr>
              <a:tr h="501354">
                <a:tc>
                  <a:txBody>
                    <a:bodyPr/>
                    <a:lstStyle/>
                    <a:p>
                      <a:endParaRPr lang="en-US" dirty="0"/>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074506582"/>
                  </a:ext>
                </a:extLst>
              </a:tr>
              <a:tr h="501354">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151546545"/>
                  </a:ext>
                </a:extLst>
              </a:tr>
              <a:tr h="501354">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3801634325"/>
                  </a:ext>
                </a:extLst>
              </a:tr>
              <a:tr h="501354">
                <a:tc>
                  <a:txBody>
                    <a:bodyPr/>
                    <a:lstStyle/>
                    <a:p>
                      <a:endParaRPr lang="en-US" dirty="0"/>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581488765"/>
                  </a:ext>
                </a:extLst>
              </a:tr>
              <a:tr h="501354">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889168001"/>
                  </a:ext>
                </a:extLst>
              </a:tr>
              <a:tr h="501354">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277879675"/>
                  </a:ext>
                </a:extLst>
              </a:tr>
            </a:tbl>
          </a:graphicData>
        </a:graphic>
      </p:graphicFrame>
      <p:sp>
        <p:nvSpPr>
          <p:cNvPr id="4" name="TextBox 3">
            <a:extLst>
              <a:ext uri="{FF2B5EF4-FFF2-40B4-BE49-F238E27FC236}">
                <a16:creationId xmlns:a16="http://schemas.microsoft.com/office/drawing/2014/main" id="{39C7277C-8684-3822-E988-71CE8E538590}"/>
              </a:ext>
            </a:extLst>
          </p:cNvPr>
          <p:cNvSpPr txBox="1"/>
          <p:nvPr/>
        </p:nvSpPr>
        <p:spPr>
          <a:xfrm>
            <a:off x="3267925" y="3035141"/>
            <a:ext cx="2608150" cy="1107996"/>
          </a:xfrm>
          <a:prstGeom prst="rect">
            <a:avLst/>
          </a:prstGeom>
          <a:noFill/>
        </p:spPr>
        <p:txBody>
          <a:bodyPr wrap="none" rtlCol="0">
            <a:spAutoFit/>
          </a:bodyPr>
          <a:lstStyle/>
          <a:p>
            <a:r>
              <a:rPr lang="en-US" sz="6600" b="1" dirty="0">
                <a:latin typeface="Arial Rounded MT Bold" panose="020F0704030504030204" pitchFamily="34" charset="0"/>
              </a:rPr>
              <a:t>Death</a:t>
            </a:r>
          </a:p>
        </p:txBody>
      </p:sp>
      <p:cxnSp>
        <p:nvCxnSpPr>
          <p:cNvPr id="9" name="Straight Connector 8">
            <a:extLst>
              <a:ext uri="{FF2B5EF4-FFF2-40B4-BE49-F238E27FC236}">
                <a16:creationId xmlns:a16="http://schemas.microsoft.com/office/drawing/2014/main" id="{14C3E6C7-AB09-884E-ECDC-20B0BDE62D92}"/>
              </a:ext>
            </a:extLst>
          </p:cNvPr>
          <p:cNvCxnSpPr>
            <a:endCxn id="7" idx="2"/>
          </p:cNvCxnSpPr>
          <p:nvPr/>
        </p:nvCxnSpPr>
        <p:spPr>
          <a:xfrm>
            <a:off x="4572000" y="856138"/>
            <a:ext cx="0" cy="4088598"/>
          </a:xfrm>
          <a:prstGeom prst="line">
            <a:avLst/>
          </a:prstGeom>
          <a:ln w="57150"/>
        </p:spPr>
        <p:style>
          <a:lnRef idx="1">
            <a:schemeClr val="dk1"/>
          </a:lnRef>
          <a:fillRef idx="0">
            <a:schemeClr val="dk1"/>
          </a:fillRef>
          <a:effectRef idx="0">
            <a:schemeClr val="dk1"/>
          </a:effectRef>
          <a:fontRef idx="minor">
            <a:schemeClr val="tx1"/>
          </a:fontRef>
        </p:style>
      </p:cxnSp>
      <p:sp>
        <p:nvSpPr>
          <p:cNvPr id="10" name="Arrow: Curved Down 9">
            <a:extLst>
              <a:ext uri="{FF2B5EF4-FFF2-40B4-BE49-F238E27FC236}">
                <a16:creationId xmlns:a16="http://schemas.microsoft.com/office/drawing/2014/main" id="{DFFFFD35-10C7-4A99-046F-D132FBCF4EA7}"/>
              </a:ext>
            </a:extLst>
          </p:cNvPr>
          <p:cNvSpPr/>
          <p:nvPr/>
        </p:nvSpPr>
        <p:spPr>
          <a:xfrm flipH="1">
            <a:off x="2530512" y="2551391"/>
            <a:ext cx="1474825" cy="69809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Down 10">
            <a:extLst>
              <a:ext uri="{FF2B5EF4-FFF2-40B4-BE49-F238E27FC236}">
                <a16:creationId xmlns:a16="http://schemas.microsoft.com/office/drawing/2014/main" id="{4C50E750-FF65-011A-F5D6-DC36FCF428A7}"/>
              </a:ext>
            </a:extLst>
          </p:cNvPr>
          <p:cNvSpPr/>
          <p:nvPr/>
        </p:nvSpPr>
        <p:spPr>
          <a:xfrm>
            <a:off x="4729938" y="2551391"/>
            <a:ext cx="1474825" cy="69809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B8F99E2E-D2D9-8C4D-13A4-60DB033C596B}"/>
              </a:ext>
            </a:extLst>
          </p:cNvPr>
          <p:cNvSpPr txBox="1"/>
          <p:nvPr/>
        </p:nvSpPr>
        <p:spPr>
          <a:xfrm>
            <a:off x="3087938" y="2583312"/>
            <a:ext cx="449162" cy="646331"/>
          </a:xfrm>
          <a:prstGeom prst="rect">
            <a:avLst/>
          </a:prstGeom>
          <a:noFill/>
        </p:spPr>
        <p:txBody>
          <a:bodyPr wrap="none" rtlCol="0">
            <a:spAutoFit/>
          </a:bodyPr>
          <a:lstStyle/>
          <a:p>
            <a:r>
              <a:rPr lang="en-US" sz="3600" dirty="0">
                <a:latin typeface="Arial Rounded MT Bold" panose="020F0704030504030204" pitchFamily="34" charset="0"/>
              </a:rPr>
              <a:t>?</a:t>
            </a:r>
          </a:p>
        </p:txBody>
      </p:sp>
      <p:sp>
        <p:nvSpPr>
          <p:cNvPr id="13" name="TextBox 12">
            <a:extLst>
              <a:ext uri="{FF2B5EF4-FFF2-40B4-BE49-F238E27FC236}">
                <a16:creationId xmlns:a16="http://schemas.microsoft.com/office/drawing/2014/main" id="{7C3B1F01-43C1-5024-B3C0-611ACAE1A338}"/>
              </a:ext>
            </a:extLst>
          </p:cNvPr>
          <p:cNvSpPr txBox="1"/>
          <p:nvPr/>
        </p:nvSpPr>
        <p:spPr>
          <a:xfrm>
            <a:off x="5219382" y="2583312"/>
            <a:ext cx="449162" cy="646331"/>
          </a:xfrm>
          <a:prstGeom prst="rect">
            <a:avLst/>
          </a:prstGeom>
          <a:noFill/>
        </p:spPr>
        <p:txBody>
          <a:bodyPr wrap="none" rtlCol="0">
            <a:spAutoFit/>
          </a:bodyPr>
          <a:lstStyle/>
          <a:p>
            <a:r>
              <a:rPr lang="en-US" sz="3600" dirty="0">
                <a:latin typeface="Arial Rounded MT Bold" panose="020F0704030504030204" pitchFamily="34" charset="0"/>
              </a:rPr>
              <a:t>?</a:t>
            </a:r>
          </a:p>
        </p:txBody>
      </p:sp>
    </p:spTree>
    <p:extLst>
      <p:ext uri="{BB962C8B-B14F-4D97-AF65-F5344CB8AC3E}">
        <p14:creationId xmlns:p14="http://schemas.microsoft.com/office/powerpoint/2010/main" val="3563212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5" name="Rectangle 4">
            <a:extLst>
              <a:ext uri="{FF2B5EF4-FFF2-40B4-BE49-F238E27FC236}">
                <a16:creationId xmlns:a16="http://schemas.microsoft.com/office/drawing/2014/main" id="{D9A7C9C1-8527-7F94-8CAC-44162C21D291}"/>
              </a:ext>
            </a:extLst>
          </p:cNvPr>
          <p:cNvSpPr/>
          <p:nvPr/>
        </p:nvSpPr>
        <p:spPr>
          <a:xfrm>
            <a:off x="0" y="136310"/>
            <a:ext cx="9144000" cy="646331"/>
          </a:xfrm>
          <a:prstGeom prst="rect">
            <a:avLst/>
          </a:prstGeom>
        </p:spPr>
        <p:txBody>
          <a:bodyPr wrap="square">
            <a:spAutoFit/>
          </a:bodyPr>
          <a:lstStyle/>
          <a:p>
            <a:pPr marR="0" lvl="0"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Sermon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F9DAABD-B7C6-D90A-642A-CC621C9E9639}"/>
              </a:ext>
            </a:extLst>
          </p:cNvPr>
          <p:cNvPicPr>
            <a:picLocks noChangeAspect="1"/>
          </p:cNvPicPr>
          <p:nvPr/>
        </p:nvPicPr>
        <p:blipFill>
          <a:blip r:embed="rId3"/>
          <a:stretch>
            <a:fillRect/>
          </a:stretch>
        </p:blipFill>
        <p:spPr>
          <a:xfrm>
            <a:off x="2460774" y="810248"/>
            <a:ext cx="4222451" cy="5856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5669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5" name="Rectangle 4">
            <a:extLst>
              <a:ext uri="{FF2B5EF4-FFF2-40B4-BE49-F238E27FC236}">
                <a16:creationId xmlns:a16="http://schemas.microsoft.com/office/drawing/2014/main" id="{D9A7C9C1-8527-7F94-8CAC-44162C21D291}"/>
              </a:ext>
            </a:extLst>
          </p:cNvPr>
          <p:cNvSpPr/>
          <p:nvPr/>
        </p:nvSpPr>
        <p:spPr>
          <a:xfrm>
            <a:off x="0" y="136310"/>
            <a:ext cx="9144000" cy="646331"/>
          </a:xfrm>
          <a:prstGeom prst="rect">
            <a:avLst/>
          </a:prstGeom>
        </p:spPr>
        <p:txBody>
          <a:bodyPr wrap="square">
            <a:spAutoFit/>
          </a:bodyPr>
          <a:lstStyle/>
          <a:p>
            <a:pPr marR="0" lvl="0"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Sermon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F82AFBAD-C6B1-F2F1-AA1A-C359FE7A19CB}"/>
              </a:ext>
            </a:extLst>
          </p:cNvPr>
          <p:cNvGraphicFramePr>
            <a:graphicFrameLocks noGrp="1"/>
          </p:cNvGraphicFramePr>
          <p:nvPr/>
        </p:nvGraphicFramePr>
        <p:xfrm>
          <a:off x="1524000" y="856138"/>
          <a:ext cx="6096000" cy="408859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272923528"/>
                    </a:ext>
                  </a:extLst>
                </a:gridCol>
                <a:gridCol w="3048000">
                  <a:extLst>
                    <a:ext uri="{9D8B030D-6E8A-4147-A177-3AD203B41FA5}">
                      <a16:colId xmlns:a16="http://schemas.microsoft.com/office/drawing/2014/main" val="3041987186"/>
                    </a:ext>
                  </a:extLst>
                </a:gridCol>
              </a:tblGrid>
              <a:tr h="501354">
                <a:tc>
                  <a:txBody>
                    <a:bodyPr/>
                    <a:lstStyle/>
                    <a:p>
                      <a:pPr algn="ctr"/>
                      <a:r>
                        <a:rPr lang="en-US" sz="3200" u="sng" dirty="0">
                          <a:solidFill>
                            <a:schemeClr val="tx1"/>
                          </a:solidFill>
                          <a:latin typeface="Arial Rounded MT Bold" panose="020F0704030504030204" pitchFamily="34" charset="0"/>
                        </a:rPr>
                        <a:t>Good</a:t>
                      </a:r>
                    </a:p>
                  </a:txBody>
                  <a:tcPr>
                    <a:solidFill>
                      <a:schemeClr val="bg1"/>
                    </a:solidFill>
                  </a:tcPr>
                </a:tc>
                <a:tc>
                  <a:txBody>
                    <a:bodyPr/>
                    <a:lstStyle/>
                    <a:p>
                      <a:pPr algn="ctr"/>
                      <a:r>
                        <a:rPr lang="en-US" sz="3200" u="sng" dirty="0">
                          <a:solidFill>
                            <a:schemeClr val="tx1"/>
                          </a:solidFill>
                          <a:latin typeface="Arial Rounded MT Bold" panose="020F0704030504030204" pitchFamily="34" charset="0"/>
                        </a:rPr>
                        <a:t>Bad</a:t>
                      </a:r>
                    </a:p>
                  </a:txBody>
                  <a:tcPr>
                    <a:solidFill>
                      <a:schemeClr val="bg1"/>
                    </a:solidFill>
                  </a:tcPr>
                </a:tc>
                <a:extLst>
                  <a:ext uri="{0D108BD9-81ED-4DB2-BD59-A6C34878D82A}">
                    <a16:rowId xmlns:a16="http://schemas.microsoft.com/office/drawing/2014/main" val="731544733"/>
                  </a:ext>
                </a:extLst>
              </a:tr>
              <a:tr h="501354">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590782110"/>
                  </a:ext>
                </a:extLst>
              </a:tr>
              <a:tr h="501354">
                <a:tc>
                  <a:txBody>
                    <a:bodyPr/>
                    <a:lstStyle/>
                    <a:p>
                      <a:endParaRPr lang="en-US" dirty="0"/>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074506582"/>
                  </a:ext>
                </a:extLst>
              </a:tr>
              <a:tr h="501354">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151546545"/>
                  </a:ext>
                </a:extLst>
              </a:tr>
              <a:tr h="501354">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3801634325"/>
                  </a:ext>
                </a:extLst>
              </a:tr>
              <a:tr h="501354">
                <a:tc>
                  <a:txBody>
                    <a:bodyPr/>
                    <a:lstStyle/>
                    <a:p>
                      <a:endParaRPr lang="en-US" dirty="0"/>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581488765"/>
                  </a:ext>
                </a:extLst>
              </a:tr>
              <a:tr h="501354">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889168001"/>
                  </a:ext>
                </a:extLst>
              </a:tr>
              <a:tr h="501354">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277879675"/>
                  </a:ext>
                </a:extLst>
              </a:tr>
            </a:tbl>
          </a:graphicData>
        </a:graphic>
      </p:graphicFrame>
      <p:sp>
        <p:nvSpPr>
          <p:cNvPr id="4" name="TextBox 3">
            <a:extLst>
              <a:ext uri="{FF2B5EF4-FFF2-40B4-BE49-F238E27FC236}">
                <a16:creationId xmlns:a16="http://schemas.microsoft.com/office/drawing/2014/main" id="{39C7277C-8684-3822-E988-71CE8E538590}"/>
              </a:ext>
            </a:extLst>
          </p:cNvPr>
          <p:cNvSpPr txBox="1"/>
          <p:nvPr/>
        </p:nvSpPr>
        <p:spPr>
          <a:xfrm>
            <a:off x="3267925" y="3035141"/>
            <a:ext cx="2608150" cy="1107996"/>
          </a:xfrm>
          <a:prstGeom prst="rect">
            <a:avLst/>
          </a:prstGeom>
          <a:noFill/>
        </p:spPr>
        <p:txBody>
          <a:bodyPr wrap="none" rtlCol="0">
            <a:spAutoFit/>
          </a:bodyPr>
          <a:lstStyle/>
          <a:p>
            <a:r>
              <a:rPr lang="en-US" sz="6600" b="1" dirty="0">
                <a:latin typeface="Arial Rounded MT Bold" panose="020F0704030504030204" pitchFamily="34" charset="0"/>
              </a:rPr>
              <a:t>Death</a:t>
            </a:r>
          </a:p>
        </p:txBody>
      </p:sp>
      <p:cxnSp>
        <p:nvCxnSpPr>
          <p:cNvPr id="9" name="Straight Connector 8">
            <a:extLst>
              <a:ext uri="{FF2B5EF4-FFF2-40B4-BE49-F238E27FC236}">
                <a16:creationId xmlns:a16="http://schemas.microsoft.com/office/drawing/2014/main" id="{14C3E6C7-AB09-884E-ECDC-20B0BDE62D92}"/>
              </a:ext>
            </a:extLst>
          </p:cNvPr>
          <p:cNvCxnSpPr>
            <a:endCxn id="7" idx="2"/>
          </p:cNvCxnSpPr>
          <p:nvPr/>
        </p:nvCxnSpPr>
        <p:spPr>
          <a:xfrm>
            <a:off x="4572000" y="856138"/>
            <a:ext cx="0" cy="4088598"/>
          </a:xfrm>
          <a:prstGeom prst="line">
            <a:avLst/>
          </a:prstGeom>
          <a:ln w="57150"/>
        </p:spPr>
        <p:style>
          <a:lnRef idx="1">
            <a:schemeClr val="dk1"/>
          </a:lnRef>
          <a:fillRef idx="0">
            <a:schemeClr val="dk1"/>
          </a:fillRef>
          <a:effectRef idx="0">
            <a:schemeClr val="dk1"/>
          </a:effectRef>
          <a:fontRef idx="minor">
            <a:schemeClr val="tx1"/>
          </a:fontRef>
        </p:style>
      </p:cxnSp>
      <p:sp>
        <p:nvSpPr>
          <p:cNvPr id="10" name="Arrow: Curved Down 9">
            <a:extLst>
              <a:ext uri="{FF2B5EF4-FFF2-40B4-BE49-F238E27FC236}">
                <a16:creationId xmlns:a16="http://schemas.microsoft.com/office/drawing/2014/main" id="{DFFFFD35-10C7-4A99-046F-D132FBCF4EA7}"/>
              </a:ext>
            </a:extLst>
          </p:cNvPr>
          <p:cNvSpPr/>
          <p:nvPr/>
        </p:nvSpPr>
        <p:spPr>
          <a:xfrm flipH="1">
            <a:off x="2530512" y="2551391"/>
            <a:ext cx="1474825" cy="69809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Down 10">
            <a:extLst>
              <a:ext uri="{FF2B5EF4-FFF2-40B4-BE49-F238E27FC236}">
                <a16:creationId xmlns:a16="http://schemas.microsoft.com/office/drawing/2014/main" id="{4C50E750-FF65-011A-F5D6-DC36FCF428A7}"/>
              </a:ext>
            </a:extLst>
          </p:cNvPr>
          <p:cNvSpPr/>
          <p:nvPr/>
        </p:nvSpPr>
        <p:spPr>
          <a:xfrm>
            <a:off x="4729938" y="2551391"/>
            <a:ext cx="1474825" cy="69809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B8F99E2E-D2D9-8C4D-13A4-60DB033C596B}"/>
              </a:ext>
            </a:extLst>
          </p:cNvPr>
          <p:cNvSpPr txBox="1"/>
          <p:nvPr/>
        </p:nvSpPr>
        <p:spPr>
          <a:xfrm>
            <a:off x="3087938" y="2583312"/>
            <a:ext cx="449162" cy="646331"/>
          </a:xfrm>
          <a:prstGeom prst="rect">
            <a:avLst/>
          </a:prstGeom>
          <a:noFill/>
        </p:spPr>
        <p:txBody>
          <a:bodyPr wrap="none" rtlCol="0">
            <a:spAutoFit/>
          </a:bodyPr>
          <a:lstStyle/>
          <a:p>
            <a:r>
              <a:rPr lang="en-US" sz="3600" dirty="0">
                <a:latin typeface="Arial Rounded MT Bold" panose="020F0704030504030204" pitchFamily="34" charset="0"/>
              </a:rPr>
              <a:t>?</a:t>
            </a:r>
          </a:p>
        </p:txBody>
      </p:sp>
      <p:sp>
        <p:nvSpPr>
          <p:cNvPr id="13" name="TextBox 12">
            <a:extLst>
              <a:ext uri="{FF2B5EF4-FFF2-40B4-BE49-F238E27FC236}">
                <a16:creationId xmlns:a16="http://schemas.microsoft.com/office/drawing/2014/main" id="{7C3B1F01-43C1-5024-B3C0-611ACAE1A338}"/>
              </a:ext>
            </a:extLst>
          </p:cNvPr>
          <p:cNvSpPr txBox="1"/>
          <p:nvPr/>
        </p:nvSpPr>
        <p:spPr>
          <a:xfrm>
            <a:off x="5219382" y="2583312"/>
            <a:ext cx="449162" cy="646331"/>
          </a:xfrm>
          <a:prstGeom prst="rect">
            <a:avLst/>
          </a:prstGeom>
          <a:noFill/>
        </p:spPr>
        <p:txBody>
          <a:bodyPr wrap="none" rtlCol="0">
            <a:spAutoFit/>
          </a:bodyPr>
          <a:lstStyle/>
          <a:p>
            <a:r>
              <a:rPr lang="en-US" sz="3600" dirty="0">
                <a:latin typeface="Arial Rounded MT Bold" panose="020F0704030504030204" pitchFamily="34" charset="0"/>
              </a:rPr>
              <a:t>?</a:t>
            </a:r>
          </a:p>
        </p:txBody>
      </p:sp>
    </p:spTree>
    <p:extLst>
      <p:ext uri="{BB962C8B-B14F-4D97-AF65-F5344CB8AC3E}">
        <p14:creationId xmlns:p14="http://schemas.microsoft.com/office/powerpoint/2010/main" val="209203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938981" y="1504766"/>
            <a:ext cx="7266038" cy="419467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confess to you, to ourselves, and to one another that we have caused harm by the things we have said and done, and by the things we have not said and not done. </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961945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5" name="Rectangle 4">
            <a:extLst>
              <a:ext uri="{FF2B5EF4-FFF2-40B4-BE49-F238E27FC236}">
                <a16:creationId xmlns:a16="http://schemas.microsoft.com/office/drawing/2014/main" id="{D9A7C9C1-8527-7F94-8CAC-44162C21D291}"/>
              </a:ext>
            </a:extLst>
          </p:cNvPr>
          <p:cNvSpPr/>
          <p:nvPr/>
        </p:nvSpPr>
        <p:spPr>
          <a:xfrm>
            <a:off x="0" y="136310"/>
            <a:ext cx="9144000" cy="646331"/>
          </a:xfrm>
          <a:prstGeom prst="rect">
            <a:avLst/>
          </a:prstGeom>
        </p:spPr>
        <p:txBody>
          <a:bodyPr wrap="square">
            <a:spAutoFit/>
          </a:bodyPr>
          <a:lstStyle/>
          <a:p>
            <a:pPr marR="0" lvl="0"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Sermon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4921A3E-B5B2-672D-07D2-5E9A76D09820}"/>
              </a:ext>
            </a:extLst>
          </p:cNvPr>
          <p:cNvPicPr>
            <a:picLocks noChangeAspect="1"/>
          </p:cNvPicPr>
          <p:nvPr/>
        </p:nvPicPr>
        <p:blipFill>
          <a:blip r:embed="rId3"/>
          <a:stretch>
            <a:fillRect/>
          </a:stretch>
        </p:blipFill>
        <p:spPr>
          <a:xfrm>
            <a:off x="0" y="1101213"/>
            <a:ext cx="9144000" cy="5756787"/>
          </a:xfrm>
          <a:prstGeom prst="rect">
            <a:avLst/>
          </a:prstGeom>
        </p:spPr>
      </p:pic>
    </p:spTree>
    <p:extLst>
      <p:ext uri="{BB962C8B-B14F-4D97-AF65-F5344CB8AC3E}">
        <p14:creationId xmlns:p14="http://schemas.microsoft.com/office/powerpoint/2010/main" val="2159928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5" name="Rectangle 4">
            <a:extLst>
              <a:ext uri="{FF2B5EF4-FFF2-40B4-BE49-F238E27FC236}">
                <a16:creationId xmlns:a16="http://schemas.microsoft.com/office/drawing/2014/main" id="{D9A7C9C1-8527-7F94-8CAC-44162C21D291}"/>
              </a:ext>
            </a:extLst>
          </p:cNvPr>
          <p:cNvSpPr/>
          <p:nvPr/>
        </p:nvSpPr>
        <p:spPr>
          <a:xfrm>
            <a:off x="0" y="136310"/>
            <a:ext cx="9144000" cy="646331"/>
          </a:xfrm>
          <a:prstGeom prst="rect">
            <a:avLst/>
          </a:prstGeom>
        </p:spPr>
        <p:txBody>
          <a:bodyPr wrap="square">
            <a:spAutoFit/>
          </a:bodyPr>
          <a:lstStyle/>
          <a:p>
            <a:pPr marR="0" lvl="0"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Sermon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718EE53-1AAC-71E4-0C22-C3011D354993}"/>
              </a:ext>
            </a:extLst>
          </p:cNvPr>
          <p:cNvPicPr>
            <a:picLocks noChangeAspect="1"/>
          </p:cNvPicPr>
          <p:nvPr/>
        </p:nvPicPr>
        <p:blipFill>
          <a:blip r:embed="rId3"/>
          <a:stretch>
            <a:fillRect/>
          </a:stretch>
        </p:blipFill>
        <p:spPr>
          <a:xfrm>
            <a:off x="528637" y="738187"/>
            <a:ext cx="8086725" cy="5381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29515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5" name="Rectangle 4">
            <a:extLst>
              <a:ext uri="{FF2B5EF4-FFF2-40B4-BE49-F238E27FC236}">
                <a16:creationId xmlns:a16="http://schemas.microsoft.com/office/drawing/2014/main" id="{D9A7C9C1-8527-7F94-8CAC-44162C21D291}"/>
              </a:ext>
            </a:extLst>
          </p:cNvPr>
          <p:cNvSpPr/>
          <p:nvPr/>
        </p:nvSpPr>
        <p:spPr>
          <a:xfrm>
            <a:off x="0" y="136310"/>
            <a:ext cx="9144000" cy="646331"/>
          </a:xfrm>
          <a:prstGeom prst="rect">
            <a:avLst/>
          </a:prstGeom>
        </p:spPr>
        <p:txBody>
          <a:bodyPr wrap="square">
            <a:spAutoFit/>
          </a:bodyPr>
          <a:lstStyle/>
          <a:p>
            <a:pPr marR="0" lvl="0"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Sermon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F1F162D-6BF2-FB46-1520-A4B6E696F7A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3466" l="10000" r="90000">
                        <a14:foregroundMark x1="16591" y1="29659" x2="17443" y2="31420"/>
                        <a14:foregroundMark x1="17330" y1="29261" x2="17330" y2="29261"/>
                        <a14:foregroundMark x1="25625" y1="24659" x2="26761" y2="26534"/>
                        <a14:foregroundMark x1="35511" y1="16932" x2="35511" y2="16932"/>
                        <a14:foregroundMark x1="37841" y1="18182" x2="38693" y2="18807"/>
                        <a14:foregroundMark x1="41420" y1="15170" x2="41818" y2="16932"/>
                        <a14:foregroundMark x1="50170" y1="13466" x2="51591" y2="14489"/>
                        <a14:foregroundMark x1="52841" y1="10341" x2="54034" y2="13750"/>
                        <a14:foregroundMark x1="19489" y1="58807" x2="25170" y2="63523"/>
                        <a14:foregroundMark x1="25909" y1="65966" x2="27784" y2="67841"/>
                        <a14:foregroundMark x1="26364" y1="78693" x2="33636" y2="80682"/>
                        <a14:foregroundMark x1="33636" y1="80682" x2="37557" y2="87841"/>
                        <a14:foregroundMark x1="37557" y1="87841" x2="43977" y2="91989"/>
                        <a14:foregroundMark x1="43977" y1="91989" x2="52443" y2="89602"/>
                        <a14:foregroundMark x1="52443" y1="89602" x2="54148" y2="90625"/>
                        <a14:foregroundMark x1="58580" y1="91761" x2="56761" y2="92784"/>
                        <a14:foregroundMark x1="60625" y1="91761" x2="61023" y2="93466"/>
                        <a14:foregroundMark x1="85568" y1="62670" x2="82386" y2="66818"/>
                        <a14:foregroundMark x1="78807" y1="63636" x2="80227" y2="68523"/>
                        <a14:foregroundMark x1="85682" y1="70227" x2="85682" y2="70227"/>
                        <a14:foregroundMark x1="78409" y1="79830" x2="71307" y2="75568"/>
                        <a14:foregroundMark x1="71307" y1="75568" x2="71364" y2="75398"/>
                        <a14:foregroundMark x1="74205" y1="80739" x2="72784" y2="84602"/>
                        <a14:foregroundMark x1="82102" y1="49602" x2="72500" y2="63920"/>
                        <a14:foregroundMark x1="76364" y1="65511" x2="71364" y2="70682"/>
                        <a14:foregroundMark x1="70795" y1="56761" x2="70795" y2="56761"/>
                        <a14:foregroundMark x1="85114" y1="68523" x2="80511" y2="68807"/>
                        <a14:foregroundMark x1="82557" y1="73693" x2="75398" y2="74716"/>
                        <a14:foregroundMark x1="20455" y1="67841" x2="28920" y2="69091"/>
                        <a14:foregroundMark x1="74943" y1="49034" x2="75227" y2="49773"/>
                        <a14:foregroundMark x1="26080" y1="16932" x2="33636" y2="14545"/>
                        <a14:foregroundMark x1="33636" y1="14545" x2="36818" y2="10739"/>
                        <a14:foregroundMark x1="26477" y1="22216" x2="28182" y2="25227"/>
                        <a14:foregroundMark x1="33807" y1="19659" x2="34943" y2="20909"/>
                        <a14:foregroundMark x1="71477" y1="56932" x2="71477" y2="56932"/>
                        <a14:foregroundMark x1="79659" y1="61477" x2="79659" y2="61477"/>
                        <a14:foregroundMark x1="25511" y1="71420" x2="27500" y2="72670"/>
                        <a14:foregroundMark x1="27614" y1="61818" x2="28807" y2="65227"/>
                        <a14:foregroundMark x1="25511" y1="15795" x2="26080" y2="16761"/>
                      </a14:backgroundRemoval>
                    </a14:imgEffect>
                  </a14:imgLayer>
                </a14:imgProps>
              </a:ext>
            </a:extLst>
          </a:blip>
          <a:stretch>
            <a:fillRect/>
          </a:stretch>
        </p:blipFill>
        <p:spPr>
          <a:xfrm>
            <a:off x="1386348" y="243348"/>
            <a:ext cx="6614652" cy="6614652"/>
          </a:xfrm>
          <a:prstGeom prst="rect">
            <a:avLst/>
          </a:prstGeom>
        </p:spPr>
      </p:pic>
    </p:spTree>
    <p:extLst>
      <p:ext uri="{BB962C8B-B14F-4D97-AF65-F5344CB8AC3E}">
        <p14:creationId xmlns:p14="http://schemas.microsoft.com/office/powerpoint/2010/main" val="1948160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God of new life,</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In mercy,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727587" y="1219630"/>
            <a:ext cx="7688825" cy="419467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Take away our sins that we might fully embody your commandment to love you with all our hearts, souls, minds, and strength, and to love our neighbors as ourselves.</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97384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7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We place in your arms all for whom we pray, out loud or in our hearts, confident in your mercy and grace, through Jesus Christ, our savior.</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D568DF-5F3A-4225-9A3D-7196971BE121}"/>
              </a:ext>
            </a:extLst>
          </p:cNvPr>
          <p:cNvSpPr/>
          <p:nvPr/>
        </p:nvSpPr>
        <p:spPr>
          <a:xfrm>
            <a:off x="771525" y="1967266"/>
            <a:ext cx="1971675" cy="2547257"/>
          </a:xfrm>
          <a:prstGeom prst="rect">
            <a:avLst/>
          </a:prstGeom>
          <a:noFill/>
        </p:spPr>
        <p:txBody>
          <a:bodyPr vert="horz" lIns="91440" tIns="45720" rIns="91440" bIns="45720" rtlCol="0" anchor="ctr">
            <a:normAutofit/>
          </a:bodyPr>
          <a:lstStyle/>
          <a:p>
            <a:pPr marR="0" lvl="0" algn="ctr" defTabSz="914400" eaLnBrk="1" hangingPunct="1">
              <a:lnSpc>
                <a:spcPct val="90000"/>
              </a:lnSpc>
              <a:spcAft>
                <a:spcPts val="600"/>
              </a:spcAft>
            </a:pPr>
            <a:r>
              <a:rPr lang="en-US" sz="3100" b="1" kern="1200">
                <a:solidFill>
                  <a:srgbClr val="FFFFFF"/>
                </a:solidFill>
                <a:latin typeface="+mj-lt"/>
                <a:ea typeface="+mj-ea"/>
                <a:cs typeface="+mj-cs"/>
              </a:rPr>
              <a:t>OFFERING</a:t>
            </a:r>
          </a:p>
        </p:txBody>
      </p:sp>
      <p:pic>
        <p:nvPicPr>
          <p:cNvPr id="2" name="Picture 1">
            <a:extLst>
              <a:ext uri="{FF2B5EF4-FFF2-40B4-BE49-F238E27FC236}">
                <a16:creationId xmlns:a16="http://schemas.microsoft.com/office/drawing/2014/main" id="{C6182C81-F284-5F0F-1187-E88E6DECFD52}"/>
              </a:ext>
            </a:extLst>
          </p:cNvPr>
          <p:cNvPicPr>
            <a:picLocks noChangeAspect="1"/>
          </p:cNvPicPr>
          <p:nvPr/>
        </p:nvPicPr>
        <p:blipFill rotWithShape="1">
          <a:blip r:embed="rId3"/>
          <a:srcRect l="15884" r="18296"/>
          <a:stretch/>
        </p:blipFill>
        <p:spPr>
          <a:xfrm>
            <a:off x="4972668" y="536698"/>
            <a:ext cx="3873621" cy="5784604"/>
          </a:xfrm>
          <a:prstGeom prst="rect">
            <a:avLst/>
          </a:prstGeom>
        </p:spPr>
      </p:pic>
    </p:spTree>
    <p:extLst>
      <p:ext uri="{BB962C8B-B14F-4D97-AF65-F5344CB8AC3E}">
        <p14:creationId xmlns:p14="http://schemas.microsoft.com/office/powerpoint/2010/main" val="2563240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D568DF-5F3A-4225-9A3D-7196971BE121}"/>
              </a:ext>
            </a:extLst>
          </p:cNvPr>
          <p:cNvSpPr/>
          <p:nvPr/>
        </p:nvSpPr>
        <p:spPr>
          <a:xfrm>
            <a:off x="771525" y="1967266"/>
            <a:ext cx="1971675" cy="2547257"/>
          </a:xfrm>
          <a:prstGeom prst="rect">
            <a:avLst/>
          </a:prstGeom>
          <a:noFill/>
        </p:spPr>
        <p:txBody>
          <a:bodyPr vert="horz" lIns="91440" tIns="45720" rIns="91440" bIns="45720" rtlCol="0" anchor="ctr">
            <a:normAutofit/>
          </a:bodyPr>
          <a:lstStyle/>
          <a:p>
            <a:pPr marR="0" lvl="0" algn="ctr" defTabSz="914400" eaLnBrk="1" hangingPunct="1">
              <a:lnSpc>
                <a:spcPct val="90000"/>
              </a:lnSpc>
              <a:spcAft>
                <a:spcPts val="600"/>
              </a:spcAft>
            </a:pPr>
            <a:r>
              <a:rPr lang="en-US" sz="3100" b="1" kern="1200">
                <a:solidFill>
                  <a:srgbClr val="FFFFFF"/>
                </a:solidFill>
                <a:latin typeface="+mj-lt"/>
                <a:ea typeface="+mj-ea"/>
                <a:cs typeface="+mj-cs"/>
              </a:rPr>
              <a:t>OFFERING PRAYER</a:t>
            </a:r>
          </a:p>
        </p:txBody>
      </p:sp>
      <p:pic>
        <p:nvPicPr>
          <p:cNvPr id="2" name="Picture 1">
            <a:extLst>
              <a:ext uri="{FF2B5EF4-FFF2-40B4-BE49-F238E27FC236}">
                <a16:creationId xmlns:a16="http://schemas.microsoft.com/office/drawing/2014/main" id="{607FFE1A-3D46-DCD9-8496-5135781C3A85}"/>
              </a:ext>
            </a:extLst>
          </p:cNvPr>
          <p:cNvPicPr>
            <a:picLocks noChangeAspect="1"/>
          </p:cNvPicPr>
          <p:nvPr/>
        </p:nvPicPr>
        <p:blipFill rotWithShape="1">
          <a:blip r:embed="rId3"/>
          <a:srcRect l="15884" r="18296"/>
          <a:stretch/>
        </p:blipFill>
        <p:spPr>
          <a:xfrm>
            <a:off x="4972668" y="536698"/>
            <a:ext cx="3873621" cy="5784604"/>
          </a:xfrm>
          <a:prstGeom prst="rect">
            <a:avLst/>
          </a:prstGeom>
        </p:spPr>
      </p:pic>
    </p:spTree>
    <p:extLst>
      <p:ext uri="{BB962C8B-B14F-4D97-AF65-F5344CB8AC3E}">
        <p14:creationId xmlns:p14="http://schemas.microsoft.com/office/powerpoint/2010/main" val="2584798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45928" y="2379442"/>
            <a:ext cx="7852141" cy="1357166"/>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1C308028-73A0-4104-BA91-11FB17A109C9}"/>
              </a:ext>
            </a:extLst>
          </p:cNvPr>
          <p:cNvPicPr>
            <a:picLocks noChangeAspect="1"/>
          </p:cNvPicPr>
          <p:nvPr/>
        </p:nvPicPr>
        <p:blipFill>
          <a:blip r:embed="rId2"/>
          <a:stretch>
            <a:fillRect/>
          </a:stretch>
        </p:blipFill>
        <p:spPr>
          <a:xfrm>
            <a:off x="0" y="812057"/>
            <a:ext cx="9144000" cy="6045942"/>
          </a:xfrm>
          <a:prstGeom prst="rect">
            <a:avLst/>
          </a:prstGeom>
        </p:spPr>
      </p:pic>
    </p:spTree>
    <p:extLst>
      <p:ext uri="{BB962C8B-B14F-4D97-AF65-F5344CB8AC3E}">
        <p14:creationId xmlns:p14="http://schemas.microsoft.com/office/powerpoint/2010/main" val="3134261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AF296BA-ECD4-4806-B314-8949409D0B42}"/>
              </a:ext>
            </a:extLst>
          </p:cNvPr>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26391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a:blip r:embed="rId2"/>
          <a:stretch>
            <a:fillRect/>
          </a:stretch>
        </p:blipFill>
        <p:spPr>
          <a:xfrm>
            <a:off x="0" y="945221"/>
            <a:ext cx="9166814" cy="5912777"/>
          </a:xfrm>
          <a:prstGeom prst="rect">
            <a:avLst/>
          </a:prstGeom>
        </p:spPr>
      </p:pic>
    </p:spTree>
    <p:extLst>
      <p:ext uri="{BB962C8B-B14F-4D97-AF65-F5344CB8AC3E}">
        <p14:creationId xmlns:p14="http://schemas.microsoft.com/office/powerpoint/2010/main" val="3907289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999634"/>
            <a:ext cx="8902557" cy="2858731"/>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living, and loving God…</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96593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545340" y="1209797"/>
            <a:ext cx="8053319" cy="5166479"/>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In grace and mercy, God forgives all our sins, and with joy and expectation calls us into new life for the sake of the world, </a:t>
            </a:r>
            <a:r>
              <a:rPr lang="en-US" sz="3200" dirty="0">
                <a:solidFill>
                  <a:srgbClr val="C00000"/>
                </a:solidFill>
                <a:effectLst/>
                <a:latin typeface="Arial Rounded MT Bold" panose="020F0704030504030204" pitchFamily="34" charset="0"/>
                <a:ea typeface="Calibri" panose="020F0502020204030204" pitchFamily="34" charset="0"/>
                <a:cs typeface="Segoe UI Symbol" panose="020B0502040204020203" pitchFamily="34" charset="0"/>
              </a:rPr>
              <a:t>☩</a:t>
            </a:r>
            <a:r>
              <a:rPr lang="en-US" sz="3200" dirty="0">
                <a:solidFill>
                  <a:srgbClr val="000000"/>
                </a:solidFill>
                <a:latin typeface="Arial Rounded MT Bold" panose="020F0704030504030204" pitchFamily="34" charset="0"/>
                <a:ea typeface="Times New Roman" panose="02020603050405020304" pitchFamily="18" charset="0"/>
              </a:rPr>
              <a:t> through Jesus Christ our savior.</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574946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542032" y="1557957"/>
            <a:ext cx="8059934" cy="2416302"/>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Jesus who is patient and kind invites you to the feast of love in his name. Come and feast in the presence of our savior.</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36306" y="697420"/>
            <a:ext cx="8748444" cy="3934860"/>
          </a:xfrm>
          <a:prstGeom prst="rect">
            <a:avLst/>
          </a:prstGeom>
        </p:spPr>
        <p:txBody>
          <a:bodyPr wrap="square">
            <a:spAutoFit/>
          </a:bodyPr>
          <a:lstStyle/>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All will commune “At the Rail”. </a:t>
            </a:r>
          </a:p>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marL="0" marR="0">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108543"/>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a:t>
            </a:r>
            <a:r>
              <a:rPr lang="en-US" sz="3200" dirty="0">
                <a:solidFill>
                  <a:srgbClr val="000000"/>
                </a:solidFill>
                <a:effectLst/>
                <a:latin typeface="Arial Rounded MT Bold" panose="020F0704030504030204" pitchFamily="34" charset="0"/>
                <a:ea typeface="Calibri" panose="020F0502020204030204" pitchFamily="34" charset="0"/>
              </a:rPr>
              <a:t>May this body and blood of our Lord and Savior, Jesus Christ, strengthen, keep and unite us, </a:t>
            </a:r>
            <a:r>
              <a:rPr lang="en-US" sz="3200" dirty="0">
                <a:solidFill>
                  <a:srgbClr val="C00000"/>
                </a:solidFill>
                <a:effectLst/>
                <a:latin typeface="Arial Rounded MT Bold" panose="020F0704030504030204" pitchFamily="34" charset="0"/>
                <a:ea typeface="Calibri" panose="020F0502020204030204" pitchFamily="34" charset="0"/>
                <a:cs typeface="Segoe UI Symbol" panose="020B0502040204020203" pitchFamily="34" charset="0"/>
              </a:rPr>
              <a:t>☩</a:t>
            </a:r>
            <a:r>
              <a:rPr lang="en-US" sz="3200" dirty="0">
                <a:solidFill>
                  <a:srgbClr val="000000"/>
                </a:solidFill>
                <a:effectLst/>
                <a:latin typeface="Arial Rounded MT Bold" panose="020F0704030504030204" pitchFamily="34" charset="0"/>
                <a:ea typeface="Calibri" panose="020F0502020204030204" pitchFamily="34" charset="0"/>
              </a:rPr>
              <a:t> now and forever, amen.</a:t>
            </a: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3692211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1741" t="3184" r="1803" b="51506"/>
          <a:stretch/>
        </p:blipFill>
        <p:spPr>
          <a:xfrm>
            <a:off x="15735" y="1117080"/>
            <a:ext cx="9128265" cy="4163852"/>
          </a:xfrm>
          <a:prstGeom prst="rect">
            <a:avLst/>
          </a:prstGeom>
        </p:spPr>
      </p:pic>
    </p:spTree>
    <p:extLst>
      <p:ext uri="{BB962C8B-B14F-4D97-AF65-F5344CB8AC3E}">
        <p14:creationId xmlns:p14="http://schemas.microsoft.com/office/powerpoint/2010/main" val="10138855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gn="l" defTabSz="685800" rtl="0" eaLnBrk="0" fontAlgn="base" latinLnBrk="0" hangingPunct="0">
              <a:lnSpc>
                <a:spcPct val="107000"/>
              </a:lnSpc>
              <a:spcBef>
                <a:spcPts val="0"/>
              </a:spcBef>
              <a:spcAft>
                <a:spcPts val="60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POST COMMUNION CANTACLE</a:t>
            </a:r>
            <a:endParaRPr kumimoji="0" lang="en-US" sz="40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741" t="49229" r="1803" b="4210"/>
          <a:stretch/>
        </p:blipFill>
        <p:spPr>
          <a:xfrm>
            <a:off x="-1" y="1258528"/>
            <a:ext cx="9128265" cy="4435690"/>
          </a:xfrm>
          <a:prstGeom prst="rect">
            <a:avLst/>
          </a:prstGeom>
        </p:spPr>
      </p:pic>
    </p:spTree>
    <p:extLst>
      <p:ext uri="{BB962C8B-B14F-4D97-AF65-F5344CB8AC3E}">
        <p14:creationId xmlns:p14="http://schemas.microsoft.com/office/powerpoint/2010/main" val="30099127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649895" y="1054055"/>
            <a:ext cx="7844210"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Shepherding God, you have prepared a table before us and nourished us with your love.  Send us forth from this banquet to proclaim your goodness and share the abundant mercy of Jesus, our redeemer and friend.</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0"/>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E54ADD22-93E1-6ABD-AB59-71C00F4881F3}"/>
              </a:ext>
            </a:extLst>
          </p:cNvPr>
          <p:cNvPicPr>
            <a:picLocks noChangeAspect="1"/>
          </p:cNvPicPr>
          <p:nvPr/>
        </p:nvPicPr>
        <p:blipFill>
          <a:blip r:embed="rId3"/>
          <a:stretch>
            <a:fillRect/>
          </a:stretch>
        </p:blipFill>
        <p:spPr>
          <a:xfrm>
            <a:off x="0" y="1823220"/>
            <a:ext cx="9139680" cy="4092394"/>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45690" y="1746943"/>
            <a:ext cx="8052619" cy="393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Alleluia! Christ is risen!  </a:t>
            </a:r>
          </a:p>
          <a:p>
            <a:pPr marL="803275" marR="0" indent="-803275">
              <a:lnSpc>
                <a:spcPct val="95000"/>
              </a:lnSpc>
              <a:spcBef>
                <a:spcPts val="0"/>
              </a:spcBef>
              <a:spcAft>
                <a:spcPts val="12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Christ is risen indeed! Alleluia!</a:t>
            </a:r>
          </a:p>
          <a:p>
            <a:pPr marL="803275" marR="0" indent="-803275">
              <a:lnSpc>
                <a:spcPct val="95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The God of resurrection power, the Christ of unending joy, and the Spirit of Easter hope </a:t>
            </a:r>
            <a:r>
              <a:rPr lang="en-US" sz="3200" dirty="0">
                <a:solidFill>
                  <a:srgbClr val="C00000"/>
                </a:solidFill>
                <a:effectLst/>
                <a:latin typeface="Arial Rounded MT Bold" panose="020F0704030504030204" pitchFamily="34" charset="0"/>
                <a:ea typeface="Calibri" panose="020F0502020204030204" pitchFamily="34" charset="0"/>
                <a:cs typeface="Segoe UI Symbol" panose="020B0502040204020203" pitchFamily="34" charset="0"/>
              </a:rPr>
              <a:t>☩</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bless you now and always.</a:t>
            </a:r>
          </a:p>
          <a:p>
            <a:pPr marL="803275" marR="0" indent="-803275">
              <a:lnSpc>
                <a:spcPct val="95000"/>
              </a:lnSpc>
              <a:spcBef>
                <a:spcPts val="0"/>
              </a:spcBef>
              <a:spcAft>
                <a:spcPts val="12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4571999" cy="904775"/>
          </a:xfrm>
        </p:spPr>
        <p:txBody>
          <a:bodyPr/>
          <a:lstStyle/>
          <a:p>
            <a:pPr marL="571500" indent="-571500" algn="ctr">
              <a:buFont typeface="Symbol" panose="05050102010706020507" pitchFamily="18" charset="2"/>
              <a:buChar char=""/>
            </a:pPr>
            <a:r>
              <a:rPr lang="en-US" dirty="0"/>
              <a:t>Sending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0" y="2534094"/>
            <a:ext cx="4571945" cy="2493247"/>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“Amazing Grace, How Sweet the Sound” </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448</a:t>
            </a:r>
          </a:p>
        </p:txBody>
      </p:sp>
      <p:pic>
        <p:nvPicPr>
          <p:cNvPr id="5" name="Picture 4">
            <a:extLst>
              <a:ext uri="{FF2B5EF4-FFF2-40B4-BE49-F238E27FC236}">
                <a16:creationId xmlns:a16="http://schemas.microsoft.com/office/drawing/2014/main" id="{CD910B00-C5BD-A432-2E80-11241E72642C}"/>
              </a:ext>
            </a:extLst>
          </p:cNvPr>
          <p:cNvPicPr>
            <a:picLocks noChangeAspect="1"/>
          </p:cNvPicPr>
          <p:nvPr/>
        </p:nvPicPr>
        <p:blipFill rotWithShape="1">
          <a:blip r:embed="rId3"/>
          <a:srcRect l="15884" r="18296"/>
          <a:stretch/>
        </p:blipFill>
        <p:spPr>
          <a:xfrm>
            <a:off x="4972668" y="536698"/>
            <a:ext cx="3873621" cy="5784604"/>
          </a:xfrm>
          <a:prstGeom prst="rect">
            <a:avLst/>
          </a:prstGeom>
        </p:spPr>
      </p:pic>
    </p:spTree>
    <p:extLst>
      <p:ext uri="{BB962C8B-B14F-4D97-AF65-F5344CB8AC3E}">
        <p14:creationId xmlns:p14="http://schemas.microsoft.com/office/powerpoint/2010/main" val="558007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1154162"/>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“Amazing Grace, How Sweet the Sound” </a:t>
            </a:r>
          </a:p>
          <a:p>
            <a:pPr marR="0" lvl="0" algn="ctr" defTabSz="685800" rtl="0" eaLnBrk="0" fontAlgn="base" latinLnBrk="0" hangingPunct="0">
              <a:lnSpc>
                <a:spcPct val="100000"/>
              </a:lnSpc>
              <a:spcBef>
                <a:spcPts val="0"/>
              </a:spcBef>
              <a:spcAft>
                <a:spcPts val="600"/>
              </a:spcAft>
              <a:buClrTx/>
              <a:buSzTx/>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LBW 448</a:t>
            </a:r>
          </a:p>
        </p:txBody>
      </p:sp>
      <p:sp>
        <p:nvSpPr>
          <p:cNvPr id="6" name="TextBox 5">
            <a:extLst>
              <a:ext uri="{FF2B5EF4-FFF2-40B4-BE49-F238E27FC236}">
                <a16:creationId xmlns:a16="http://schemas.microsoft.com/office/drawing/2014/main" id="{1CC010CB-2F44-61D0-AF12-A293E811CAEE}"/>
              </a:ext>
            </a:extLst>
          </p:cNvPr>
          <p:cNvSpPr txBox="1"/>
          <p:nvPr/>
        </p:nvSpPr>
        <p:spPr>
          <a:xfrm>
            <a:off x="1173688" y="1873240"/>
            <a:ext cx="6796623" cy="3416320"/>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1	Amazing grace,                                                        how sweet the sound,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that saved a wretch like me!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I once was lost,                                                                   but now am found;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was blind, but now I see.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7900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13873" cy="904775"/>
          </a:xfrm>
        </p:spPr>
        <p:txBody>
          <a:bodyPr/>
          <a:lstStyle/>
          <a:p>
            <a:pPr marL="571500" indent="-571500" algn="ctr">
              <a:buFont typeface="Symbol" panose="05050102010706020507" pitchFamily="18" charset="2"/>
              <a:buChar char=""/>
            </a:pPr>
            <a:r>
              <a:rPr lang="en-US" dirty="0"/>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1" y="2440671"/>
            <a:ext cx="4571999" cy="1900457"/>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“My Lord, What A Morning”</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ELW 438</a:t>
            </a:r>
          </a:p>
        </p:txBody>
      </p:sp>
      <p:pic>
        <p:nvPicPr>
          <p:cNvPr id="5" name="Picture 4">
            <a:extLst>
              <a:ext uri="{FF2B5EF4-FFF2-40B4-BE49-F238E27FC236}">
                <a16:creationId xmlns:a16="http://schemas.microsoft.com/office/drawing/2014/main" id="{B5B89BC5-5898-6C95-B6DC-BFBF5E33826C}"/>
              </a:ext>
            </a:extLst>
          </p:cNvPr>
          <p:cNvPicPr>
            <a:picLocks noChangeAspect="1"/>
          </p:cNvPicPr>
          <p:nvPr/>
        </p:nvPicPr>
        <p:blipFill rotWithShape="1">
          <a:blip r:embed="rId3"/>
          <a:srcRect l="15884" r="18296"/>
          <a:stretch/>
        </p:blipFill>
        <p:spPr>
          <a:xfrm>
            <a:off x="4972668" y="1209567"/>
            <a:ext cx="3873621" cy="5319316"/>
          </a:xfrm>
          <a:prstGeom prst="rect">
            <a:avLst/>
          </a:prstGeom>
        </p:spPr>
      </p:pic>
    </p:spTree>
    <p:extLst>
      <p:ext uri="{BB962C8B-B14F-4D97-AF65-F5344CB8AC3E}">
        <p14:creationId xmlns:p14="http://schemas.microsoft.com/office/powerpoint/2010/main" val="11641521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1154162"/>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“Amazing Grace, How Sweet the Sound” </a:t>
            </a:r>
          </a:p>
          <a:p>
            <a:pPr marR="0" lvl="0" algn="ctr" defTabSz="685800" rtl="0" eaLnBrk="0" fontAlgn="base" latinLnBrk="0" hangingPunct="0">
              <a:lnSpc>
                <a:spcPct val="100000"/>
              </a:lnSpc>
              <a:spcBef>
                <a:spcPts val="0"/>
              </a:spcBef>
              <a:spcAft>
                <a:spcPts val="600"/>
              </a:spcAft>
              <a:buClrTx/>
              <a:buSzTx/>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LBW 448</a:t>
            </a:r>
          </a:p>
        </p:txBody>
      </p:sp>
      <p:sp>
        <p:nvSpPr>
          <p:cNvPr id="6" name="TextBox 5">
            <a:extLst>
              <a:ext uri="{FF2B5EF4-FFF2-40B4-BE49-F238E27FC236}">
                <a16:creationId xmlns:a16="http://schemas.microsoft.com/office/drawing/2014/main" id="{1CC010CB-2F44-61D0-AF12-A293E811CAEE}"/>
              </a:ext>
            </a:extLst>
          </p:cNvPr>
          <p:cNvSpPr txBox="1"/>
          <p:nvPr/>
        </p:nvSpPr>
        <p:spPr>
          <a:xfrm>
            <a:off x="1124527" y="1873240"/>
            <a:ext cx="6894946" cy="3416320"/>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2	</a:t>
            </a:r>
            <a:r>
              <a:rPr lang="en-US" sz="3600" dirty="0" err="1">
                <a:effectLst/>
                <a:latin typeface="Arial Rounded MT Bold" panose="020F0704030504030204" pitchFamily="34" charset="0"/>
                <a:ea typeface="MS Mincho" panose="02020609040205080304" pitchFamily="49" charset="-128"/>
              </a:rPr>
              <a:t>’Twas</a:t>
            </a:r>
            <a:r>
              <a:rPr lang="en-US" sz="3600" dirty="0">
                <a:effectLst/>
                <a:latin typeface="Arial Rounded MT Bold" panose="020F0704030504030204" pitchFamily="34" charset="0"/>
                <a:ea typeface="MS Mincho" panose="02020609040205080304" pitchFamily="49" charset="-128"/>
              </a:rPr>
              <a:t> grace that taught                                      my heart to fear,</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grace my fears relieved;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how precious did                                                             that grace appear</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the hour I first believed!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583975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1154162"/>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“Amazing Grace, How Sweet the Sound” </a:t>
            </a:r>
          </a:p>
          <a:p>
            <a:pPr marR="0" lvl="0" algn="ctr" defTabSz="685800" rtl="0" eaLnBrk="0" fontAlgn="base" latinLnBrk="0" hangingPunct="0">
              <a:lnSpc>
                <a:spcPct val="100000"/>
              </a:lnSpc>
              <a:spcBef>
                <a:spcPts val="0"/>
              </a:spcBef>
              <a:spcAft>
                <a:spcPts val="600"/>
              </a:spcAft>
              <a:buClrTx/>
              <a:buSzTx/>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LBW 448</a:t>
            </a:r>
          </a:p>
        </p:txBody>
      </p:sp>
      <p:sp>
        <p:nvSpPr>
          <p:cNvPr id="6" name="TextBox 5">
            <a:extLst>
              <a:ext uri="{FF2B5EF4-FFF2-40B4-BE49-F238E27FC236}">
                <a16:creationId xmlns:a16="http://schemas.microsoft.com/office/drawing/2014/main" id="{1CC010CB-2F44-61D0-AF12-A293E811CAEE}"/>
              </a:ext>
            </a:extLst>
          </p:cNvPr>
          <p:cNvSpPr txBox="1"/>
          <p:nvPr/>
        </p:nvSpPr>
        <p:spPr>
          <a:xfrm>
            <a:off x="1080282" y="1873240"/>
            <a:ext cx="6983436" cy="3416320"/>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3	Through many dangers,                                    toils, and snares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already come;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’tis grace has brought                                         me safe thus far,</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grace will lead me home.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156909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1154162"/>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“Amazing Grace, How Sweet the Sound” </a:t>
            </a:r>
          </a:p>
          <a:p>
            <a:pPr marR="0" lvl="0" algn="ctr" defTabSz="685800" rtl="0" eaLnBrk="0" fontAlgn="base" latinLnBrk="0" hangingPunct="0">
              <a:lnSpc>
                <a:spcPct val="100000"/>
              </a:lnSpc>
              <a:spcBef>
                <a:spcPts val="0"/>
              </a:spcBef>
              <a:spcAft>
                <a:spcPts val="600"/>
              </a:spcAft>
              <a:buClrTx/>
              <a:buSzTx/>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LBW 448</a:t>
            </a:r>
          </a:p>
        </p:txBody>
      </p:sp>
      <p:sp>
        <p:nvSpPr>
          <p:cNvPr id="6" name="TextBox 5">
            <a:extLst>
              <a:ext uri="{FF2B5EF4-FFF2-40B4-BE49-F238E27FC236}">
                <a16:creationId xmlns:a16="http://schemas.microsoft.com/office/drawing/2014/main" id="{1CC010CB-2F44-61D0-AF12-A293E811CAEE}"/>
              </a:ext>
            </a:extLst>
          </p:cNvPr>
          <p:cNvSpPr txBox="1"/>
          <p:nvPr/>
        </p:nvSpPr>
        <p:spPr>
          <a:xfrm>
            <a:off x="1291675" y="1873240"/>
            <a:ext cx="6560649" cy="3416320"/>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4	The Lord has promised                                         good to me;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his word my hope secures;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he will my shield                                                                and portion be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as long as life endures.</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6650807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3316010"/>
            <a:ext cx="8507003" cy="2178481"/>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endParaRPr lang="en-US" sz="3600" dirty="0">
              <a:solidFill>
                <a:srgbClr val="000000"/>
              </a:solidFill>
              <a:latin typeface="Arial Rounded MT Bold" panose="020F0704030504030204" pitchFamily="34" charset="0"/>
              <a:ea typeface="Calibri" panose="020F0502020204030204" pitchFamily="34" charset="0"/>
            </a:endParaRP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Roxanne Groff  </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2024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77338"/>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“My Lord, What A Morning”  		LBW 272</a:t>
            </a:r>
          </a:p>
        </p:txBody>
      </p:sp>
      <p:sp>
        <p:nvSpPr>
          <p:cNvPr id="5" name="TextBox 4">
            <a:extLst>
              <a:ext uri="{FF2B5EF4-FFF2-40B4-BE49-F238E27FC236}">
                <a16:creationId xmlns:a16="http://schemas.microsoft.com/office/drawing/2014/main" id="{50D7E0DD-9ED4-C372-A776-CC51E0C6F287}"/>
              </a:ext>
            </a:extLst>
          </p:cNvPr>
          <p:cNvSpPr txBox="1"/>
          <p:nvPr/>
        </p:nvSpPr>
        <p:spPr>
          <a:xfrm>
            <a:off x="528637" y="874643"/>
            <a:ext cx="8086725" cy="5632311"/>
          </a:xfrm>
          <a:prstGeom prst="rect">
            <a:avLst/>
          </a:prstGeom>
          <a:noFill/>
        </p:spPr>
        <p:txBody>
          <a:bodyPr wrap="square">
            <a:spAutoFit/>
          </a:bodyPr>
          <a:lstStyle/>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Refrain</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My Lord, what a morning;</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my Lord, what a morning;</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oh, my Lord, what a morning,</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when the stars begin to fall.</a:t>
            </a:r>
          </a:p>
          <a:p>
            <a:pPr marL="463550" marR="0" indent="-463550">
              <a:spcBef>
                <a:spcPts val="0"/>
              </a:spcBef>
              <a:spcAft>
                <a:spcPts val="0"/>
              </a:spcAft>
              <a:tabLst>
                <a:tab pos="6797675" algn="l"/>
              </a:tabLst>
            </a:pPr>
            <a:endParaRPr lang="en-US" sz="3600" dirty="0">
              <a:effectLst/>
              <a:latin typeface="Arial Rounded MT Bold" panose="020F0704030504030204" pitchFamily="34" charset="0"/>
              <a:ea typeface="MS Mincho" panose="02020609040205080304" pitchFamily="49" charset="-128"/>
            </a:endParaRP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1	You will hear the trumpet sound,</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to wake the nations underground,</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looking to my God's right hand,</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when the stars begin to fall.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84409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77338"/>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“My Lord, What A Morning”  		LBW 272</a:t>
            </a:r>
          </a:p>
        </p:txBody>
      </p:sp>
      <p:sp>
        <p:nvSpPr>
          <p:cNvPr id="5" name="TextBox 4">
            <a:extLst>
              <a:ext uri="{FF2B5EF4-FFF2-40B4-BE49-F238E27FC236}">
                <a16:creationId xmlns:a16="http://schemas.microsoft.com/office/drawing/2014/main" id="{50D7E0DD-9ED4-C372-A776-CC51E0C6F287}"/>
              </a:ext>
            </a:extLst>
          </p:cNvPr>
          <p:cNvSpPr txBox="1"/>
          <p:nvPr/>
        </p:nvSpPr>
        <p:spPr>
          <a:xfrm>
            <a:off x="528637" y="874643"/>
            <a:ext cx="8086725" cy="5632311"/>
          </a:xfrm>
          <a:prstGeom prst="rect">
            <a:avLst/>
          </a:prstGeom>
          <a:noFill/>
        </p:spPr>
        <p:txBody>
          <a:bodyPr wrap="square">
            <a:spAutoFit/>
          </a:bodyPr>
          <a:lstStyle/>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Refrain</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My Lord, what a morning;</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my Lord, what a morning;</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oh, my Lord, what a morning,</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when the stars begin to fall.</a:t>
            </a:r>
          </a:p>
          <a:p>
            <a:pPr marL="463550" marR="0" indent="-463550">
              <a:spcBef>
                <a:spcPts val="0"/>
              </a:spcBef>
              <a:spcAft>
                <a:spcPts val="0"/>
              </a:spcAft>
              <a:tabLst>
                <a:tab pos="6797675" algn="l"/>
              </a:tabLst>
            </a:pPr>
            <a:endParaRPr lang="en-US" sz="3600" dirty="0">
              <a:effectLst/>
              <a:latin typeface="Arial Rounded MT Bold" panose="020F0704030504030204" pitchFamily="34" charset="0"/>
              <a:ea typeface="MS Mincho" panose="02020609040205080304" pitchFamily="49" charset="-128"/>
            </a:endParaRP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2	You will hear the sinner cry,</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to wake the nations underground,</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looking to my God's right hand,</a:t>
            </a:r>
          </a:p>
          <a:p>
            <a:pPr marL="463550" marR="0" indent="-463550">
              <a:spcBef>
                <a:spcPts val="0"/>
              </a:spcBef>
              <a:spcAft>
                <a:spcPts val="0"/>
              </a:spcAft>
              <a:tabLst>
                <a:tab pos="6797675" algn="l"/>
              </a:tabLst>
            </a:pPr>
            <a:r>
              <a:rPr lang="en-US" sz="3600" dirty="0">
                <a:effectLst/>
                <a:latin typeface="Arial Rounded MT Bold" panose="020F0704030504030204" pitchFamily="34" charset="0"/>
                <a:ea typeface="MS Mincho" panose="02020609040205080304" pitchFamily="49" charset="-128"/>
              </a:rPr>
              <a:t>	when the stars begin to fall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2229712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6517</TotalTime>
  <Words>4139</Words>
  <Application>Microsoft Office PowerPoint</Application>
  <PresentationFormat>On-screen Show (4:3)</PresentationFormat>
  <Paragraphs>361</Paragraphs>
  <Slides>73</Slides>
  <Notes>50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73</vt:i4>
      </vt:variant>
    </vt:vector>
  </HeadingPairs>
  <TitlesOfParts>
    <vt:vector size="81" baseType="lpstr">
      <vt:lpstr>Arial</vt:lpstr>
      <vt:lpstr>Arial Rounded MT Bold</vt:lpstr>
      <vt:lpstr>Calibri</vt:lpstr>
      <vt:lpstr>Calibri Light</vt:lpstr>
      <vt:lpstr>Symbol</vt:lpstr>
      <vt:lpstr>Times New Roman</vt:lpstr>
      <vt:lpstr>Office Theme</vt:lpstr>
      <vt:lpstr>1_Office Theme</vt:lpstr>
      <vt:lpstr>Trinity Evangelical Lutheran Church May 12, 2024</vt:lpstr>
      <vt:lpstr>Prelude           By Roxanne Groff     </vt:lpstr>
      <vt:lpstr>PowerPoint Presentation</vt:lpstr>
      <vt:lpstr>PowerPoint Presentation</vt:lpstr>
      <vt:lpstr>PowerPoint Presentation</vt:lpstr>
      <vt:lpstr>PowerPoint Presentation</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92</cp:revision>
  <dcterms:created xsi:type="dcterms:W3CDTF">2016-05-14T21:20:37Z</dcterms:created>
  <dcterms:modified xsi:type="dcterms:W3CDTF">2024-05-11T17:28:37Z</dcterms:modified>
</cp:coreProperties>
</file>