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370" r:id="rId17"/>
    <p:sldId id="548" r:id="rId18"/>
    <p:sldId id="512" r:id="rId19"/>
    <p:sldId id="374" r:id="rId20"/>
    <p:sldId id="532" r:id="rId21"/>
    <p:sldId id="375" r:id="rId22"/>
    <p:sldId id="516" r:id="rId23"/>
    <p:sldId id="399" r:id="rId24"/>
    <p:sldId id="506" r:id="rId25"/>
    <p:sldId id="538" r:id="rId26"/>
    <p:sldId id="550" r:id="rId27"/>
    <p:sldId id="381" r:id="rId28"/>
    <p:sldId id="504" r:id="rId29"/>
    <p:sldId id="560" r:id="rId30"/>
    <p:sldId id="557" r:id="rId31"/>
    <p:sldId id="505" r:id="rId32"/>
    <p:sldId id="559" r:id="rId33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14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3/23/2024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76356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51387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3/23/2024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3/23/2024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3/23/2024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3/23/2024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3/23/2024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3/23/2024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3/23/2024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3/23/2024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3/23/2024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3/23/2024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3/23/2024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3/23/2024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9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0" y="756645"/>
            <a:ext cx="9144000" cy="646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2401491" y="71370"/>
            <a:ext cx="45259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2401491" y="1441713"/>
            <a:ext cx="4370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March 24,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2E8D45AA-425F-A8DB-609B-F8E8A9ABB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406" y="2574445"/>
            <a:ext cx="2515196" cy="2515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1DC83C-7C4C-B5F4-7768-FE3971187CA6}"/>
              </a:ext>
            </a:extLst>
          </p:cNvPr>
          <p:cNvSpPr txBox="1"/>
          <p:nvPr/>
        </p:nvSpPr>
        <p:spPr>
          <a:xfrm>
            <a:off x="6167661" y="5066162"/>
            <a:ext cx="25151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Scan Me!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5FFE7C-9E35-85DE-2AA5-8D7EFAD81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66" y="2645036"/>
            <a:ext cx="4844197" cy="37427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314773" y="3061042"/>
            <a:ext cx="6185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March 20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March 28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April 11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April 18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</a:t>
            </a:r>
            <a:r>
              <a:rPr lang="en-US" sz="3200" b="1" dirty="0"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Huey Magoo’s, 9196 N Main St, 				Englewood, OH 45415-1123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937 545-0975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Next Class – Attend Advent Soup Suppers and Devotions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Training will be rescheduled for January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1902" y="3429000"/>
            <a:ext cx="769227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 to say “I love you” in a different language.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 moisturizer.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Watch a movie about the crucifixion of Jesus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April 4, 2024 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-- plan for Summer Events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“By Station”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TODAY!!! 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5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Food!                                                (Ham &amp; Scalloped Potatoes – Yummy!!!)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21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March 20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0">
        <p:random/>
      </p:transition>
    </mc:Choice>
    <mc:Fallback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Trip To The Ark!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BA1E3-4801-B905-F7A2-21E0AD948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0" y="833123"/>
            <a:ext cx="4746937" cy="2650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1F0D15-9BE5-9588-A7BC-37B13CDE6654}"/>
              </a:ext>
            </a:extLst>
          </p:cNvPr>
          <p:cNvSpPr txBox="1"/>
          <p:nvPr/>
        </p:nvSpPr>
        <p:spPr>
          <a:xfrm>
            <a:off x="4967925" y="801454"/>
            <a:ext cx="41440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When:  </a:t>
            </a:r>
            <a:r>
              <a:rPr lang="en-US" sz="3200" b="1" i="1" u="sng" dirty="0">
                <a:latin typeface="Arial Rounded MT Bold" panose="020F0704030504030204" pitchFamily="34" charset="0"/>
              </a:rPr>
              <a:t>May 18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Trinity Family and Friends!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Interested?  See PJ Musser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8BCF6-D19A-4FD3-C8FF-54EF5CF3B952}"/>
              </a:ext>
            </a:extLst>
          </p:cNvPr>
          <p:cNvSpPr txBox="1"/>
          <p:nvPr/>
        </p:nvSpPr>
        <p:spPr>
          <a:xfrm>
            <a:off x="105160" y="3653868"/>
            <a:ext cx="52658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 Rounded MT Bold" panose="020F0704030504030204" pitchFamily="34" charset="0"/>
              </a:rPr>
              <a:t>Adult (ages 18–59)   - $59.99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Senior (ages 60+)     - $49.99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Youth (ages 11–17)  - $31.99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Children (10 and under)	FREE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pricing before tax | parking not included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C437F1-5042-A38F-B2D1-D8F2F6BC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960" y="3142121"/>
            <a:ext cx="1980042" cy="371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6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Seder Meal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23565" y="745484"/>
            <a:ext cx="846998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Maundy Thursday – March 28 @ 6:30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Symbolic Meal representing a Jewish Passover Meal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An Actual Meal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Holy Communion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Everyone Is Invited                                                          (Limited Seating)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Current confirmation Students                            and their Families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There’s Still Time To RSVP! (Sign up on the sheet across from the Church Office)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3A7A9-D906-D46B-B791-8516E43C4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3" t="3083" r="4279" b="32505"/>
          <a:stretch/>
        </p:blipFill>
        <p:spPr>
          <a:xfrm>
            <a:off x="6278252" y="1924710"/>
            <a:ext cx="2733773" cy="287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0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250"/>
                            </p:stCondLst>
                            <p:childTnLst>
                              <p:par>
                                <p:cTn id="5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10440E-0869-48B2-AF73-9708D88BB6BB}"/>
              </a:ext>
            </a:extLst>
          </p:cNvPr>
          <p:cNvSpPr/>
          <p:nvPr/>
        </p:nvSpPr>
        <p:spPr>
          <a:xfrm>
            <a:off x="21336" y="1752600"/>
            <a:ext cx="9144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7030A0"/>
                </a:solidFill>
              </a:rPr>
              <a:t>Maundy Thursday – March 28</a:t>
            </a:r>
            <a:r>
              <a:rPr lang="en-US" sz="3200" b="1" baseline="30000" dirty="0">
                <a:solidFill>
                  <a:srgbClr val="7030A0"/>
                </a:solidFill>
              </a:rPr>
              <a:t>th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030A0"/>
                </a:solidFill>
              </a:rPr>
              <a:t>Seder Meal @ 6 pm includes Holy Communion and stripping of the Altar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Good Friday – March 29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Worship Service @ 7 pm “A Service of Tenebrae” 			                                              (Shadows)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</a:rPr>
              <a:t>Easter Morning – March 31</a:t>
            </a:r>
            <a:r>
              <a:rPr lang="en-US" sz="3200" b="1" baseline="30000" dirty="0">
                <a:solidFill>
                  <a:srgbClr val="C00000"/>
                </a:solidFill>
              </a:rPr>
              <a:t>st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8:00 am – Early Service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9:15 am Easter Breakfast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10:00 am Easter Prize Hunt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10:30 am Late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19951-1658-458C-AF1B-2C8D31F6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80"/>
            <a:ext cx="914400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First Communion Classes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1797066" y="857577"/>
            <a:ext cx="7206793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Who can take First Communion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Elementary School age and above with Parent and Pastor consent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endParaRPr lang="en-US" sz="14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When is First Communion Class?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strike="sngStrike" dirty="0">
                <a:latin typeface="Arial Rounded MT Bold" panose="020F0704030504030204" pitchFamily="34" charset="0"/>
              </a:rPr>
              <a:t>March 23</a:t>
            </a:r>
            <a:r>
              <a:rPr lang="en-US" sz="2800" strike="sngStrike" baseline="30000" dirty="0">
                <a:latin typeface="Arial Rounded MT Bold" panose="020F0704030504030204" pitchFamily="34" charset="0"/>
              </a:rPr>
              <a:t>rd </a:t>
            </a:r>
            <a:r>
              <a:rPr lang="en-US" sz="2800" strike="sngStrike" dirty="0">
                <a:latin typeface="Arial Rounded MT Bold" panose="020F0704030504030204" pitchFamily="34" charset="0"/>
              </a:rPr>
              <a:t>@ 10:00 am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March 24</a:t>
            </a:r>
            <a:r>
              <a:rPr lang="en-US" sz="2800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After Worship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March 30</a:t>
            </a:r>
            <a:r>
              <a:rPr lang="en-US" sz="2800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@ 10:00 am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endParaRPr lang="en-US" sz="1400" dirty="0">
              <a:latin typeface="Arial Rounded MT Bold" panose="020F07040305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prstClr val="black"/>
                </a:solidFill>
                <a:latin typeface="Arial Rounded MT Bold" panose="020F0704030504030204" pitchFamily="34" charset="0"/>
              </a:rPr>
              <a:t>When is First Communion?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Easter Sunday @ either Worship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175932-503A-930D-DCD6-DE525BBC4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7" b="90040" l="8582" r="89179">
                        <a14:foregroundMark x1="27612" y1="90040" x2="69776" y2="86056"/>
                        <a14:foregroundMark x1="69776" y1="86056" x2="77985" y2="77291"/>
                        <a14:foregroundMark x1="77985" y1="77291" x2="57836" y2="76494"/>
                        <a14:foregroundMark x1="57836" y1="76494" x2="47761" y2="83665"/>
                        <a14:foregroundMark x1="47761" y1="83665" x2="47388" y2="84462"/>
                        <a14:foregroundMark x1="85448" y1="70120" x2="88060" y2="56574"/>
                        <a14:foregroundMark x1="88060" y1="56574" x2="76866" y2="53785"/>
                        <a14:foregroundMark x1="76866" y1="53785" x2="18657" y2="66932"/>
                        <a14:foregroundMark x1="18657" y1="66932" x2="10448" y2="77689"/>
                        <a14:foregroundMark x1="10448" y1="77689" x2="35821" y2="86454"/>
                        <a14:foregroundMark x1="35821" y1="86454" x2="23507" y2="86454"/>
                        <a14:foregroundMark x1="23507" y1="86454" x2="67910" y2="72908"/>
                        <a14:foregroundMark x1="67910" y1="72908" x2="43284" y2="70518"/>
                        <a14:foregroundMark x1="43284" y1="70518" x2="69776" y2="61753"/>
                        <a14:foregroundMark x1="69776" y1="61753" x2="70149" y2="61753"/>
                        <a14:foregroundMark x1="30970" y1="72908" x2="38806" y2="76892"/>
                        <a14:foregroundMark x1="21269" y1="68526" x2="46269" y2="64143"/>
                        <a14:foregroundMark x1="70149" y1="68924" x2="81343" y2="64542"/>
                        <a14:foregroundMark x1="9701" y1="82072" x2="13060" y2="62151"/>
                        <a14:foregroundMark x1="89179" y1="56175" x2="89925" y2="68127"/>
                        <a14:foregroundMark x1="34701" y1="29880" x2="45149" y2="20319"/>
                        <a14:foregroundMark x1="45149" y1="20319" x2="39552" y2="28287"/>
                        <a14:foregroundMark x1="33582" y1="26693" x2="39552" y2="15139"/>
                        <a14:foregroundMark x1="32836" y1="16733" x2="26493" y2="26295"/>
                        <a14:foregroundMark x1="26493" y1="26295" x2="27612" y2="27888"/>
                        <a14:foregroundMark x1="51119" y1="26295" x2="53358" y2="26295"/>
                        <a14:foregroundMark x1="52612" y1="21116" x2="55597" y2="21514"/>
                        <a14:foregroundMark x1="50000" y1="16335" x2="53358" y2="15538"/>
                        <a14:foregroundMark x1="46269" y1="12749" x2="49254" y2="10757"/>
                        <a14:foregroundMark x1="43657" y1="9163" x2="44776" y2="6773"/>
                        <a14:foregroundMark x1="41045" y1="3187" x2="40299" y2="8367"/>
                        <a14:foregroundMark x1="35448" y1="4382" x2="35448" y2="7171"/>
                        <a14:foregroundMark x1="29104" y1="5179" x2="29478" y2="8367"/>
                        <a14:foregroundMark x1="23507" y1="10359" x2="26119" y2="12351"/>
                        <a14:foregroundMark x1="19776" y1="16733" x2="22388" y2="18725"/>
                        <a14:foregroundMark x1="18284" y1="24701" x2="21642" y2="26295"/>
                        <a14:foregroundMark x1="19776" y1="30677" x2="23134" y2="294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42062"/>
            <a:ext cx="2793113" cy="261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8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750"/>
                            </p:stCondLst>
                            <p:childTnLst>
                              <p:par>
                                <p:cTn id="5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7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April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March 19,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835" y="4008152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10509</TotalTime>
  <Words>1228</Words>
  <Application>Microsoft Office PowerPoint</Application>
  <PresentationFormat>On-screen Show (4:3)</PresentationFormat>
  <Paragraphs>221</Paragraphs>
  <Slides>32</Slides>
  <Notes>26</Notes>
  <HiddenSlides>9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Arial Rounded MT Bold</vt:lpstr>
      <vt:lpstr>Calibri</vt:lpstr>
      <vt:lpstr>Calibri Light</vt:lpstr>
      <vt:lpstr>Circus Wide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281</cp:revision>
  <cp:lastPrinted>2022-02-13T11:38:00Z</cp:lastPrinted>
  <dcterms:created xsi:type="dcterms:W3CDTF">2020-11-15T00:46:00Z</dcterms:created>
  <dcterms:modified xsi:type="dcterms:W3CDTF">2024-03-23T20:31:19Z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