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6"/>
  </p:notesMasterIdLst>
  <p:sldIdLst>
    <p:sldId id="258" r:id="rId2"/>
    <p:sldId id="260" r:id="rId3"/>
    <p:sldId id="1462" r:id="rId4"/>
    <p:sldId id="1463" r:id="rId5"/>
    <p:sldId id="268" r:id="rId6"/>
    <p:sldId id="269" r:id="rId7"/>
    <p:sldId id="1464" r:id="rId8"/>
    <p:sldId id="261" r:id="rId9"/>
    <p:sldId id="1016" r:id="rId10"/>
    <p:sldId id="1630" r:id="rId11"/>
    <p:sldId id="341" r:id="rId12"/>
    <p:sldId id="267" r:id="rId13"/>
    <p:sldId id="1018" r:id="rId14"/>
    <p:sldId id="1665" r:id="rId15"/>
    <p:sldId id="1666" r:id="rId16"/>
    <p:sldId id="1667" r:id="rId17"/>
    <p:sldId id="270" r:id="rId18"/>
    <p:sldId id="272" r:id="rId19"/>
    <p:sldId id="271" r:id="rId20"/>
    <p:sldId id="273" r:id="rId21"/>
    <p:sldId id="274" r:id="rId22"/>
    <p:sldId id="275" r:id="rId23"/>
    <p:sldId id="348" r:id="rId24"/>
    <p:sldId id="277" r:id="rId25"/>
    <p:sldId id="1536" r:id="rId26"/>
    <p:sldId id="278" r:id="rId27"/>
    <p:sldId id="1498" r:id="rId28"/>
    <p:sldId id="1668" r:id="rId29"/>
    <p:sldId id="1669" r:id="rId30"/>
    <p:sldId id="1670" r:id="rId31"/>
    <p:sldId id="1671" r:id="rId32"/>
    <p:sldId id="1672" r:id="rId33"/>
    <p:sldId id="1673" r:id="rId34"/>
    <p:sldId id="1674" r:id="rId35"/>
    <p:sldId id="1675" r:id="rId36"/>
    <p:sldId id="995" r:id="rId37"/>
    <p:sldId id="1328" r:id="rId38"/>
    <p:sldId id="309" r:id="rId39"/>
    <p:sldId id="1470" r:id="rId40"/>
    <p:sldId id="1676" r:id="rId41"/>
    <p:sldId id="1677" r:id="rId42"/>
    <p:sldId id="1448" r:id="rId43"/>
    <p:sldId id="310" r:id="rId44"/>
    <p:sldId id="1424" r:id="rId45"/>
    <p:sldId id="1425" r:id="rId46"/>
    <p:sldId id="339" r:id="rId47"/>
    <p:sldId id="334" r:id="rId48"/>
    <p:sldId id="335" r:id="rId49"/>
    <p:sldId id="336" r:id="rId50"/>
    <p:sldId id="337" r:id="rId51"/>
    <p:sldId id="338" r:id="rId52"/>
    <p:sldId id="1541" r:id="rId53"/>
    <p:sldId id="304" r:id="rId54"/>
    <p:sldId id="305" r:id="rId55"/>
    <p:sldId id="1429" r:id="rId56"/>
    <p:sldId id="1014" r:id="rId57"/>
    <p:sldId id="1291" r:id="rId58"/>
    <p:sldId id="311" r:id="rId59"/>
    <p:sldId id="312" r:id="rId60"/>
    <p:sldId id="313" r:id="rId61"/>
    <p:sldId id="314" r:id="rId62"/>
    <p:sldId id="315" r:id="rId63"/>
    <p:sldId id="316" r:id="rId64"/>
    <p:sldId id="317" r:id="rId65"/>
    <p:sldId id="318" r:id="rId66"/>
    <p:sldId id="319" r:id="rId67"/>
    <p:sldId id="1293" r:id="rId68"/>
    <p:sldId id="1302" r:id="rId69"/>
    <p:sldId id="321" r:id="rId70"/>
    <p:sldId id="1015" r:id="rId71"/>
    <p:sldId id="485" r:id="rId72"/>
    <p:sldId id="1017" r:id="rId73"/>
    <p:sldId id="297" r:id="rId74"/>
    <p:sldId id="330" r:id="rId7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0" autoAdjust="0"/>
    <p:restoredTop sz="94660"/>
  </p:normalViewPr>
  <p:slideViewPr>
    <p:cSldViewPr snapToGrid="0" snapToObjects="1" showGuides="1">
      <p:cViewPr varScale="1">
        <p:scale>
          <a:sx n="97" d="100"/>
          <a:sy n="97" d="100"/>
        </p:scale>
        <p:origin x="966" y="78"/>
      </p:cViewPr>
      <p:guideLst>
        <p:guide orient="horz" pos="2232"/>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10/7/2023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43702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14</a:t>
            </a:fld>
            <a:endParaRPr lang="en-US" altLang="en-US"/>
          </a:p>
        </p:txBody>
      </p:sp>
    </p:spTree>
    <p:extLst>
      <p:ext uri="{BB962C8B-B14F-4D97-AF65-F5344CB8AC3E}">
        <p14:creationId xmlns:p14="http://schemas.microsoft.com/office/powerpoint/2010/main" val="21014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15</a:t>
            </a:fld>
            <a:endParaRPr lang="en-US" altLang="en-US"/>
          </a:p>
        </p:txBody>
      </p:sp>
    </p:spTree>
    <p:extLst>
      <p:ext uri="{BB962C8B-B14F-4D97-AF65-F5344CB8AC3E}">
        <p14:creationId xmlns:p14="http://schemas.microsoft.com/office/powerpoint/2010/main" val="394236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16</a:t>
            </a:fld>
            <a:endParaRPr lang="en-US" altLang="en-US"/>
          </a:p>
        </p:txBody>
      </p:sp>
    </p:spTree>
    <p:extLst>
      <p:ext uri="{BB962C8B-B14F-4D97-AF65-F5344CB8AC3E}">
        <p14:creationId xmlns:p14="http://schemas.microsoft.com/office/powerpoint/2010/main" val="2124103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extLst>
      <p:ext uri="{BB962C8B-B14F-4D97-AF65-F5344CB8AC3E}">
        <p14:creationId xmlns:p14="http://schemas.microsoft.com/office/powerpoint/2010/main" val="227966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29</a:t>
            </a:fld>
            <a:endParaRPr lang="en-US" altLang="en-US"/>
          </a:p>
        </p:txBody>
      </p:sp>
    </p:spTree>
    <p:extLst>
      <p:ext uri="{BB962C8B-B14F-4D97-AF65-F5344CB8AC3E}">
        <p14:creationId xmlns:p14="http://schemas.microsoft.com/office/powerpoint/2010/main" val="49944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extLst>
      <p:ext uri="{BB962C8B-B14F-4D97-AF65-F5344CB8AC3E}">
        <p14:creationId xmlns:p14="http://schemas.microsoft.com/office/powerpoint/2010/main" val="1834921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extLst>
      <p:ext uri="{BB962C8B-B14F-4D97-AF65-F5344CB8AC3E}">
        <p14:creationId xmlns:p14="http://schemas.microsoft.com/office/powerpoint/2010/main" val="523294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32</a:t>
            </a:fld>
            <a:endParaRPr lang="en-US" altLang="en-US"/>
          </a:p>
        </p:txBody>
      </p:sp>
    </p:spTree>
    <p:extLst>
      <p:ext uri="{BB962C8B-B14F-4D97-AF65-F5344CB8AC3E}">
        <p14:creationId xmlns:p14="http://schemas.microsoft.com/office/powerpoint/2010/main" val="417740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33</a:t>
            </a:fld>
            <a:endParaRPr lang="en-US" altLang="en-US"/>
          </a:p>
        </p:txBody>
      </p:sp>
    </p:spTree>
    <p:extLst>
      <p:ext uri="{BB962C8B-B14F-4D97-AF65-F5344CB8AC3E}">
        <p14:creationId xmlns:p14="http://schemas.microsoft.com/office/powerpoint/2010/main" val="4217210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34</a:t>
            </a:fld>
            <a:endParaRPr lang="en-US" altLang="en-US"/>
          </a:p>
        </p:txBody>
      </p:sp>
    </p:spTree>
    <p:extLst>
      <p:ext uri="{BB962C8B-B14F-4D97-AF65-F5344CB8AC3E}">
        <p14:creationId xmlns:p14="http://schemas.microsoft.com/office/powerpoint/2010/main" val="823818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35</a:t>
            </a:fld>
            <a:endParaRPr lang="en-US" altLang="en-US"/>
          </a:p>
        </p:txBody>
      </p:sp>
    </p:spTree>
    <p:extLst>
      <p:ext uri="{BB962C8B-B14F-4D97-AF65-F5344CB8AC3E}">
        <p14:creationId xmlns:p14="http://schemas.microsoft.com/office/powerpoint/2010/main" val="1720775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57</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70</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72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10/7/2023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10/7/2023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10/7/2023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10/7/2023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10/7/2023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10/7/2023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10/7/2023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10/7/2023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10/7/2023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10/7/2023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10/7/2023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10/7/2023</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501765" y="6037005"/>
            <a:ext cx="6140470" cy="733999"/>
          </a:xfrm>
        </p:spPr>
        <p:txBody>
          <a:bodyPr/>
          <a:lstStyle/>
          <a:p>
            <a:pPr algn="ctr" eaLnBrk="1" hangingPunct="1"/>
            <a:r>
              <a:rPr lang="en-US" altLang="en-US" sz="3200" dirty="0">
                <a:latin typeface="Arial Rounded MT Bold" panose="020F0704030504030204" pitchFamily="34" charset="0"/>
              </a:rPr>
              <a:t>October 8, 2023</a:t>
            </a:r>
          </a:p>
        </p:txBody>
      </p:sp>
      <p:sp>
        <p:nvSpPr>
          <p:cNvPr id="4" name="Title 1"/>
          <p:cNvSpPr txBox="1"/>
          <p:nvPr/>
        </p:nvSpPr>
        <p:spPr bwMode="auto">
          <a:xfrm>
            <a:off x="1444481" y="132478"/>
            <a:ext cx="6255038"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p:txBody>
      </p:sp>
      <p:pic>
        <p:nvPicPr>
          <p:cNvPr id="3" name="Picture 2">
            <a:extLst>
              <a:ext uri="{FF2B5EF4-FFF2-40B4-BE49-F238E27FC236}">
                <a16:creationId xmlns:a16="http://schemas.microsoft.com/office/drawing/2014/main" id="{108ED066-879C-0F58-7A97-DB07CC6C8F3C}"/>
              </a:ext>
            </a:extLst>
          </p:cNvPr>
          <p:cNvPicPr>
            <a:picLocks noChangeAspect="1"/>
          </p:cNvPicPr>
          <p:nvPr/>
        </p:nvPicPr>
        <p:blipFill>
          <a:blip r:embed="rId3"/>
          <a:stretch>
            <a:fillRect/>
          </a:stretch>
        </p:blipFill>
        <p:spPr>
          <a:xfrm>
            <a:off x="2300543" y="1396180"/>
            <a:ext cx="4466713" cy="446671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753229" y="1446105"/>
            <a:ext cx="7561341" cy="3009093"/>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In your infinite grace and mercy, forgive and restore us, so that with your help, we might become the people you created us to be.</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5556316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353291" y="1209797"/>
            <a:ext cx="8152311"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Hear the good news: By the power of the Holy Spirit we are made new creations in Christ Jesus, and through his selfless sacrifice, God forgives us all our sin. Walk with God in this newness of life.</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algn="ctr">
              <a:buFont typeface="Symbol" panose="05050102010706020507" pitchFamily="18" charset="2"/>
              <a:buChar char=""/>
            </a:pPr>
            <a:r>
              <a:rPr lang="en-US" dirty="0"/>
              <a:t>Gathering Song/Hymn of Praise</a:t>
            </a:r>
          </a:p>
        </p:txBody>
      </p:sp>
      <p:sp>
        <p:nvSpPr>
          <p:cNvPr id="2" name="Rectangle 1"/>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“Spirit of God, Descend Upon My Heart”</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486</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253BB89D-CF6D-2088-01F9-E753F7BD9294}"/>
              </a:ext>
            </a:extLst>
          </p:cNvPr>
          <p:cNvPicPr>
            <a:picLocks noChangeAspect="1"/>
          </p:cNvPicPr>
          <p:nvPr/>
        </p:nvPicPr>
        <p:blipFill>
          <a:blip r:embed="rId3"/>
          <a:stretch>
            <a:fillRect/>
          </a:stretch>
        </p:blipFill>
        <p:spPr>
          <a:xfrm>
            <a:off x="2338643" y="2132229"/>
            <a:ext cx="4466713" cy="446671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Spirit of God, Descend Upon My Heart    LBW 486</a:t>
            </a:r>
          </a:p>
        </p:txBody>
      </p:sp>
      <p:sp>
        <p:nvSpPr>
          <p:cNvPr id="4" name="TextBox 3">
            <a:extLst>
              <a:ext uri="{FF2B5EF4-FFF2-40B4-BE49-F238E27FC236}">
                <a16:creationId xmlns:a16="http://schemas.microsoft.com/office/drawing/2014/main" id="{05C72B68-D812-7ACC-36B1-F78C225C4C3C}"/>
              </a:ext>
            </a:extLst>
          </p:cNvPr>
          <p:cNvSpPr txBox="1"/>
          <p:nvPr/>
        </p:nvSpPr>
        <p:spPr>
          <a:xfrm>
            <a:off x="1210597" y="1081549"/>
            <a:ext cx="6646606" cy="4524315"/>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1	Spirit of God,                                                           descend upon my heart;</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wean it from earth,                                                       through all its pulses move;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stoop to my weakness,                                      strength to me impart,</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make me love you                                            as I ought to love.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Spirit of God, Descend Upon My Heart    LBW 486</a:t>
            </a:r>
          </a:p>
        </p:txBody>
      </p:sp>
      <p:sp>
        <p:nvSpPr>
          <p:cNvPr id="4" name="TextBox 3">
            <a:extLst>
              <a:ext uri="{FF2B5EF4-FFF2-40B4-BE49-F238E27FC236}">
                <a16:creationId xmlns:a16="http://schemas.microsoft.com/office/drawing/2014/main" id="{05C72B68-D812-7ACC-36B1-F78C225C4C3C}"/>
              </a:ext>
            </a:extLst>
          </p:cNvPr>
          <p:cNvSpPr txBox="1"/>
          <p:nvPr/>
        </p:nvSpPr>
        <p:spPr>
          <a:xfrm>
            <a:off x="1879190" y="1406013"/>
            <a:ext cx="5309419" cy="4524315"/>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2	I ask no dream,                                              no prophet ecstasies,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no sudden rending                                                       of the veil of clay,</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no angel visitant,                                                no </a:t>
            </a:r>
            <a:r>
              <a:rPr lang="en-US" sz="3600" dirty="0" err="1">
                <a:effectLst/>
                <a:latin typeface="Arial Rounded MT Bold" panose="020F0704030504030204" pitchFamily="34" charset="0"/>
                <a:ea typeface="MS Mincho" panose="02020609040205080304" pitchFamily="49" charset="-128"/>
              </a:rPr>
              <a:t>op'ning</a:t>
            </a:r>
            <a:r>
              <a:rPr lang="en-US" sz="3600" dirty="0">
                <a:effectLst/>
                <a:latin typeface="Arial Rounded MT Bold" panose="020F0704030504030204" pitchFamily="34" charset="0"/>
                <a:ea typeface="MS Mincho" panose="02020609040205080304" pitchFamily="49" charset="-128"/>
              </a:rPr>
              <a:t> skies;</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but take the dimness                                            of my soul away.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720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Spirit of God, Descend Upon My Heart    LBW 486</a:t>
            </a:r>
          </a:p>
        </p:txBody>
      </p:sp>
      <p:sp>
        <p:nvSpPr>
          <p:cNvPr id="4" name="TextBox 3">
            <a:extLst>
              <a:ext uri="{FF2B5EF4-FFF2-40B4-BE49-F238E27FC236}">
                <a16:creationId xmlns:a16="http://schemas.microsoft.com/office/drawing/2014/main" id="{05C72B68-D812-7ACC-36B1-F78C225C4C3C}"/>
              </a:ext>
            </a:extLst>
          </p:cNvPr>
          <p:cNvSpPr txBox="1"/>
          <p:nvPr/>
        </p:nvSpPr>
        <p:spPr>
          <a:xfrm>
            <a:off x="827139" y="1091381"/>
            <a:ext cx="7413522" cy="4524315"/>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3	Have you not bid me                                                     love you, God and King;</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all your own, soul,                                        heart, and strength, and mind?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I see your cross; there                                        teach my heart to cling.</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Oh, let me seek you and,                                                 oh, let me find!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83323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Spirit of God, Descend Upon My Heart    LBW 486</a:t>
            </a:r>
          </a:p>
        </p:txBody>
      </p:sp>
      <p:sp>
        <p:nvSpPr>
          <p:cNvPr id="4" name="TextBox 3">
            <a:extLst>
              <a:ext uri="{FF2B5EF4-FFF2-40B4-BE49-F238E27FC236}">
                <a16:creationId xmlns:a16="http://schemas.microsoft.com/office/drawing/2014/main" id="{05C72B68-D812-7ACC-36B1-F78C225C4C3C}"/>
              </a:ext>
            </a:extLst>
          </p:cNvPr>
          <p:cNvSpPr txBox="1"/>
          <p:nvPr/>
        </p:nvSpPr>
        <p:spPr>
          <a:xfrm>
            <a:off x="1539977" y="1166842"/>
            <a:ext cx="5987845" cy="4524315"/>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4	Teach me to love you                                               as your angels love,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one holy passion                                                filling all my frame: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the baptism of the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-descended dove,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my heart an altar,                                                               and your love the flame.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7363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530" marR="0" indent="-68453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18600" y="856344"/>
            <a:ext cx="9118361" cy="515999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955965"/>
            <a:ext cx="9157803" cy="492529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831272"/>
            <a:ext cx="9144000" cy="579812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44129" y="1439129"/>
            <a:ext cx="8384699" cy="3754874"/>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Guiding God, you have gifted us with your commandments to help us love you with all we are, and to love our neighbors as ourselves. Help us to keep them that all might live together in peace.</a:t>
            </a: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520851"/>
            <a:ext cx="9144000" cy="4797524"/>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89164" y="1474170"/>
            <a:ext cx="7965671"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for this day is from Deuteronomy chapters 5 and 6.</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983226"/>
            <a:ext cx="8930223" cy="5466240"/>
          </a:xfrm>
          <a:prstGeom prst="rect">
            <a:avLst/>
          </a:prstGeom>
          <a:noFill/>
        </p:spPr>
        <p:txBody>
          <a:bodyPr wrap="square">
            <a:spAutoFit/>
          </a:bodyPr>
          <a:lstStyle/>
          <a:p>
            <a:pPr marL="0" marR="0">
              <a:lnSpc>
                <a:spcPct val="97000"/>
              </a:lnSpc>
              <a:spcBef>
                <a:spcPts val="0"/>
              </a:spcBef>
              <a:spcAft>
                <a:spcPts val="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Chapter 5</a:t>
            </a:r>
          </a:p>
          <a:p>
            <a:pPr marL="0" marR="0">
              <a:lnSpc>
                <a:spcPct val="97000"/>
              </a:lnSpc>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Moses convened all Israel, and said to them: Hear, O Israel, the statutes and ordinances that I am addressing to you today; you shall learn them and observe them diligently.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 our God made a covenant with us at Horeb.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Not with our ancestors did the Lord make this covenant, but with us, who are all of us here alive today.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Lord</a:t>
            </a:r>
          </a:p>
        </p:txBody>
      </p:sp>
    </p:spTree>
    <p:extLst>
      <p:ext uri="{BB962C8B-B14F-4D97-AF65-F5344CB8AC3E}">
        <p14:creationId xmlns:p14="http://schemas.microsoft.com/office/powerpoint/2010/main" val="303434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983226"/>
            <a:ext cx="8930223" cy="5466240"/>
          </a:xfrm>
          <a:prstGeom prst="rect">
            <a:avLst/>
          </a:prstGeom>
          <a:noFill/>
        </p:spPr>
        <p:txBody>
          <a:bodyPr wrap="square">
            <a:spAutoFit/>
          </a:bodyPr>
          <a:lstStyle/>
          <a:p>
            <a:pPr marL="0" marR="0">
              <a:lnSpc>
                <a:spcPct val="97000"/>
              </a:lnSpc>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spoke with you face to face at the mountain, out of the fire.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that time I was standing between the Lord and you to declare to you the words of the Lord; for you were afraid because of the fire and did not go up the mountain.) And he said:</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am the Lord your God, who brought you out of the land of Egypt, out of the house of slavery;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shall have no</a:t>
            </a:r>
          </a:p>
        </p:txBody>
      </p:sp>
    </p:spTree>
    <p:extLst>
      <p:ext uri="{BB962C8B-B14F-4D97-AF65-F5344CB8AC3E}">
        <p14:creationId xmlns:p14="http://schemas.microsoft.com/office/powerpoint/2010/main" val="119752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983226"/>
            <a:ext cx="8930223" cy="5466240"/>
          </a:xfrm>
          <a:prstGeom prst="rect">
            <a:avLst/>
          </a:prstGeom>
          <a:noFill/>
        </p:spPr>
        <p:txBody>
          <a:bodyPr wrap="square">
            <a:spAutoFit/>
          </a:bodyPr>
          <a:lstStyle/>
          <a:p>
            <a:pPr marL="0" marR="0">
              <a:lnSpc>
                <a:spcPct val="97000"/>
              </a:lnSpc>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other gods before me.</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shall not make for yourself an idol, whether in the form of anything that is in heaven above, or that is on the earth beneath, or that is in the water under the earth.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shall not bow down to them or worship them; for I the Lord your God am a jealous God, punishing children for the iniquity of parents, to the third and fourth</a:t>
            </a:r>
          </a:p>
        </p:txBody>
      </p:sp>
    </p:spTree>
    <p:extLst>
      <p:ext uri="{BB962C8B-B14F-4D97-AF65-F5344CB8AC3E}">
        <p14:creationId xmlns:p14="http://schemas.microsoft.com/office/powerpoint/2010/main" val="146232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p:cNvSpPr/>
          <p:nvPr/>
        </p:nvSpPr>
        <p:spPr>
          <a:xfrm>
            <a:off x="471055" y="1551709"/>
            <a:ext cx="8377381" cy="4708981"/>
          </a:xfrm>
          <a:prstGeom prst="rect">
            <a:avLst/>
          </a:prstGeom>
        </p:spPr>
        <p:txBody>
          <a:bodyPr wrap="square">
            <a:spAutoFit/>
          </a:bodyPr>
          <a:lstStyle/>
          <a:p>
            <a:pPr marL="684530" indent="-684530"/>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530" indent="-684530"/>
            <a:endParaRPr lang="en-US" sz="1600" dirty="0">
              <a:latin typeface="Arial Rounded MT Bold" panose="020F0704030504030204" pitchFamily="34" charset="0"/>
            </a:endParaRPr>
          </a:p>
          <a:p>
            <a:pPr marL="684530" indent="-684530"/>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530" indent="-684530"/>
            <a:endParaRPr lang="en-US" sz="1800" b="1" dirty="0">
              <a:latin typeface="Arial Rounded MT Bold" panose="020F0704030504030204" pitchFamily="34" charset="0"/>
            </a:endParaRPr>
          </a:p>
          <a:p>
            <a:pPr marL="684530" indent="-684530"/>
            <a:r>
              <a:rPr lang="en-US" sz="3600" b="1" dirty="0">
                <a:latin typeface="Arial Rounded MT Bold" panose="020F0704030504030204" pitchFamily="34" charset="0"/>
              </a:rPr>
              <a:t>C:  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983226"/>
            <a:ext cx="8930223" cy="5466240"/>
          </a:xfrm>
          <a:prstGeom prst="rect">
            <a:avLst/>
          </a:prstGeom>
          <a:noFill/>
        </p:spPr>
        <p:txBody>
          <a:bodyPr wrap="square">
            <a:spAutoFit/>
          </a:bodyPr>
          <a:lstStyle/>
          <a:p>
            <a:pPr marL="0" marR="0">
              <a:lnSpc>
                <a:spcPct val="97000"/>
              </a:lnSpc>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generation of those who reject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showing steadfast love to the thousandth generation of those who love me and keep my commandments.</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shall not make wrongful use of the name of the Lord your God, for the Lord will not acquit anyone who misuses his name.</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Observe the sabbath day and keep it holy, as the Lord your God commanded</a:t>
            </a:r>
          </a:p>
        </p:txBody>
      </p:sp>
    </p:spTree>
    <p:extLst>
      <p:ext uri="{BB962C8B-B14F-4D97-AF65-F5344CB8AC3E}">
        <p14:creationId xmlns:p14="http://schemas.microsoft.com/office/powerpoint/2010/main" val="3883989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983226"/>
            <a:ext cx="8930223" cy="5466240"/>
          </a:xfrm>
          <a:prstGeom prst="rect">
            <a:avLst/>
          </a:prstGeom>
          <a:noFill/>
        </p:spPr>
        <p:txBody>
          <a:bodyPr wrap="square">
            <a:spAutoFit/>
          </a:bodyPr>
          <a:lstStyle/>
          <a:p>
            <a:pPr marL="0" marR="0">
              <a:lnSpc>
                <a:spcPct val="97000"/>
              </a:lnSpc>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Six days you shall labor and do all your work.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seventh day is a sabbath to the Lord your God; you shall not do any work—you, or your son or your daughter, or your male or female slave, or your ox or your donkey, or any of your livestock, or the resident alien in your towns, so that your male and female slave may rest as well as you.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Remember that you were a slave</a:t>
            </a:r>
          </a:p>
        </p:txBody>
      </p:sp>
    </p:spTree>
    <p:extLst>
      <p:ext uri="{BB962C8B-B14F-4D97-AF65-F5344CB8AC3E}">
        <p14:creationId xmlns:p14="http://schemas.microsoft.com/office/powerpoint/2010/main" val="40538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855410"/>
            <a:ext cx="8930223" cy="6003631"/>
          </a:xfrm>
          <a:prstGeom prst="rect">
            <a:avLst/>
          </a:prstGeom>
          <a:noFill/>
        </p:spPr>
        <p:txBody>
          <a:bodyPr wrap="square">
            <a:spAutoFit/>
          </a:bodyPr>
          <a:lstStyle/>
          <a:p>
            <a:pPr marL="0" marR="0">
              <a:lnSpc>
                <a:spcPct val="97000"/>
              </a:lnSpc>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land of Egypt, and the Lord your God brought you out from there with a mighty hand and an outstretched arm; therefore the Lord your God commanded you to keep the sabbath day.</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Honor your father and your mother, as the Lord your God commanded you, so that your days may be long and that it may go well with you in the land that the Lord your God is giving you.</a:t>
            </a:r>
          </a:p>
        </p:txBody>
      </p:sp>
    </p:spTree>
    <p:extLst>
      <p:ext uri="{BB962C8B-B14F-4D97-AF65-F5344CB8AC3E}">
        <p14:creationId xmlns:p14="http://schemas.microsoft.com/office/powerpoint/2010/main" val="2812321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855410"/>
            <a:ext cx="8930223" cy="6003631"/>
          </a:xfrm>
          <a:prstGeom prst="rect">
            <a:avLst/>
          </a:prstGeom>
          <a:noFill/>
        </p:spPr>
        <p:txBody>
          <a:bodyPr wrap="square">
            <a:spAutoFit/>
          </a:bodyPr>
          <a:lstStyle/>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shall not murder.</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Neither shall you commit adultery.</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Neither shall you steal.</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Neither shall you bear false witness against your neighbor.</a:t>
            </a:r>
          </a:p>
          <a:p>
            <a:pPr marL="0" marR="0">
              <a:lnSpc>
                <a:spcPct val="97000"/>
              </a:lnSpc>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Neither shall you covet your neighbor’s wife.  Neither shall you desire your neighbor’s house, or field, or male or female slave, or ox, or donkey, or anything that belongs to your neighbor.</a:t>
            </a:r>
          </a:p>
        </p:txBody>
      </p:sp>
    </p:spTree>
    <p:extLst>
      <p:ext uri="{BB962C8B-B14F-4D97-AF65-F5344CB8AC3E}">
        <p14:creationId xmlns:p14="http://schemas.microsoft.com/office/powerpoint/2010/main" val="343301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115454" y="855410"/>
            <a:ext cx="8930223" cy="6003631"/>
          </a:xfrm>
          <a:prstGeom prst="rect">
            <a:avLst/>
          </a:prstGeom>
          <a:noFill/>
        </p:spPr>
        <p:txBody>
          <a:bodyPr wrap="square">
            <a:spAutoFit/>
          </a:bodyPr>
          <a:lstStyle/>
          <a:p>
            <a:pPr marL="0" marR="0">
              <a:lnSpc>
                <a:spcPct val="97000"/>
              </a:lnSpc>
              <a:spcBef>
                <a:spcPts val="0"/>
              </a:spcBef>
              <a:spcAft>
                <a:spcPts val="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Chapter 6</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lnSpc>
                <a:spcPct val="97000"/>
              </a:lnSpc>
              <a:spcBef>
                <a:spcPts val="0"/>
              </a:spcBef>
              <a:spcAft>
                <a:spcPts val="0"/>
              </a:spcAft>
            </a:pPr>
            <a:r>
              <a:rPr lang="en-US" sz="3600" b="1"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4 </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Hear, O Israel: The Lord is our God, the Lord alone. </a:t>
            </a:r>
            <a:r>
              <a:rPr lang="en-US" sz="3600" b="1"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5 </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You shall love the Lord your God with all your heart, and with all your soul, and with all your might. </a:t>
            </a:r>
            <a:r>
              <a:rPr lang="en-US" sz="3600" b="1"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6 </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Keep these words that I am commanding you today in your heart. </a:t>
            </a:r>
            <a:r>
              <a:rPr lang="en-US" sz="3600" b="1"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7 </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Recite them to your children and talk about them when you are at home and when you are away, when you lie down and when you rise.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45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Deuteronomy 5:1-21; 6:4-9</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04CB58-F72E-F3D8-6CDE-68DCACAE57AB}"/>
              </a:ext>
            </a:extLst>
          </p:cNvPr>
          <p:cNvSpPr txBox="1"/>
          <p:nvPr/>
        </p:nvSpPr>
        <p:spPr>
          <a:xfrm>
            <a:off x="953691" y="1720649"/>
            <a:ext cx="7160417" cy="2779287"/>
          </a:xfrm>
          <a:prstGeom prst="rect">
            <a:avLst/>
          </a:prstGeom>
          <a:noFill/>
        </p:spPr>
        <p:txBody>
          <a:bodyPr wrap="square">
            <a:spAutoFit/>
          </a:bodyPr>
          <a:lstStyle/>
          <a:p>
            <a:pPr marL="0" marR="0">
              <a:lnSpc>
                <a:spcPct val="97000"/>
              </a:lnSpc>
              <a:spcBef>
                <a:spcPts val="0"/>
              </a:spcBef>
              <a:spcAft>
                <a:spcPts val="0"/>
              </a:spcAft>
            </a:pPr>
            <a:r>
              <a:rPr lang="en-US" sz="3600" b="1"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8 </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Bind them as a sign on your hand, fix them as an emblem on your forehead, </a:t>
            </a:r>
            <a:r>
              <a:rPr lang="en-US" sz="3600" b="1"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9 </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and write them on the doorposts of your house and on your gates.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8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0000"/>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4" y="136310"/>
            <a:ext cx="9028546" cy="646331"/>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fr-FR" sz="3600" b="1" dirty="0" err="1">
                <a:latin typeface="Arial Rounded MT Bold" panose="020F0704030504030204" pitchFamily="34" charset="0"/>
                <a:ea typeface="Calibri" panose="020F0502020204030204" pitchFamily="34" charset="0"/>
                <a:cs typeface="Times New Roman" panose="02020603050405020304" pitchFamily="18" charset="0"/>
              </a:rPr>
              <a:t>Deuteronomy</a:t>
            </a:r>
            <a:r>
              <a:rPr lang="fr-FR" sz="3600" b="1" dirty="0">
                <a:latin typeface="Arial Rounded MT Bold" panose="020F0704030504030204" pitchFamily="34" charset="0"/>
                <a:ea typeface="Calibri" panose="020F0502020204030204" pitchFamily="34" charset="0"/>
                <a:cs typeface="Times New Roman" panose="02020603050405020304" pitchFamily="18" charset="0"/>
              </a:rPr>
              <a:t> 5:1-21; 6:4-9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5DBAEA0D-C45A-B4BE-65D9-0D7634894EA8}"/>
              </a:ext>
            </a:extLst>
          </p:cNvPr>
          <p:cNvPicPr>
            <a:picLocks noChangeAspect="1"/>
          </p:cNvPicPr>
          <p:nvPr/>
        </p:nvPicPr>
        <p:blipFill>
          <a:blip r:embed="rId3"/>
          <a:stretch>
            <a:fillRect/>
          </a:stretch>
        </p:blipFill>
        <p:spPr>
          <a:xfrm>
            <a:off x="1721875" y="956392"/>
            <a:ext cx="5624050" cy="56240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209"/>
            <a:ext cx="9144000" cy="1754326"/>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Hymn of the Day</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 “Lord, Keep Up Steadfast in Your Word”</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LBW 230</a:t>
            </a:r>
          </a:p>
        </p:txBody>
      </p:sp>
      <p:pic>
        <p:nvPicPr>
          <p:cNvPr id="2" name="Picture 1">
            <a:extLst>
              <a:ext uri="{FF2B5EF4-FFF2-40B4-BE49-F238E27FC236}">
                <a16:creationId xmlns:a16="http://schemas.microsoft.com/office/drawing/2014/main" id="{80B04AE1-ACEE-3756-BC31-4A4D361BE99B}"/>
              </a:ext>
            </a:extLst>
          </p:cNvPr>
          <p:cNvPicPr>
            <a:picLocks noChangeAspect="1"/>
          </p:cNvPicPr>
          <p:nvPr/>
        </p:nvPicPr>
        <p:blipFill>
          <a:blip r:embed="rId2"/>
          <a:stretch>
            <a:fillRect/>
          </a:stretch>
        </p:blipFill>
        <p:spPr>
          <a:xfrm>
            <a:off x="2212873" y="1938388"/>
            <a:ext cx="4642054" cy="46420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209"/>
            <a:ext cx="9144000" cy="523220"/>
          </a:xfrm>
          <a:prstGeom prst="rect">
            <a:avLst/>
          </a:prstGeom>
        </p:spPr>
        <p:txBody>
          <a:bodyPr wrap="square">
            <a:spAutoFit/>
          </a:bodyPr>
          <a:lstStyle/>
          <a:p>
            <a:pPr marL="225425" lvl="0" indent="-225425">
              <a:buFont typeface="Symbol" panose="05050102010706020507" pitchFamily="18" charset="2"/>
              <a:buChar char="*"/>
            </a:pPr>
            <a:r>
              <a:rPr lang="en-US" altLang="en-US" sz="2800" dirty="0">
                <a:solidFill>
                  <a:prstClr val="black"/>
                </a:solidFill>
                <a:latin typeface="Arial Rounded MT Bold" panose="020F0704030504030204" pitchFamily="34" charset="0"/>
              </a:rPr>
              <a:t>“Lord, Keep Up Steadfast in Your Word”   LBW 230</a:t>
            </a:r>
          </a:p>
        </p:txBody>
      </p:sp>
      <p:sp>
        <p:nvSpPr>
          <p:cNvPr id="3" name="TextBox 2">
            <a:extLst>
              <a:ext uri="{FF2B5EF4-FFF2-40B4-BE49-F238E27FC236}">
                <a16:creationId xmlns:a16="http://schemas.microsoft.com/office/drawing/2014/main" id="{B8BB09C9-F6FC-15A3-1C61-FF0AE3057A07}"/>
              </a:ext>
            </a:extLst>
          </p:cNvPr>
          <p:cNvSpPr txBox="1"/>
          <p:nvPr/>
        </p:nvSpPr>
        <p:spPr>
          <a:xfrm>
            <a:off x="1480984" y="1166842"/>
            <a:ext cx="6105832" cy="4524315"/>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1	Lord, keep us steadfast                                         in your word;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curb those who by                                                   deceit or sword</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would wrest the kingdom                                        from your Son</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bring to naught                                               all he has done.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514764"/>
            <a:ext cx="9144000" cy="4590482"/>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209"/>
            <a:ext cx="9144000" cy="523220"/>
          </a:xfrm>
          <a:prstGeom prst="rect">
            <a:avLst/>
          </a:prstGeom>
        </p:spPr>
        <p:txBody>
          <a:bodyPr wrap="square">
            <a:spAutoFit/>
          </a:bodyPr>
          <a:lstStyle/>
          <a:p>
            <a:pPr marL="225425" lvl="0" indent="-225425">
              <a:buFont typeface="Symbol" panose="05050102010706020507" pitchFamily="18" charset="2"/>
              <a:buChar char="*"/>
            </a:pPr>
            <a:r>
              <a:rPr lang="en-US" altLang="en-US" sz="2800" dirty="0">
                <a:solidFill>
                  <a:prstClr val="black"/>
                </a:solidFill>
                <a:latin typeface="Arial Rounded MT Bold" panose="020F0704030504030204" pitchFamily="34" charset="0"/>
              </a:rPr>
              <a:t>“Lord, Keep Up Steadfast in Your Word”   LBW 230</a:t>
            </a:r>
          </a:p>
        </p:txBody>
      </p:sp>
      <p:sp>
        <p:nvSpPr>
          <p:cNvPr id="3" name="TextBox 2">
            <a:extLst>
              <a:ext uri="{FF2B5EF4-FFF2-40B4-BE49-F238E27FC236}">
                <a16:creationId xmlns:a16="http://schemas.microsoft.com/office/drawing/2014/main" id="{B8BB09C9-F6FC-15A3-1C61-FF0AE3057A07}"/>
              </a:ext>
            </a:extLst>
          </p:cNvPr>
          <p:cNvSpPr txBox="1"/>
          <p:nvPr/>
        </p:nvSpPr>
        <p:spPr>
          <a:xfrm>
            <a:off x="650158" y="1524000"/>
            <a:ext cx="7767484" cy="3416320"/>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2	Lord Jesus Christ,                                                      your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make known,</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for you are Lord                                                              of lords alone;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defend your holy church, that we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may sing your praise eternally.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74996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209"/>
            <a:ext cx="9144000" cy="523220"/>
          </a:xfrm>
          <a:prstGeom prst="rect">
            <a:avLst/>
          </a:prstGeom>
        </p:spPr>
        <p:txBody>
          <a:bodyPr wrap="square">
            <a:spAutoFit/>
          </a:bodyPr>
          <a:lstStyle/>
          <a:p>
            <a:pPr marL="225425" lvl="0" indent="-225425">
              <a:buFont typeface="Symbol" panose="05050102010706020507" pitchFamily="18" charset="2"/>
              <a:buChar char="*"/>
            </a:pPr>
            <a:r>
              <a:rPr lang="en-US" altLang="en-US" sz="2800" dirty="0">
                <a:solidFill>
                  <a:prstClr val="black"/>
                </a:solidFill>
                <a:latin typeface="Arial Rounded MT Bold" panose="020F0704030504030204" pitchFamily="34" charset="0"/>
              </a:rPr>
              <a:t>“Lord, Keep Up Steadfast in Your Word”   LBW 230</a:t>
            </a:r>
          </a:p>
        </p:txBody>
      </p:sp>
      <p:sp>
        <p:nvSpPr>
          <p:cNvPr id="3" name="TextBox 2">
            <a:extLst>
              <a:ext uri="{FF2B5EF4-FFF2-40B4-BE49-F238E27FC236}">
                <a16:creationId xmlns:a16="http://schemas.microsoft.com/office/drawing/2014/main" id="{B8BB09C9-F6FC-15A3-1C61-FF0AE3057A07}"/>
              </a:ext>
            </a:extLst>
          </p:cNvPr>
          <p:cNvSpPr txBox="1"/>
          <p:nvPr/>
        </p:nvSpPr>
        <p:spPr>
          <a:xfrm>
            <a:off x="743564" y="1809136"/>
            <a:ext cx="7580671" cy="2308324"/>
          </a:xfrm>
          <a:prstGeom prst="rect">
            <a:avLst/>
          </a:prstGeom>
          <a:noFill/>
        </p:spPr>
        <p:txBody>
          <a:bodyPr wrap="square">
            <a:spAutoFit/>
          </a:bodyPr>
          <a:lstStyle/>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3	O Comforter of priceless worth,</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send peace and unity on earth;</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support us in our final strife</a:t>
            </a:r>
            <a:endParaRPr lang="en-US" sz="3600" dirty="0">
              <a:effectLst/>
              <a:latin typeface="Arial Rounded MT Bold" panose="020F0704030504030204" pitchFamily="34" charset="0"/>
              <a:ea typeface="Times New Roman" panose="02020603050405020304" pitchFamily="18" charset="0"/>
            </a:endParaRPr>
          </a:p>
          <a:p>
            <a:pPr marL="344488" marR="0" indent="-3444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lead us out of death to life.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0212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1585461"/>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0" y="175171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2416302"/>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78746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209964"/>
            <a:ext cx="9144000" cy="4257964"/>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834657"/>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707" y="946299"/>
            <a:ext cx="7293936" cy="3649076"/>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a:latin typeface="Arial Rounded MT Bold" panose="020F0704030504030204" pitchFamily="34" charset="0"/>
                <a:ea typeface="Calibri" panose="020F0502020204030204" pitchFamily="34" charset="0"/>
                <a:cs typeface="Times New Roman" panose="02020603050405020304" pitchFamily="18" charset="0"/>
              </a:rPr>
              <a:t>QUILT TYING AND PRESENTATION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CB57F1-1375-15A7-F8EE-2599C46379D3}"/>
              </a:ext>
            </a:extLst>
          </p:cNvPr>
          <p:cNvSpPr txBox="1"/>
          <p:nvPr/>
        </p:nvSpPr>
        <p:spPr>
          <a:xfrm>
            <a:off x="698090" y="2105392"/>
            <a:ext cx="7678993" cy="2862322"/>
          </a:xfrm>
          <a:prstGeom prst="rect">
            <a:avLst/>
          </a:prstGeom>
          <a:noFill/>
        </p:spPr>
        <p:txBody>
          <a:bodyPr wrap="square">
            <a:spAutoFit/>
          </a:bodyPr>
          <a:lstStyle/>
          <a:p>
            <a:r>
              <a:rPr lang="en-US" sz="3600" dirty="0">
                <a:latin typeface="Arial Rounded MT Bold" panose="020F0704030504030204" pitchFamily="34" charset="0"/>
              </a:rPr>
              <a:t>This Quilt was lovingly crafted for recovery and healing especially for XXX.</a:t>
            </a:r>
          </a:p>
          <a:p>
            <a:endParaRPr lang="en-US" sz="3600" dirty="0">
              <a:latin typeface="Arial Rounded MT Bold" panose="020F0704030504030204" pitchFamily="34" charset="0"/>
            </a:endParaRPr>
          </a:p>
          <a:p>
            <a:r>
              <a:rPr lang="en-US" sz="3600" dirty="0">
                <a:latin typeface="Arial Rounded MT Bold" panose="020F0704030504030204" pitchFamily="34" charset="0"/>
              </a:rPr>
              <a:t>Let us pray…</a:t>
            </a:r>
          </a:p>
        </p:txBody>
      </p:sp>
    </p:spTree>
    <p:extLst>
      <p:ext uri="{BB962C8B-B14F-4D97-AF65-F5344CB8AC3E}">
        <p14:creationId xmlns:p14="http://schemas.microsoft.com/office/powerpoint/2010/main" val="221829410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Eternal God, </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217" y="1086697"/>
            <a:ext cx="8954654"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We place in your loving arms these, our prayers, spoken and unspoken, trusting in your boundless mercy, though Jesus Christ our Savior.</a:t>
            </a:r>
          </a:p>
          <a:p>
            <a:pPr marL="684530" marR="0" indent="-684530">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530" marR="0" indent="-684530">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1200"/>
              </a:spcAft>
            </a:pPr>
            <a:endParaRPr lang="en-US" sz="1200" b="1"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3" name="Picture 2">
            <a:extLst>
              <a:ext uri="{FF2B5EF4-FFF2-40B4-BE49-F238E27FC236}">
                <a16:creationId xmlns:a16="http://schemas.microsoft.com/office/drawing/2014/main" id="{184EA307-29F5-32C8-8ED2-A6ED60D9355C}"/>
              </a:ext>
            </a:extLst>
          </p:cNvPr>
          <p:cNvPicPr>
            <a:picLocks noChangeAspect="1"/>
          </p:cNvPicPr>
          <p:nvPr/>
        </p:nvPicPr>
        <p:blipFill>
          <a:blip r:embed="rId3"/>
          <a:stretch>
            <a:fillRect/>
          </a:stretch>
        </p:blipFill>
        <p:spPr>
          <a:xfrm>
            <a:off x="2104718" y="1427111"/>
            <a:ext cx="4642054" cy="46420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3" name="Picture 2">
            <a:extLst>
              <a:ext uri="{FF2B5EF4-FFF2-40B4-BE49-F238E27FC236}">
                <a16:creationId xmlns:a16="http://schemas.microsoft.com/office/drawing/2014/main" id="{FD88582A-A74C-3DFB-7278-962BC08117EC}"/>
              </a:ext>
            </a:extLst>
          </p:cNvPr>
          <p:cNvPicPr>
            <a:picLocks noChangeAspect="1"/>
          </p:cNvPicPr>
          <p:nvPr/>
        </p:nvPicPr>
        <p:blipFill>
          <a:blip r:embed="rId3"/>
          <a:stretch>
            <a:fillRect/>
          </a:stretch>
        </p:blipFill>
        <p:spPr>
          <a:xfrm>
            <a:off x="2212873" y="1525434"/>
            <a:ext cx="4642054" cy="46420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330035"/>
            <a:ext cx="9144000" cy="5190837"/>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0966" y="1392857"/>
            <a:ext cx="8369352" cy="4194674"/>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God who liberated God’s people from Egypt, also liberated all creation through the death and resurrection of Jesus Christ. Come share now in this holy feast, in remembrance of Jesus’ saving grace. All is prepared.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“At the Rail”.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3"/>
            <a:ext cx="9144000" cy="4758162"/>
          </a:xfrm>
          <a:prstGeom prst="rect">
            <a:avLst/>
          </a:prstGeom>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t="49548"/>
          <a:stretch>
            <a:fillRect/>
          </a:stretch>
        </p:blipFill>
        <p:spPr>
          <a:xfrm>
            <a:off x="0" y="1059873"/>
            <a:ext cx="9144000" cy="5243420"/>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9" y="1441534"/>
            <a:ext cx="882550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Blessed be your name, O God, for we have feasted on your Word, Christ Jesus, the joy and delight of our hearts.  Strengthened by this food, send us to gather the world to your banquet, where none are left out and all are satisfied.  In Jesus’ name we pray.</a:t>
            </a:r>
          </a:p>
        </p:txBody>
      </p:sp>
      <p:sp>
        <p:nvSpPr>
          <p:cNvPr id="3" name="Rectangle 2"/>
          <p:cNvSpPr/>
          <p:nvPr/>
        </p:nvSpPr>
        <p:spPr>
          <a:xfrm>
            <a:off x="274752" y="550849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905173"/>
            <a:ext cx="9144000" cy="3814609"/>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4689B1A3-F3AC-7968-7360-BBBB0ECF2D3A}"/>
              </a:ext>
            </a:extLst>
          </p:cNvPr>
          <p:cNvPicPr>
            <a:picLocks noChangeAspect="1"/>
          </p:cNvPicPr>
          <p:nvPr/>
        </p:nvPicPr>
        <p:blipFill>
          <a:blip r:embed="rId3"/>
          <a:stretch>
            <a:fillRect/>
          </a:stretch>
        </p:blipFill>
        <p:spPr>
          <a:xfrm>
            <a:off x="2212873" y="1525434"/>
            <a:ext cx="4642054" cy="46420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7036" y="1746943"/>
            <a:ext cx="8032173" cy="30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The God of glory, Jesus Christ, name above all names, and the Spirit who lives in you, bless you </a:t>
            </a:r>
            <a:r>
              <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3999" cy="706582"/>
          </a:xfrm>
        </p:spPr>
        <p:txBody>
          <a:bodyPr/>
          <a:lstStyle/>
          <a:p>
            <a:pPr marL="571500" indent="-571500" algn="ctr">
              <a:buFont typeface="Symbol" panose="05050102010706020507" pitchFamily="18" charset="2"/>
              <a:buChar char=""/>
            </a:pPr>
            <a:r>
              <a:rPr lang="en-US" dirty="0"/>
              <a:t>Sending Song</a:t>
            </a:r>
          </a:p>
        </p:txBody>
      </p:sp>
      <p:sp>
        <p:nvSpPr>
          <p:cNvPr id="2" name="Rectangle 1"/>
          <p:cNvSpPr/>
          <p:nvPr/>
        </p:nvSpPr>
        <p:spPr>
          <a:xfrm>
            <a:off x="0" y="675635"/>
            <a:ext cx="9143998" cy="1307666"/>
          </a:xfrm>
          <a:prstGeom prst="rect">
            <a:avLst/>
          </a:prstGeom>
        </p:spPr>
        <p:txBody>
          <a:bodyPr wrap="square">
            <a:spAutoFit/>
          </a:bodyPr>
          <a:lstStyle/>
          <a:p>
            <a:pPr marR="0" lvl="0" algn="ctr">
              <a:lnSpc>
                <a:spcPct val="107000"/>
              </a:lnSpc>
              <a:spcBef>
                <a:spcPts val="0"/>
              </a:spcBef>
              <a:spcAft>
                <a:spcPts val="600"/>
              </a:spcAft>
            </a:pPr>
            <a:r>
              <a:rPr lang="pl-PL" sz="3600" dirty="0">
                <a:solidFill>
                  <a:srgbClr val="000000"/>
                </a:solidFill>
                <a:latin typeface="Arial Rounded MT Bold" panose="020F0704030504030204" pitchFamily="34" charset="0"/>
                <a:ea typeface="Calibri" panose="020F0502020204030204" pitchFamily="34" charset="0"/>
              </a:rPr>
              <a:t>“Awesome God”</a:t>
            </a:r>
            <a:endParaRPr lang="en-US" sz="3600" dirty="0">
              <a:solidFill>
                <a:srgbClr val="000000"/>
              </a:solidFill>
              <a:latin typeface="Arial Rounded MT Bold" panose="020F0704030504030204" pitchFamily="34" charset="0"/>
              <a:ea typeface="Calibri" panose="020F0502020204030204" pitchFamily="34" charset="0"/>
            </a:endParaRPr>
          </a:p>
          <a:p>
            <a:pPr marR="0" lvl="0" algn="ctr">
              <a:lnSpc>
                <a:spcPct val="107000"/>
              </a:lnSpc>
              <a:spcBef>
                <a:spcPts val="0"/>
              </a:spcBef>
              <a:spcAft>
                <a:spcPts val="600"/>
              </a:spcAft>
            </a:pPr>
            <a:r>
              <a:rPr lang="pl-PL" sz="3600" dirty="0">
                <a:solidFill>
                  <a:srgbClr val="000000"/>
                </a:solidFill>
                <a:latin typeface="Arial Rounded MT Bold" panose="020F0704030504030204" pitchFamily="34" charset="0"/>
                <a:ea typeface="Calibri" panose="020F0502020204030204" pitchFamily="34" charset="0"/>
              </a:rPr>
              <a:t>W &amp; P 13</a:t>
            </a:r>
            <a:endParaRPr lang="en-US" sz="3600" dirty="0">
              <a:solidFill>
                <a:srgbClr val="0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C8A7D78E-EC8E-EC00-CE57-E2CA09422AF3}"/>
              </a:ext>
            </a:extLst>
          </p:cNvPr>
          <p:cNvPicPr>
            <a:picLocks noChangeAspect="1"/>
          </p:cNvPicPr>
          <p:nvPr/>
        </p:nvPicPr>
        <p:blipFill>
          <a:blip r:embed="rId3"/>
          <a:stretch>
            <a:fillRect/>
          </a:stretch>
        </p:blipFill>
        <p:spPr>
          <a:xfrm>
            <a:off x="2180918" y="1983301"/>
            <a:ext cx="4642054" cy="46420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pl-PL"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“Awesome God”                                 W &amp; P 13</a:t>
            </a:r>
            <a:endPar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54643F7-7C3A-0424-7AA9-70E6184E1638}"/>
              </a:ext>
            </a:extLst>
          </p:cNvPr>
          <p:cNvSpPr txBox="1"/>
          <p:nvPr/>
        </p:nvSpPr>
        <p:spPr>
          <a:xfrm>
            <a:off x="1425677" y="2084439"/>
            <a:ext cx="6863674" cy="3416320"/>
          </a:xfrm>
          <a:prstGeom prst="rect">
            <a:avLst/>
          </a:prstGeom>
          <a:noFill/>
        </p:spPr>
        <p:txBody>
          <a:bodyPr wrap="none" rtlCol="0">
            <a:spAutoFit/>
          </a:bodyPr>
          <a:lstStyle/>
          <a:p>
            <a:r>
              <a:rPr lang="en-US" sz="3600" dirty="0">
                <a:latin typeface="Arial Rounded MT Bold" panose="020F0704030504030204" pitchFamily="34" charset="0"/>
              </a:rPr>
              <a:t>Our God, is an Awesome God</a:t>
            </a:r>
          </a:p>
          <a:p>
            <a:r>
              <a:rPr lang="en-US" sz="3600" dirty="0">
                <a:latin typeface="Arial Rounded MT Bold" panose="020F0704030504030204" pitchFamily="34" charset="0"/>
              </a:rPr>
              <a:t>He reigns, from Heaven above</a:t>
            </a:r>
          </a:p>
          <a:p>
            <a:r>
              <a:rPr lang="en-US" sz="3600" dirty="0">
                <a:latin typeface="Arial Rounded MT Bold" panose="020F0704030504030204" pitchFamily="34" charset="0"/>
              </a:rPr>
              <a:t>With wisdom, power, and love</a:t>
            </a:r>
          </a:p>
          <a:p>
            <a:r>
              <a:rPr lang="en-US" sz="3600" dirty="0">
                <a:latin typeface="Arial Rounded MT Bold" panose="020F0704030504030204" pitchFamily="34" charset="0"/>
              </a:rPr>
              <a:t>Our God is an Awesome God!</a:t>
            </a:r>
          </a:p>
          <a:p>
            <a:endParaRPr lang="en-US" sz="3600" dirty="0">
              <a:latin typeface="Arial Rounded MT Bold" panose="020F0704030504030204" pitchFamily="34" charset="0"/>
            </a:endParaRPr>
          </a:p>
          <a:p>
            <a:pPr algn="ctr"/>
            <a:r>
              <a:rPr lang="en-US" sz="3600" dirty="0">
                <a:latin typeface="Arial Rounded MT Bold" panose="020F0704030504030204" pitchFamily="34" charset="0"/>
              </a:rPr>
              <a:t>Repeat 3X</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p:cNvSpPr/>
          <p:nvPr/>
        </p:nvSpPr>
        <p:spPr>
          <a:xfrm>
            <a:off x="246580" y="3090055"/>
            <a:ext cx="8650839" cy="2312043"/>
          </a:xfrm>
          <a:prstGeom prst="rect">
            <a:avLst/>
          </a:prstGeom>
        </p:spPr>
        <p:txBody>
          <a:bodyPr wrap="square">
            <a:spAutoFit/>
          </a:bodyPr>
          <a:lstStyle/>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855">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of all that is,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41952" y="983990"/>
            <a:ext cx="8583896"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have failed to trust you to care for us. We have tried to be our own god in our lives and the lives of others. We have not listened to your call, nor lived in faithfulness to you. We have caused harm directly and indirectly to ourselves, our neighbors, and your creation. </a:t>
            </a:r>
            <a:endParaRPr lang="en-US" sz="4000" b="1"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6045</TotalTime>
  <Words>4166</Words>
  <Application>Microsoft Office PowerPoint</Application>
  <PresentationFormat>On-screen Show (4:3)</PresentationFormat>
  <Paragraphs>331</Paragraphs>
  <Slides>74</Slides>
  <Notes>43</Notes>
  <HiddenSlides>29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Rounded MT Bold</vt:lpstr>
      <vt:lpstr>Calibri</vt:lpstr>
      <vt:lpstr>Calibri Light</vt:lpstr>
      <vt:lpstr>Symbol</vt:lpstr>
      <vt:lpstr>Times New Roman</vt:lpstr>
      <vt:lpstr>Office Theme</vt:lpstr>
      <vt:lpstr>October 8, 2023</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PowerPoint Presentation</vt:lpstr>
      <vt:lpstr>PowerPoint Presentation</vt:lpstr>
      <vt:lpstr>PowerPoint Presentation</vt:lpstr>
      <vt:lpstr>PowerPoint Presentation</vt:lpstr>
      <vt:lpstr>Gathering Song/Hymn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que985</cp:lastModifiedBy>
  <cp:revision>139</cp:revision>
  <dcterms:created xsi:type="dcterms:W3CDTF">2016-05-14T21:20:00Z</dcterms:created>
  <dcterms:modified xsi:type="dcterms:W3CDTF">2023-10-08T11:22:26Z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