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8"/>
  </p:notesMasterIdLst>
  <p:sldIdLst>
    <p:sldId id="258" r:id="rId2"/>
    <p:sldId id="260" r:id="rId3"/>
    <p:sldId id="1462" r:id="rId4"/>
    <p:sldId id="1463" r:id="rId5"/>
    <p:sldId id="268" r:id="rId6"/>
    <p:sldId id="269" r:id="rId7"/>
    <p:sldId id="1464" r:id="rId8"/>
    <p:sldId id="261" r:id="rId9"/>
    <p:sldId id="1016" r:id="rId10"/>
    <p:sldId id="1830" r:id="rId11"/>
    <p:sldId id="341" r:id="rId12"/>
    <p:sldId id="1831" r:id="rId13"/>
    <p:sldId id="1832" r:id="rId14"/>
    <p:sldId id="1903" r:id="rId15"/>
    <p:sldId id="1904" r:id="rId16"/>
    <p:sldId id="1905" r:id="rId17"/>
    <p:sldId id="270" r:id="rId18"/>
    <p:sldId id="272" r:id="rId19"/>
    <p:sldId id="271" r:id="rId20"/>
    <p:sldId id="273" r:id="rId21"/>
    <p:sldId id="274" r:id="rId22"/>
    <p:sldId id="275" r:id="rId23"/>
    <p:sldId id="348" r:id="rId24"/>
    <p:sldId id="277" r:id="rId25"/>
    <p:sldId id="1536" r:id="rId26"/>
    <p:sldId id="278" r:id="rId27"/>
    <p:sldId id="1776" r:id="rId28"/>
    <p:sldId id="1906" r:id="rId29"/>
    <p:sldId id="1907" r:id="rId30"/>
    <p:sldId id="1908" r:id="rId31"/>
    <p:sldId id="1909" r:id="rId32"/>
    <p:sldId id="1910" r:id="rId33"/>
    <p:sldId id="1911" r:id="rId34"/>
    <p:sldId id="995" r:id="rId35"/>
    <p:sldId id="1328" r:id="rId36"/>
    <p:sldId id="1921" r:id="rId37"/>
    <p:sldId id="1922" r:id="rId38"/>
    <p:sldId id="1917" r:id="rId39"/>
    <p:sldId id="1919" r:id="rId40"/>
    <p:sldId id="1920" r:id="rId41"/>
    <p:sldId id="1923" r:id="rId42"/>
    <p:sldId id="1924" r:id="rId43"/>
    <p:sldId id="1925" r:id="rId44"/>
    <p:sldId id="1926" r:id="rId45"/>
    <p:sldId id="1927" r:id="rId46"/>
    <p:sldId id="1928" r:id="rId47"/>
    <p:sldId id="1448" r:id="rId48"/>
    <p:sldId id="1781" r:id="rId49"/>
    <p:sldId id="1782" r:id="rId50"/>
    <p:sldId id="310" r:id="rId51"/>
    <p:sldId id="1424" r:id="rId52"/>
    <p:sldId id="1425" r:id="rId53"/>
    <p:sldId id="339" r:id="rId54"/>
    <p:sldId id="334" r:id="rId55"/>
    <p:sldId id="335" r:id="rId56"/>
    <p:sldId id="336" r:id="rId57"/>
    <p:sldId id="337" r:id="rId58"/>
    <p:sldId id="338" r:id="rId59"/>
    <p:sldId id="1541" r:id="rId60"/>
    <p:sldId id="304" r:id="rId61"/>
    <p:sldId id="305" r:id="rId62"/>
    <p:sldId id="1014" r:id="rId63"/>
    <p:sldId id="1291" r:id="rId64"/>
    <p:sldId id="311" r:id="rId65"/>
    <p:sldId id="312" r:id="rId66"/>
    <p:sldId id="313" r:id="rId67"/>
    <p:sldId id="314" r:id="rId68"/>
    <p:sldId id="315" r:id="rId69"/>
    <p:sldId id="316" r:id="rId70"/>
    <p:sldId id="317" r:id="rId71"/>
    <p:sldId id="318" r:id="rId72"/>
    <p:sldId id="319" r:id="rId73"/>
    <p:sldId id="1293" r:id="rId74"/>
    <p:sldId id="1691" r:id="rId75"/>
    <p:sldId id="1302" r:id="rId76"/>
    <p:sldId id="321" r:id="rId77"/>
    <p:sldId id="1015" r:id="rId78"/>
    <p:sldId id="485" r:id="rId79"/>
    <p:sldId id="1017" r:id="rId80"/>
    <p:sldId id="297" r:id="rId81"/>
    <p:sldId id="1912" r:id="rId82"/>
    <p:sldId id="1913" r:id="rId83"/>
    <p:sldId id="1915" r:id="rId84"/>
    <p:sldId id="1914" r:id="rId85"/>
    <p:sldId id="1916" r:id="rId86"/>
    <p:sldId id="330" r:id="rId87"/>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showGuides="1">
      <p:cViewPr varScale="1">
        <p:scale>
          <a:sx n="102" d="100"/>
          <a:sy n="102" d="100"/>
        </p:scale>
        <p:origin x="1842" y="114"/>
      </p:cViewPr>
      <p:guideLst>
        <p:guide orient="horz" pos="2232"/>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3/17/2024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2F3AF-8D0B-60DE-7CFB-6EB1C6345A4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D746E2-B75A-B96D-2F79-702F1940D3CF}"/>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027A7F2-6E36-1B37-8F6A-2E689B4DE3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3D0C6F8-DC62-F884-9E95-C0C9A6614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extLst>
      <p:ext uri="{BB962C8B-B14F-4D97-AF65-F5344CB8AC3E}">
        <p14:creationId xmlns:p14="http://schemas.microsoft.com/office/powerpoint/2010/main" val="235270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A83D-3AF7-E64A-C9AA-76389B1C2F2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A9F1C20-6454-6ADB-1E6B-DC43E5CB2BE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E142AF-3F53-8242-B5BE-06104E7B93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C23E7B2-A8C0-E263-51B5-93A238B899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175314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4EBF-24CE-5EF6-4E6C-58C9E411FD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04F78B-4F54-B8DE-88A7-025E0BC2045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600559-6C14-19D0-F483-25001C0D6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93BC28E-C61B-A3C6-7A8E-42AAF0536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extLst>
      <p:ext uri="{BB962C8B-B14F-4D97-AF65-F5344CB8AC3E}">
        <p14:creationId xmlns:p14="http://schemas.microsoft.com/office/powerpoint/2010/main" val="413179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4EBF-24CE-5EF6-4E6C-58C9E411FD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04F78B-4F54-B8DE-88A7-025E0BC2045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600559-6C14-19D0-F483-25001C0D6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93BC28E-C61B-A3C6-7A8E-42AAF0536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extLst>
      <p:ext uri="{BB962C8B-B14F-4D97-AF65-F5344CB8AC3E}">
        <p14:creationId xmlns:p14="http://schemas.microsoft.com/office/powerpoint/2010/main" val="97066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4EBF-24CE-5EF6-4E6C-58C9E411FD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04F78B-4F54-B8DE-88A7-025E0BC2045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600559-6C14-19D0-F483-25001C0D6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93BC28E-C61B-A3C6-7A8E-42AAF0536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263301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4EBF-24CE-5EF6-4E6C-58C9E411FD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04F78B-4F54-B8DE-88A7-025E0BC2045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600559-6C14-19D0-F483-25001C0D6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93BC28E-C61B-A3C6-7A8E-42AAF0536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188581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52777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52886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186976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2959270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630068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1215475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3529033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31863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1864128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4048871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3795771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4289562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1599909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4253039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1552761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891099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494362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3052368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61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62</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77</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79</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3182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372503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289270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546932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67860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3/17/2024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3/17/2024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3/17/2024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3/17/2024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3/17/2024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3/17/2024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3/17/2024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3/17/2024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3/17/2024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3/17/2024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3/17/2024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3/17/2024</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0" y="1427202"/>
            <a:ext cx="9143998" cy="733999"/>
          </a:xfrm>
        </p:spPr>
        <p:txBody>
          <a:bodyPr/>
          <a:lstStyle/>
          <a:p>
            <a:pPr algn="ctr" eaLnBrk="1" hangingPunct="1"/>
            <a:r>
              <a:rPr lang="en-US" altLang="en-US" sz="3200" dirty="0">
                <a:latin typeface="Arial Rounded MT Bold" panose="020F0704030504030204" pitchFamily="34" charset="0"/>
              </a:rPr>
              <a:t>March 17, 2024</a:t>
            </a:r>
          </a:p>
        </p:txBody>
      </p:sp>
      <p:sp>
        <p:nvSpPr>
          <p:cNvPr id="4" name="Title 1"/>
          <p:cNvSpPr txBox="1"/>
          <p:nvPr/>
        </p:nvSpPr>
        <p:spPr bwMode="auto">
          <a:xfrm>
            <a:off x="0" y="138826"/>
            <a:ext cx="9143999" cy="7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WELCOME!</a:t>
            </a:r>
          </a:p>
        </p:txBody>
      </p:sp>
      <p:sp>
        <p:nvSpPr>
          <p:cNvPr id="5" name="Title 1">
            <a:extLst>
              <a:ext uri="{FF2B5EF4-FFF2-40B4-BE49-F238E27FC236}">
                <a16:creationId xmlns:a16="http://schemas.microsoft.com/office/drawing/2014/main" id="{9D220736-152B-D12A-05D8-08F2EB5AEF4F}"/>
              </a:ext>
            </a:extLst>
          </p:cNvPr>
          <p:cNvSpPr txBox="1"/>
          <p:nvPr/>
        </p:nvSpPr>
        <p:spPr bwMode="auto">
          <a:xfrm>
            <a:off x="1" y="682607"/>
            <a:ext cx="9143998" cy="79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36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6CFA975E-E752-ED59-D386-528FF8106A4C}"/>
              </a:ext>
            </a:extLst>
          </p:cNvPr>
          <p:cNvPicPr>
            <a:picLocks noChangeAspect="1"/>
          </p:cNvPicPr>
          <p:nvPr/>
        </p:nvPicPr>
        <p:blipFill>
          <a:blip r:embed="rId3"/>
          <a:stretch>
            <a:fillRect/>
          </a:stretch>
        </p:blipFill>
        <p:spPr>
          <a:xfrm>
            <a:off x="771298" y="2097465"/>
            <a:ext cx="7525204" cy="4654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60EA-E780-57E5-EC81-64D5AC671ED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4DFF16-347B-EC8E-B162-52C9C5CD7C1F}"/>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37D0882-0FFF-2EF4-FC1E-E45032676B4B}"/>
              </a:ext>
            </a:extLst>
          </p:cNvPr>
          <p:cNvSpPr/>
          <p:nvPr/>
        </p:nvSpPr>
        <p:spPr>
          <a:xfrm>
            <a:off x="723898" y="2105780"/>
            <a:ext cx="7620003" cy="1823513"/>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Create in us clean hearts, O God, that we might become what you have called us to be.</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803802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492" y="1316801"/>
            <a:ext cx="6956036" cy="4480394"/>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whose unfathomable love went to the cross for our sake now forgives us all our sins and welcomes us all over again into the promise of eternal life in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Times New Roman" panose="02020603050405020304" pitchFamily="18" charset="0"/>
              </a:rPr>
              <a:t> Christ’s name. </a:t>
            </a:r>
          </a:p>
          <a:p>
            <a:pPr marL="682625" marR="0" indent="-682625">
              <a:lnSpc>
                <a:spcPct val="107000"/>
              </a:lnSpc>
              <a:spcBef>
                <a:spcPts val="0"/>
              </a:spcBef>
              <a:spcAft>
                <a:spcPts val="600"/>
              </a:spcAft>
            </a:pPr>
            <a:endParaRPr lang="en-US" sz="3200" b="1"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2426-56A6-F772-7519-28FE6C6718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BCDB5B-F46A-9F20-45BF-9B58739D2D82}"/>
              </a:ext>
            </a:extLst>
          </p:cNvPr>
          <p:cNvSpPr/>
          <p:nvPr/>
        </p:nvSpPr>
        <p:spPr>
          <a:xfrm>
            <a:off x="0" y="51769"/>
            <a:ext cx="9144000" cy="698525"/>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GATHERING SONG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92EB226-2149-5588-DD00-080DB3B83B43}"/>
              </a:ext>
            </a:extLst>
          </p:cNvPr>
          <p:cNvSpPr/>
          <p:nvPr/>
        </p:nvSpPr>
        <p:spPr>
          <a:xfrm>
            <a:off x="1" y="930302"/>
            <a:ext cx="9149320" cy="1307666"/>
          </a:xfrm>
          <a:prstGeom prst="rect">
            <a:avLst/>
          </a:prstGeom>
        </p:spPr>
        <p:txBody>
          <a:bodyPr wrap="square">
            <a:spAutoFit/>
          </a:bodyPr>
          <a:lstStyle/>
          <a:p>
            <a:pPr marL="682625" marR="0" indent="-682625" algn="ctr">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 “My Lord, What A Morning”</a:t>
            </a:r>
          </a:p>
          <a:p>
            <a:pPr marL="682625" marR="0" indent="-682625" algn="ctr">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ELW 438</a:t>
            </a:r>
          </a:p>
        </p:txBody>
      </p:sp>
      <p:pic>
        <p:nvPicPr>
          <p:cNvPr id="5" name="Picture 4">
            <a:extLst>
              <a:ext uri="{FF2B5EF4-FFF2-40B4-BE49-F238E27FC236}">
                <a16:creationId xmlns:a16="http://schemas.microsoft.com/office/drawing/2014/main" id="{0BA4F84C-159C-2210-5372-63F497A7DD72}"/>
              </a:ext>
            </a:extLst>
          </p:cNvPr>
          <p:cNvPicPr>
            <a:picLocks noChangeAspect="1"/>
          </p:cNvPicPr>
          <p:nvPr/>
        </p:nvPicPr>
        <p:blipFill>
          <a:blip r:embed="rId3"/>
          <a:stretch>
            <a:fillRect/>
          </a:stretch>
        </p:blipFill>
        <p:spPr>
          <a:xfrm>
            <a:off x="1599942" y="2505296"/>
            <a:ext cx="5944115" cy="3676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38661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1F8-FF7E-3DC8-9B82-F0E375BE3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53A9D-0656-FA0A-2E84-F92072B9C4CE}"/>
              </a:ext>
            </a:extLst>
          </p:cNvPr>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 “My Lord, What A Morning”      ELW 438</a:t>
            </a:r>
          </a:p>
        </p:txBody>
      </p:sp>
      <p:sp>
        <p:nvSpPr>
          <p:cNvPr id="4" name="TextBox 3">
            <a:extLst>
              <a:ext uri="{FF2B5EF4-FFF2-40B4-BE49-F238E27FC236}">
                <a16:creationId xmlns:a16="http://schemas.microsoft.com/office/drawing/2014/main" id="{88F02C4F-3B0C-6DA8-F19E-5BD805802DCB}"/>
              </a:ext>
            </a:extLst>
          </p:cNvPr>
          <p:cNvSpPr txBox="1"/>
          <p:nvPr/>
        </p:nvSpPr>
        <p:spPr>
          <a:xfrm>
            <a:off x="1060123" y="1828800"/>
            <a:ext cx="6947554" cy="2862322"/>
          </a:xfrm>
          <a:prstGeom prst="rect">
            <a:avLst/>
          </a:prstGeom>
          <a:noFill/>
        </p:spPr>
        <p:txBody>
          <a:bodyPr wrap="square">
            <a:spAutoFit/>
          </a:bodyPr>
          <a:lstStyle/>
          <a:p>
            <a:pPr marL="228600" marR="0" indent="-228600">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My Lord, what a morning;</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my Lord, what a morning;</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oh, my Lord, what a morning,</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the stars begin to fall.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8684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1F8-FF7E-3DC8-9B82-F0E375BE3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53A9D-0656-FA0A-2E84-F92072B9C4CE}"/>
              </a:ext>
            </a:extLst>
          </p:cNvPr>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 “My Lord, What A Morning”      ELW 438</a:t>
            </a:r>
          </a:p>
        </p:txBody>
      </p:sp>
      <p:sp>
        <p:nvSpPr>
          <p:cNvPr id="4" name="TextBox 3">
            <a:extLst>
              <a:ext uri="{FF2B5EF4-FFF2-40B4-BE49-F238E27FC236}">
                <a16:creationId xmlns:a16="http://schemas.microsoft.com/office/drawing/2014/main" id="{88F02C4F-3B0C-6DA8-F19E-5BD805802DCB}"/>
              </a:ext>
            </a:extLst>
          </p:cNvPr>
          <p:cNvSpPr txBox="1"/>
          <p:nvPr/>
        </p:nvSpPr>
        <p:spPr>
          <a:xfrm>
            <a:off x="301658" y="1055802"/>
            <a:ext cx="8672660" cy="2308324"/>
          </a:xfrm>
          <a:prstGeom prst="rect">
            <a:avLst/>
          </a:prstGeom>
          <a:noFill/>
        </p:spPr>
        <p:txBody>
          <a:bodyPr wrap="square">
            <a:spAutoFit/>
          </a:bodyPr>
          <a:lstStyle/>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1	You will hear the trumpet sound,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to wake the nations underground,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looking to my God's right hand,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the stars begin to fall.  </a:t>
            </a:r>
            <a:endParaRPr lang="en-US" sz="3600" dirty="0">
              <a:effectLst/>
              <a:latin typeface="Arial Rounded MT Bold" panose="020F07040305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D88827E3-0DE6-2840-74A7-6460A371E035}"/>
              </a:ext>
            </a:extLst>
          </p:cNvPr>
          <p:cNvPicPr>
            <a:picLocks noChangeAspect="1"/>
          </p:cNvPicPr>
          <p:nvPr/>
        </p:nvPicPr>
        <p:blipFill>
          <a:blip r:embed="rId3"/>
          <a:stretch>
            <a:fillRect/>
          </a:stretch>
        </p:blipFill>
        <p:spPr>
          <a:xfrm>
            <a:off x="301658" y="3264019"/>
            <a:ext cx="7181710" cy="3158002"/>
          </a:xfrm>
          <a:prstGeom prst="rect">
            <a:avLst/>
          </a:prstGeom>
        </p:spPr>
      </p:pic>
    </p:spTree>
    <p:extLst>
      <p:ext uri="{BB962C8B-B14F-4D97-AF65-F5344CB8AC3E}">
        <p14:creationId xmlns:p14="http://schemas.microsoft.com/office/powerpoint/2010/main" val="786276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1F8-FF7E-3DC8-9B82-F0E375BE3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53A9D-0656-FA0A-2E84-F92072B9C4CE}"/>
              </a:ext>
            </a:extLst>
          </p:cNvPr>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 “My Lord, What A Morning”      ELW 438</a:t>
            </a:r>
          </a:p>
        </p:txBody>
      </p:sp>
      <p:sp>
        <p:nvSpPr>
          <p:cNvPr id="4" name="TextBox 3">
            <a:extLst>
              <a:ext uri="{FF2B5EF4-FFF2-40B4-BE49-F238E27FC236}">
                <a16:creationId xmlns:a16="http://schemas.microsoft.com/office/drawing/2014/main" id="{88F02C4F-3B0C-6DA8-F19E-5BD805802DCB}"/>
              </a:ext>
            </a:extLst>
          </p:cNvPr>
          <p:cNvSpPr txBox="1"/>
          <p:nvPr/>
        </p:nvSpPr>
        <p:spPr>
          <a:xfrm>
            <a:off x="301658" y="1055802"/>
            <a:ext cx="8672660" cy="3416320"/>
          </a:xfrm>
          <a:prstGeom prst="rect">
            <a:avLst/>
          </a:prstGeom>
          <a:noFill/>
        </p:spPr>
        <p:txBody>
          <a:bodyPr wrap="square">
            <a:spAutoFit/>
          </a:bodyPr>
          <a:lstStyle/>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2	You will hear the sinner cry,</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to wake the nations underground,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looking to my God's right hand,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the stars begin to fall.  </a:t>
            </a:r>
            <a:endParaRPr lang="en-US" sz="3600" dirty="0">
              <a:latin typeface="Arial Rounded MT Bold" panose="020F0704030504030204" pitchFamily="34" charset="0"/>
              <a:ea typeface="MS Mincho" panose="02020609040205080304" pitchFamily="49" charset="-128"/>
            </a:endParaRPr>
          </a:p>
          <a:p>
            <a:pPr marL="228600" marR="0" indent="-228600">
              <a:spcBef>
                <a:spcPts val="0"/>
              </a:spcBef>
              <a:spcAft>
                <a:spcPts val="0"/>
              </a:spcAft>
            </a:pPr>
            <a:endParaRPr lang="en-US" sz="3600" i="1" dirty="0">
              <a:effectLst/>
              <a:latin typeface="Arial Rounded MT Bold" panose="020F0704030504030204" pitchFamily="34" charset="0"/>
              <a:ea typeface="MS Mincho" panose="02020609040205080304" pitchFamily="49" charset="-128"/>
            </a:endParaRPr>
          </a:p>
          <a:p>
            <a:pPr marL="228600" marR="0" indent="-228600">
              <a:spcBef>
                <a:spcPts val="0"/>
              </a:spcBef>
              <a:spcAft>
                <a:spcPts val="0"/>
              </a:spcAft>
            </a:pPr>
            <a:endParaRPr lang="en-US" sz="3600" i="1" dirty="0">
              <a:effectLst/>
              <a:latin typeface="Arial Rounded MT Bold" panose="020F0704030504030204" pitchFamily="34" charset="0"/>
              <a:ea typeface="MS Mincho" panose="02020609040205080304" pitchFamily="49" charset="-128"/>
            </a:endParaRPr>
          </a:p>
        </p:txBody>
      </p:sp>
      <p:pic>
        <p:nvPicPr>
          <p:cNvPr id="3" name="Picture 2">
            <a:extLst>
              <a:ext uri="{FF2B5EF4-FFF2-40B4-BE49-F238E27FC236}">
                <a16:creationId xmlns:a16="http://schemas.microsoft.com/office/drawing/2014/main" id="{9E3AD8E9-1FF3-73F0-4E5D-1298024F40DF}"/>
              </a:ext>
            </a:extLst>
          </p:cNvPr>
          <p:cNvPicPr>
            <a:picLocks noChangeAspect="1"/>
          </p:cNvPicPr>
          <p:nvPr/>
        </p:nvPicPr>
        <p:blipFill>
          <a:blip r:embed="rId3"/>
          <a:stretch>
            <a:fillRect/>
          </a:stretch>
        </p:blipFill>
        <p:spPr>
          <a:xfrm>
            <a:off x="301658" y="3264019"/>
            <a:ext cx="7181710" cy="3158002"/>
          </a:xfrm>
          <a:prstGeom prst="rect">
            <a:avLst/>
          </a:prstGeom>
        </p:spPr>
      </p:pic>
    </p:spTree>
    <p:extLst>
      <p:ext uri="{BB962C8B-B14F-4D97-AF65-F5344CB8AC3E}">
        <p14:creationId xmlns:p14="http://schemas.microsoft.com/office/powerpoint/2010/main" val="3382271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1F8-FF7E-3DC8-9B82-F0E375BE3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53A9D-0656-FA0A-2E84-F92072B9C4CE}"/>
              </a:ext>
            </a:extLst>
          </p:cNvPr>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 “My Lord, What A Morning”      ELW 438</a:t>
            </a:r>
          </a:p>
        </p:txBody>
      </p:sp>
      <p:sp>
        <p:nvSpPr>
          <p:cNvPr id="4" name="TextBox 3">
            <a:extLst>
              <a:ext uri="{FF2B5EF4-FFF2-40B4-BE49-F238E27FC236}">
                <a16:creationId xmlns:a16="http://schemas.microsoft.com/office/drawing/2014/main" id="{88F02C4F-3B0C-6DA8-F19E-5BD805802DCB}"/>
              </a:ext>
            </a:extLst>
          </p:cNvPr>
          <p:cNvSpPr txBox="1"/>
          <p:nvPr/>
        </p:nvSpPr>
        <p:spPr>
          <a:xfrm>
            <a:off x="301658" y="1055802"/>
            <a:ext cx="8672660" cy="2308324"/>
          </a:xfrm>
          <a:prstGeom prst="rect">
            <a:avLst/>
          </a:prstGeom>
          <a:noFill/>
        </p:spPr>
        <p:txBody>
          <a:bodyPr wrap="square">
            <a:spAutoFit/>
          </a:bodyPr>
          <a:lstStyle/>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3	You will hear the Christian shout,</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to wake the nations underground,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looking to my God's right hand,</a:t>
            </a:r>
            <a:endParaRPr lang="en-US" sz="36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the stars begin to fall.  </a:t>
            </a:r>
            <a:endParaRPr lang="en-US" sz="3600" dirty="0">
              <a:effectLst/>
              <a:latin typeface="Arial Rounded MT Bold" panose="020F07040305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2A3B7B2A-BF4F-1760-8B98-3AB35E520FB3}"/>
              </a:ext>
            </a:extLst>
          </p:cNvPr>
          <p:cNvPicPr>
            <a:picLocks noChangeAspect="1"/>
          </p:cNvPicPr>
          <p:nvPr/>
        </p:nvPicPr>
        <p:blipFill>
          <a:blip r:embed="rId3"/>
          <a:stretch>
            <a:fillRect/>
          </a:stretch>
        </p:blipFill>
        <p:spPr>
          <a:xfrm>
            <a:off x="301658" y="3264019"/>
            <a:ext cx="7181710" cy="3158002"/>
          </a:xfrm>
          <a:prstGeom prst="rect">
            <a:avLst/>
          </a:prstGeom>
        </p:spPr>
      </p:pic>
    </p:spTree>
    <p:extLst>
      <p:ext uri="{BB962C8B-B14F-4D97-AF65-F5344CB8AC3E}">
        <p14:creationId xmlns:p14="http://schemas.microsoft.com/office/powerpoint/2010/main" val="45654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530" marR="0" indent="-68453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0" y="856344"/>
            <a:ext cx="9118361" cy="5159992"/>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955965"/>
            <a:ext cx="9157803" cy="492529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Pan Sherman</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2"/>
            <a:ext cx="9144000" cy="5798127"/>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75414" y="911228"/>
            <a:ext cx="8974317" cy="5155257"/>
          </a:xfrm>
          <a:prstGeom prst="rect">
            <a:avLst/>
          </a:prstGeom>
        </p:spPr>
        <p:txBody>
          <a:bodyPr wrap="square">
            <a:spAutoFit/>
          </a:bodyPr>
          <a:lstStyle/>
          <a:p>
            <a:pPr marL="682625" marR="0" indent="-682625">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God of the beginning and of the end, you ask us to put our trust not in worldly things, but in heavenly things. As we navigate the challenges of daily life and the much larger challenges faced by our communities and all creation, give us confidence in your power and grace, that we might live into our faith each day. In Jesus’ name we pray.</a:t>
            </a:r>
          </a:p>
          <a:p>
            <a:pPr marL="682625" marR="0" indent="-682625">
              <a:spcBef>
                <a:spcPts val="0"/>
              </a:spcBef>
              <a:spcAft>
                <a:spcPts val="6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96645"/>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4" y="1474170"/>
            <a:ext cx="7965671"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the Gospel of Mark, the 13</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115454" y="961534"/>
            <a:ext cx="8934278"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he came out of the temple, one of his disciples said to him, “Look, Teacher, what large stones and what large buildings!”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Jesus asked him, “Do you see these great buildings? Not one stone will be left here upon another; all will be thrown down.”</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he was sitting on the Mount of Olives opposite the temple, Peter, James, John, and Andrew asked him</a:t>
            </a:r>
          </a:p>
        </p:txBody>
      </p:sp>
    </p:spTree>
    <p:extLst>
      <p:ext uri="{BB962C8B-B14F-4D97-AF65-F5344CB8AC3E}">
        <p14:creationId xmlns:p14="http://schemas.microsoft.com/office/powerpoint/2010/main" val="342751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115454" y="961534"/>
            <a:ext cx="8934278"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privately,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“Tell us, when will this be, and what will be the sign that all these things are about to be accomplished?”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Jesus began to say to them, “Beware that no one leads you astray.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Many will come in my name and say, ‘I am he!’ and they will lead many astray.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you hear of wars and rumors of wars, do not be alarmed; this must take place, but the end is still to come.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a:t>
            </a:r>
          </a:p>
        </p:txBody>
      </p:sp>
    </p:spTree>
    <p:extLst>
      <p:ext uri="{BB962C8B-B14F-4D97-AF65-F5344CB8AC3E}">
        <p14:creationId xmlns:p14="http://schemas.microsoft.com/office/powerpoint/2010/main" val="396215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21186" y="961534"/>
            <a:ext cx="9122814"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nation will rise against nation, and kingdom against kingdom; there will be earthquakes in various places; there will be famines. This is but the beginning of the birth pangs.</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in those days, after that suffering, the sun will be darkened, and the moon will not give its light,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stars will be falling from heaven, and the powers in the heavens will be shaken.</a:t>
            </a:r>
          </a:p>
        </p:txBody>
      </p:sp>
    </p:spTree>
    <p:extLst>
      <p:ext uri="{BB962C8B-B14F-4D97-AF65-F5344CB8AC3E}">
        <p14:creationId xmlns:p14="http://schemas.microsoft.com/office/powerpoint/2010/main" val="227525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5" y="1551709"/>
            <a:ext cx="8377381" cy="4708981"/>
          </a:xfrm>
          <a:prstGeom prst="rect">
            <a:avLst/>
          </a:prstGeom>
        </p:spPr>
        <p:txBody>
          <a:bodyPr wrap="square">
            <a:spAutoFit/>
          </a:bodyPr>
          <a:lstStyle/>
          <a:p>
            <a:pPr marL="684530" indent="-684530"/>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30" indent="-684530"/>
            <a:endParaRPr lang="en-US" sz="1600" dirty="0">
              <a:latin typeface="Arial Rounded MT Bold" panose="020F0704030504030204" pitchFamily="34" charset="0"/>
            </a:endParaRPr>
          </a:p>
          <a:p>
            <a:pPr marL="684530" indent="-684530"/>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30" indent="-684530"/>
            <a:endParaRPr lang="en-US" sz="1800" b="1" dirty="0">
              <a:latin typeface="Arial Rounded MT Bold" panose="020F0704030504030204" pitchFamily="34" charset="0"/>
            </a:endParaRPr>
          </a:p>
          <a:p>
            <a:pPr marL="684530" indent="-684530"/>
            <a:r>
              <a:rPr lang="en-US" sz="3600" b="1" dirty="0">
                <a:latin typeface="Arial Rounded MT Bold" panose="020F0704030504030204" pitchFamily="34" charset="0"/>
              </a:rPr>
              <a:t>C:  Amen.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115454" y="961534"/>
            <a:ext cx="8934278" cy="5709255"/>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they will see ‘the Son of Man coming in clouds’ with great power and glory.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will send out the angels, and gather his elect from the four winds, from the ends of the earth to the ends of heaven.</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“From the fig tree learn its lesson: as soon as its branch becomes tender and puts forth its leaves, you know that summer is near.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also, when you</a:t>
            </a:r>
          </a:p>
        </p:txBody>
      </p:sp>
    </p:spTree>
    <p:extLst>
      <p:ext uri="{BB962C8B-B14F-4D97-AF65-F5344CB8AC3E}">
        <p14:creationId xmlns:p14="http://schemas.microsoft.com/office/powerpoint/2010/main" val="196712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115454" y="961534"/>
            <a:ext cx="8934278" cy="5659434"/>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see these things taking place, you know that he is near, at the very gates.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Truly I tell you, this generation will not pass away until all these things have taken place.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Heaven and earth will pass away, but my words will not pass away.</a:t>
            </a:r>
          </a:p>
          <a:p>
            <a:pPr marL="0" marR="0">
              <a:lnSpc>
                <a:spcPct val="9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about that day or hour no one knows, neither the angels in heaven, nor the Son, but only the Father. </a:t>
            </a:r>
          </a:p>
        </p:txBody>
      </p:sp>
    </p:spTree>
    <p:extLst>
      <p:ext uri="{BB962C8B-B14F-4D97-AF65-F5344CB8AC3E}">
        <p14:creationId xmlns:p14="http://schemas.microsoft.com/office/powerpoint/2010/main" val="3059244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500394" y="1443841"/>
            <a:ext cx="8067012" cy="3970318"/>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Beware, keep alert; for you do not know when the time will come.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is like a man going on a journey, when he leaves home and puts his slaves in charge, each with his work, and commands the doorkeeper to be on the watch. </a:t>
            </a:r>
          </a:p>
        </p:txBody>
      </p:sp>
    </p:spTree>
    <p:extLst>
      <p:ext uri="{BB962C8B-B14F-4D97-AF65-F5344CB8AC3E}">
        <p14:creationId xmlns:p14="http://schemas.microsoft.com/office/powerpoint/2010/main" val="997885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13:1-8, 24-37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8C89BED-9556-39B8-14EA-1C0DED63CEB4}"/>
              </a:ext>
            </a:extLst>
          </p:cNvPr>
          <p:cNvSpPr txBox="1"/>
          <p:nvPr/>
        </p:nvSpPr>
        <p:spPr>
          <a:xfrm>
            <a:off x="241157" y="1376313"/>
            <a:ext cx="8585486" cy="3970318"/>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keep awake—for you do not know when the master of the house will come, in the evening, or at midnight, or at cockcrow, or at dawn,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or else he may find you asleep when he comes suddenly.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what I say to you I say to all: Keep awake.”</a:t>
            </a:r>
          </a:p>
        </p:txBody>
      </p:sp>
    </p:spTree>
    <p:extLst>
      <p:ext uri="{BB962C8B-B14F-4D97-AF65-F5344CB8AC3E}">
        <p14:creationId xmlns:p14="http://schemas.microsoft.com/office/powerpoint/2010/main" val="1571704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7" y="1189605"/>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Mark 13:1-8, 24-37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6420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786E779E-96F5-6497-2C68-CE7DED967AEA}"/>
              </a:ext>
            </a:extLst>
          </p:cNvPr>
          <p:cNvPicPr>
            <a:picLocks noChangeAspect="1"/>
          </p:cNvPicPr>
          <p:nvPr/>
        </p:nvPicPr>
        <p:blipFill>
          <a:blip r:embed="rId3"/>
          <a:stretch>
            <a:fillRect/>
          </a:stretch>
        </p:blipFill>
        <p:spPr>
          <a:xfrm>
            <a:off x="287143" y="1141313"/>
            <a:ext cx="8493513" cy="53443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5457236" y="2111863"/>
            <a:ext cx="3647377"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8E2BB99-F5EB-EEE4-885D-717D507936EF}"/>
              </a:ext>
            </a:extLst>
          </p:cNvPr>
          <p:cNvPicPr>
            <a:picLocks noChangeAspect="1"/>
          </p:cNvPicPr>
          <p:nvPr/>
        </p:nvPicPr>
        <p:blipFill>
          <a:blip r:embed="rId3"/>
          <a:stretch>
            <a:fillRect/>
          </a:stretch>
        </p:blipFill>
        <p:spPr>
          <a:xfrm>
            <a:off x="28280" y="0"/>
            <a:ext cx="5296099" cy="6858000"/>
          </a:xfrm>
          <a:prstGeom prst="rect">
            <a:avLst/>
          </a:prstGeom>
        </p:spPr>
      </p:pic>
    </p:spTree>
    <p:extLst>
      <p:ext uri="{BB962C8B-B14F-4D97-AF65-F5344CB8AC3E}">
        <p14:creationId xmlns:p14="http://schemas.microsoft.com/office/powerpoint/2010/main" val="1235647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2710211" y="62274"/>
            <a:ext cx="3647377"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146F51C-286E-C548-2C7C-24C12D9E8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021" r="90000">
                        <a14:foregroundMark x1="8333" y1="18056" x2="8021" y2="36806"/>
                        <a14:foregroundMark x1="10938" y1="63333" x2="37292" y2="66111"/>
                        <a14:foregroundMark x1="37292" y1="66111" x2="42708" y2="74444"/>
                        <a14:foregroundMark x1="42708" y1="74444" x2="40521" y2="82917"/>
                        <a14:foregroundMark x1="40521" y1="82917" x2="10938" y2="84167"/>
                        <a14:foregroundMark x1="10938" y1="84167" x2="8750" y2="77639"/>
                        <a14:foregroundMark x1="8750" y1="77639" x2="8958" y2="67778"/>
                        <a14:foregroundMark x1="8958" y1="67778" x2="11979" y2="64583"/>
                        <a14:foregroundMark x1="68438" y1="35278" x2="62813" y2="51528"/>
                        <a14:foregroundMark x1="62813" y1="51528" x2="66458" y2="60417"/>
                        <a14:foregroundMark x1="66458" y1="60417" x2="74063" y2="62917"/>
                        <a14:foregroundMark x1="74063" y1="62917" x2="79479" y2="61667"/>
                        <a14:foregroundMark x1="79479" y1="61667" x2="84271" y2="53611"/>
                        <a14:foregroundMark x1="84271" y1="53611" x2="80625" y2="42222"/>
                        <a14:foregroundMark x1="80625" y1="42222" x2="74479" y2="38056"/>
                        <a14:foregroundMark x1="74479" y1="38056" x2="68333" y2="36389"/>
                        <a14:foregroundMark x1="68333" y1="36389" x2="68333" y2="36389"/>
                        <a14:foregroundMark x1="52083" y1="50972" x2="55417" y2="50556"/>
                        <a14:foregroundMark x1="51771" y1="53333" x2="55313" y2="53472"/>
                        <a14:foregroundMark x1="26771" y1="50417" x2="26875" y2="53889"/>
                      </a14:backgroundRemoval>
                    </a14:imgEffect>
                  </a14:imgLayer>
                </a14:imgProps>
              </a:ext>
            </a:extLst>
          </a:blip>
          <a:srcRect l="5258" t="14983" r="11546" b="12027"/>
          <a:stretch/>
        </p:blipFill>
        <p:spPr>
          <a:xfrm>
            <a:off x="480767" y="1357460"/>
            <a:ext cx="7607432" cy="5005633"/>
          </a:xfrm>
          <a:prstGeom prst="rect">
            <a:avLst/>
          </a:prstGeom>
        </p:spPr>
      </p:pic>
      <p:sp>
        <p:nvSpPr>
          <p:cNvPr id="5" name="Right Brace 4">
            <a:extLst>
              <a:ext uri="{FF2B5EF4-FFF2-40B4-BE49-F238E27FC236}">
                <a16:creationId xmlns:a16="http://schemas.microsoft.com/office/drawing/2014/main" id="{93810A06-6B72-1E13-1461-DDB096CE9985}"/>
              </a:ext>
            </a:extLst>
          </p:cNvPr>
          <p:cNvSpPr/>
          <p:nvPr/>
        </p:nvSpPr>
        <p:spPr>
          <a:xfrm>
            <a:off x="3902697" y="1489435"/>
            <a:ext cx="763571" cy="4741683"/>
          </a:xfrm>
          <a:prstGeom prst="rightBrace">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82842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2562"/>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graphicFrame>
        <p:nvGraphicFramePr>
          <p:cNvPr id="5" name="Table 4">
            <a:extLst>
              <a:ext uri="{FF2B5EF4-FFF2-40B4-BE49-F238E27FC236}">
                <a16:creationId xmlns:a16="http://schemas.microsoft.com/office/drawing/2014/main" id="{19561042-983A-D6B7-E675-F80BB64621B2}"/>
              </a:ext>
            </a:extLst>
          </p:cNvPr>
          <p:cNvGraphicFramePr>
            <a:graphicFrameLocks noGrp="1"/>
          </p:cNvGraphicFramePr>
          <p:nvPr>
            <p:extLst>
              <p:ext uri="{D42A27DB-BD31-4B8C-83A1-F6EECF244321}">
                <p14:modId xmlns:p14="http://schemas.microsoft.com/office/powerpoint/2010/main" val="3328787487"/>
              </p:ext>
            </p:extLst>
          </p:nvPr>
        </p:nvGraphicFramePr>
        <p:xfrm>
          <a:off x="348793" y="785133"/>
          <a:ext cx="6627042" cy="5046345"/>
        </p:xfrm>
        <a:graphic>
          <a:graphicData uri="http://schemas.openxmlformats.org/drawingml/2006/table">
            <a:tbl>
              <a:tblPr/>
              <a:tblGrid>
                <a:gridCol w="2628447">
                  <a:extLst>
                    <a:ext uri="{9D8B030D-6E8A-4147-A177-3AD203B41FA5}">
                      <a16:colId xmlns:a16="http://schemas.microsoft.com/office/drawing/2014/main" val="3402506672"/>
                    </a:ext>
                  </a:extLst>
                </a:gridCol>
                <a:gridCol w="3998595">
                  <a:extLst>
                    <a:ext uri="{9D8B030D-6E8A-4147-A177-3AD203B41FA5}">
                      <a16:colId xmlns:a16="http://schemas.microsoft.com/office/drawing/2014/main" val="413982081"/>
                    </a:ext>
                  </a:extLst>
                </a:gridCol>
              </a:tblGrid>
              <a:tr h="282225">
                <a:tc>
                  <a:txBody>
                    <a:bodyPr/>
                    <a:lstStyle/>
                    <a:p>
                      <a:pPr algn="l" fontAlgn="b"/>
                      <a:r>
                        <a:rPr lang="en-US" sz="3200" b="1" i="0" u="none" strike="noStrike">
                          <a:solidFill>
                            <a:srgbClr val="000000"/>
                          </a:solidFill>
                          <a:effectLst/>
                          <a:latin typeface="Arial Rounded MT Bold" panose="020F0704030504030204" pitchFamily="34" charset="0"/>
                        </a:rPr>
                        <a:t>Data Storage</a:t>
                      </a:r>
                    </a:p>
                  </a:txBody>
                  <a:tcPr marL="9525" marR="9525" marT="9525" marB="0" anchor="b">
                    <a:lnL>
                      <a:noFill/>
                    </a:lnL>
                    <a:lnR>
                      <a:noFill/>
                    </a:lnR>
                    <a:lnT>
                      <a:noFill/>
                    </a:lnT>
                    <a:lnB>
                      <a:noFill/>
                    </a:lnB>
                    <a:noFill/>
                  </a:tcPr>
                </a:tc>
                <a:tc>
                  <a:txBody>
                    <a:bodyPr/>
                    <a:lstStyle/>
                    <a:p>
                      <a:pPr algn="l" fontAlgn="b"/>
                      <a:r>
                        <a:rPr lang="en-US" sz="3200" b="1" i="0" u="none" strike="noStrike">
                          <a:solidFill>
                            <a:srgbClr val="000000"/>
                          </a:solidFill>
                          <a:effectLst/>
                          <a:latin typeface="Arial Rounded MT Bold" panose="020F0704030504030204" pitchFamily="34" charset="0"/>
                        </a:rPr>
                        <a:t>Units</a:t>
                      </a:r>
                    </a:p>
                  </a:txBody>
                  <a:tcPr marL="9525" marR="9525" marT="9525" marB="0" anchor="b">
                    <a:lnL>
                      <a:noFill/>
                    </a:lnL>
                    <a:lnR>
                      <a:noFill/>
                    </a:lnR>
                    <a:lnT>
                      <a:noFill/>
                    </a:lnT>
                    <a:lnB>
                      <a:noFill/>
                    </a:lnB>
                    <a:noFill/>
                  </a:tcPr>
                </a:tc>
                <a:extLst>
                  <a:ext uri="{0D108BD9-81ED-4DB2-BD59-A6C34878D82A}">
                    <a16:rowId xmlns:a16="http://schemas.microsoft.com/office/drawing/2014/main" val="2374631484"/>
                  </a:ext>
                </a:extLst>
              </a:tr>
              <a:tr h="282225">
                <a:tc>
                  <a:txBody>
                    <a:bodyPr/>
                    <a:lstStyle/>
                    <a:p>
                      <a:pPr algn="l" fontAlgn="b"/>
                      <a:r>
                        <a:rPr lang="en-US" sz="3200" b="0" i="0" u="none" strike="noStrike" dirty="0">
                          <a:solidFill>
                            <a:srgbClr val="000000"/>
                          </a:solidFill>
                          <a:effectLst/>
                          <a:latin typeface="Arial Rounded MT Bold" panose="020F0704030504030204" pitchFamily="34" charset="0"/>
                        </a:rPr>
                        <a:t>Byte</a:t>
                      </a:r>
                    </a:p>
                  </a:txBody>
                  <a:tcPr marL="9525" marR="9525" marT="9525" marB="0" anchor="b">
                    <a:lnL>
                      <a:noFill/>
                    </a:lnL>
                    <a:lnR>
                      <a:noFill/>
                    </a:lnR>
                    <a:lnT>
                      <a:noFill/>
                    </a:lnT>
                    <a:lnB>
                      <a:noFill/>
                    </a:lnB>
                    <a:noFill/>
                  </a:tcPr>
                </a:tc>
                <a:tc>
                  <a:txBody>
                    <a:bodyPr/>
                    <a:lstStyle/>
                    <a:p>
                      <a:pPr algn="l" fontAlgn="b"/>
                      <a:r>
                        <a:rPr lang="en-US" sz="3200" b="0" i="0" u="none" strike="noStrike">
                          <a:solidFill>
                            <a:srgbClr val="000000"/>
                          </a:solidFill>
                          <a:effectLst/>
                          <a:latin typeface="Arial Rounded MT Bold" panose="020F0704030504030204" pitchFamily="34" charset="0"/>
                        </a:rPr>
                        <a:t>8 Bits</a:t>
                      </a:r>
                    </a:p>
                  </a:txBody>
                  <a:tcPr marL="9525" marR="9525" marT="9525" marB="0" anchor="b">
                    <a:lnL>
                      <a:noFill/>
                    </a:lnL>
                    <a:lnR>
                      <a:noFill/>
                    </a:lnR>
                    <a:lnT>
                      <a:noFill/>
                    </a:lnT>
                    <a:lnB>
                      <a:noFill/>
                    </a:lnB>
                    <a:noFill/>
                  </a:tcPr>
                </a:tc>
                <a:extLst>
                  <a:ext uri="{0D108BD9-81ED-4DB2-BD59-A6C34878D82A}">
                    <a16:rowId xmlns:a16="http://schemas.microsoft.com/office/drawing/2014/main" val="2772431716"/>
                  </a:ext>
                </a:extLst>
              </a:tr>
              <a:tr h="282225">
                <a:tc>
                  <a:txBody>
                    <a:bodyPr/>
                    <a:lstStyle/>
                    <a:p>
                      <a:pPr algn="l" fontAlgn="b"/>
                      <a:r>
                        <a:rPr lang="en-US" sz="3200" b="0" i="0" u="none" strike="noStrike">
                          <a:solidFill>
                            <a:srgbClr val="000000"/>
                          </a:solidFill>
                          <a:effectLst/>
                          <a:latin typeface="Arial Rounded MT Bold" panose="020F0704030504030204" pitchFamily="34" charset="0"/>
                        </a:rPr>
                        <a:t>KiloByte</a:t>
                      </a:r>
                    </a:p>
                  </a:txBody>
                  <a:tcPr marL="9525" marR="9525" marT="9525" marB="0" anchor="b">
                    <a:lnL>
                      <a:noFill/>
                    </a:lnL>
                    <a:lnR>
                      <a:noFill/>
                    </a:lnR>
                    <a:lnT>
                      <a:noFill/>
                    </a:lnT>
                    <a:lnB>
                      <a:noFill/>
                    </a:lnB>
                    <a:noFill/>
                  </a:tcPr>
                </a:tc>
                <a:tc>
                  <a:txBody>
                    <a:bodyPr/>
                    <a:lstStyle/>
                    <a:p>
                      <a:pPr algn="l" fontAlgn="b"/>
                      <a:r>
                        <a:rPr lang="en-US" sz="3200" b="0" i="0" u="none" strike="noStrike" dirty="0">
                          <a:solidFill>
                            <a:srgbClr val="000000"/>
                          </a:solidFill>
                          <a:effectLst/>
                          <a:latin typeface="Arial Rounded MT Bold" panose="020F0704030504030204" pitchFamily="34" charset="0"/>
                        </a:rPr>
                        <a:t>1000 Bytes</a:t>
                      </a:r>
                    </a:p>
                  </a:txBody>
                  <a:tcPr marL="9525" marR="9525" marT="9525" marB="0" anchor="b">
                    <a:lnL>
                      <a:noFill/>
                    </a:lnL>
                    <a:lnR>
                      <a:noFill/>
                    </a:lnR>
                    <a:lnT>
                      <a:noFill/>
                    </a:lnT>
                    <a:lnB>
                      <a:noFill/>
                    </a:lnB>
                    <a:noFill/>
                  </a:tcPr>
                </a:tc>
                <a:extLst>
                  <a:ext uri="{0D108BD9-81ED-4DB2-BD59-A6C34878D82A}">
                    <a16:rowId xmlns:a16="http://schemas.microsoft.com/office/drawing/2014/main" val="1134943311"/>
                  </a:ext>
                </a:extLst>
              </a:tr>
              <a:tr h="282225">
                <a:tc>
                  <a:txBody>
                    <a:bodyPr/>
                    <a:lstStyle/>
                    <a:p>
                      <a:pPr algn="l" fontAlgn="b"/>
                      <a:r>
                        <a:rPr lang="en-US" sz="3200" b="0" i="0" u="none" strike="noStrike">
                          <a:solidFill>
                            <a:srgbClr val="000000"/>
                          </a:solidFill>
                          <a:effectLst/>
                          <a:latin typeface="Arial Rounded MT Bold" panose="020F0704030504030204" pitchFamily="34" charset="0"/>
                        </a:rPr>
                        <a:t>Megabyte</a:t>
                      </a:r>
                    </a:p>
                  </a:txBody>
                  <a:tcPr marL="9525" marR="9525" marT="9525" marB="0" anchor="b">
                    <a:lnL>
                      <a:noFill/>
                    </a:lnL>
                    <a:lnR>
                      <a:noFill/>
                    </a:lnR>
                    <a:lnT>
                      <a:noFill/>
                    </a:lnT>
                    <a:lnB>
                      <a:noFill/>
                    </a:lnB>
                    <a:noFill/>
                  </a:tcPr>
                </a:tc>
                <a:tc>
                  <a:txBody>
                    <a:bodyPr/>
                    <a:lstStyle/>
                    <a:p>
                      <a:pPr algn="l" fontAlgn="b"/>
                      <a:r>
                        <a:rPr lang="en-US" sz="3200" b="0" i="0" u="none" strike="noStrike">
                          <a:solidFill>
                            <a:srgbClr val="000000"/>
                          </a:solidFill>
                          <a:effectLst/>
                          <a:latin typeface="Arial Rounded MT Bold" panose="020F0704030504030204" pitchFamily="34" charset="0"/>
                        </a:rPr>
                        <a:t>1000 Kilobytes</a:t>
                      </a:r>
                    </a:p>
                  </a:txBody>
                  <a:tcPr marL="9525" marR="9525" marT="9525" marB="0" anchor="b">
                    <a:lnL>
                      <a:noFill/>
                    </a:lnL>
                    <a:lnR>
                      <a:noFill/>
                    </a:lnR>
                    <a:lnT>
                      <a:noFill/>
                    </a:lnT>
                    <a:lnB>
                      <a:noFill/>
                    </a:lnB>
                    <a:noFill/>
                  </a:tcPr>
                </a:tc>
                <a:extLst>
                  <a:ext uri="{0D108BD9-81ED-4DB2-BD59-A6C34878D82A}">
                    <a16:rowId xmlns:a16="http://schemas.microsoft.com/office/drawing/2014/main" val="2833629872"/>
                  </a:ext>
                </a:extLst>
              </a:tr>
              <a:tr h="282225">
                <a:tc>
                  <a:txBody>
                    <a:bodyPr/>
                    <a:lstStyle/>
                    <a:p>
                      <a:pPr algn="l" fontAlgn="b"/>
                      <a:r>
                        <a:rPr lang="en-US" sz="3200" b="0" i="0" u="none" strike="noStrike" dirty="0">
                          <a:solidFill>
                            <a:srgbClr val="000000"/>
                          </a:solidFill>
                          <a:effectLst/>
                          <a:latin typeface="Arial Rounded MT Bold" panose="020F0704030504030204" pitchFamily="34" charset="0"/>
                        </a:rPr>
                        <a:t>Gigabyte</a:t>
                      </a:r>
                    </a:p>
                  </a:txBody>
                  <a:tcPr marL="9525" marR="9525" marT="9525" marB="0" anchor="b">
                    <a:lnL>
                      <a:noFill/>
                    </a:lnL>
                    <a:lnR>
                      <a:noFill/>
                    </a:lnR>
                    <a:lnT>
                      <a:noFill/>
                    </a:lnT>
                    <a:lnB>
                      <a:noFill/>
                    </a:lnB>
                    <a:noFill/>
                  </a:tcPr>
                </a:tc>
                <a:tc>
                  <a:txBody>
                    <a:bodyPr/>
                    <a:lstStyle/>
                    <a:p>
                      <a:pPr algn="l" fontAlgn="b"/>
                      <a:r>
                        <a:rPr lang="en-US" sz="3200" b="0" i="0" u="none" strike="noStrike">
                          <a:solidFill>
                            <a:srgbClr val="000000"/>
                          </a:solidFill>
                          <a:effectLst/>
                          <a:latin typeface="Arial Rounded MT Bold" panose="020F0704030504030204" pitchFamily="34" charset="0"/>
                        </a:rPr>
                        <a:t>1000 Megabytes</a:t>
                      </a:r>
                    </a:p>
                  </a:txBody>
                  <a:tcPr marL="9525" marR="9525" marT="9525" marB="0" anchor="b">
                    <a:lnL>
                      <a:noFill/>
                    </a:lnL>
                    <a:lnR>
                      <a:noFill/>
                    </a:lnR>
                    <a:lnT>
                      <a:noFill/>
                    </a:lnT>
                    <a:lnB>
                      <a:noFill/>
                    </a:lnB>
                    <a:noFill/>
                  </a:tcPr>
                </a:tc>
                <a:extLst>
                  <a:ext uri="{0D108BD9-81ED-4DB2-BD59-A6C34878D82A}">
                    <a16:rowId xmlns:a16="http://schemas.microsoft.com/office/drawing/2014/main" val="3102214574"/>
                  </a:ext>
                </a:extLst>
              </a:tr>
              <a:tr h="474138">
                <a:tc>
                  <a:txBody>
                    <a:bodyPr/>
                    <a:lstStyle/>
                    <a:p>
                      <a:pPr algn="l" fontAlgn="b"/>
                      <a:r>
                        <a:rPr lang="en-US" sz="3200" b="0" i="0" u="none" strike="noStrike">
                          <a:solidFill>
                            <a:srgbClr val="000000"/>
                          </a:solidFill>
                          <a:effectLst/>
                          <a:latin typeface="Arial Rounded MT Bold" panose="020F0704030504030204" pitchFamily="34" charset="0"/>
                        </a:rPr>
                        <a:t>Terabyte</a:t>
                      </a:r>
                    </a:p>
                  </a:txBody>
                  <a:tcPr marL="9525" marR="9525" marT="76200" marB="76200" anchor="b">
                    <a:lnL>
                      <a:noFill/>
                    </a:lnL>
                    <a:lnR>
                      <a:noFill/>
                    </a:lnR>
                    <a:lnT>
                      <a:noFill/>
                    </a:lnT>
                    <a:lnB>
                      <a:noFill/>
                    </a:lnB>
                    <a:noFill/>
                  </a:tcPr>
                </a:tc>
                <a:tc>
                  <a:txBody>
                    <a:bodyPr/>
                    <a:lstStyle/>
                    <a:p>
                      <a:pPr algn="l" fontAlgn="b"/>
                      <a:r>
                        <a:rPr lang="en-US" sz="3200" b="0" i="0" u="none" strike="noStrike">
                          <a:solidFill>
                            <a:srgbClr val="000000"/>
                          </a:solidFill>
                          <a:effectLst/>
                          <a:latin typeface="Arial Rounded MT Bold" panose="020F0704030504030204" pitchFamily="34" charset="0"/>
                        </a:rPr>
                        <a:t>1,000 Gigabytes</a:t>
                      </a:r>
                    </a:p>
                  </a:txBody>
                  <a:tcPr marL="9525" marR="9525" marT="76200" marB="76200" anchor="b">
                    <a:lnL>
                      <a:noFill/>
                    </a:lnL>
                    <a:lnR>
                      <a:noFill/>
                    </a:lnR>
                    <a:lnT>
                      <a:noFill/>
                    </a:lnT>
                    <a:lnB>
                      <a:noFill/>
                    </a:lnB>
                    <a:noFill/>
                  </a:tcPr>
                </a:tc>
                <a:extLst>
                  <a:ext uri="{0D108BD9-81ED-4DB2-BD59-A6C34878D82A}">
                    <a16:rowId xmlns:a16="http://schemas.microsoft.com/office/drawing/2014/main" val="1870119910"/>
                  </a:ext>
                </a:extLst>
              </a:tr>
              <a:tr h="474138">
                <a:tc>
                  <a:txBody>
                    <a:bodyPr/>
                    <a:lstStyle/>
                    <a:p>
                      <a:pPr algn="l" fontAlgn="b"/>
                      <a:r>
                        <a:rPr lang="en-US" sz="3200" b="0" i="0" u="none" strike="noStrike">
                          <a:solidFill>
                            <a:srgbClr val="000000"/>
                          </a:solidFill>
                          <a:effectLst/>
                          <a:latin typeface="Arial Rounded MT Bold" panose="020F0704030504030204" pitchFamily="34" charset="0"/>
                        </a:rPr>
                        <a:t>Petabyte</a:t>
                      </a:r>
                    </a:p>
                  </a:txBody>
                  <a:tcPr marL="9525" marR="9525" marT="76200" marB="76200" anchor="b">
                    <a:lnL>
                      <a:noFill/>
                    </a:lnL>
                    <a:lnR>
                      <a:noFill/>
                    </a:lnR>
                    <a:lnT>
                      <a:noFill/>
                    </a:lnT>
                    <a:lnB>
                      <a:noFill/>
                    </a:lnB>
                    <a:noFill/>
                  </a:tcPr>
                </a:tc>
                <a:tc>
                  <a:txBody>
                    <a:bodyPr/>
                    <a:lstStyle/>
                    <a:p>
                      <a:pPr algn="l" fontAlgn="b"/>
                      <a:r>
                        <a:rPr lang="en-US" sz="3200" b="0" i="0" u="none" strike="noStrike">
                          <a:solidFill>
                            <a:srgbClr val="000000"/>
                          </a:solidFill>
                          <a:effectLst/>
                          <a:latin typeface="Arial Rounded MT Bold" panose="020F0704030504030204" pitchFamily="34" charset="0"/>
                        </a:rPr>
                        <a:t>1,000 Terabytes</a:t>
                      </a:r>
                    </a:p>
                  </a:txBody>
                  <a:tcPr marL="9525" marR="9525" marT="76200" marB="76200" anchor="b">
                    <a:lnL>
                      <a:noFill/>
                    </a:lnL>
                    <a:lnR>
                      <a:noFill/>
                    </a:lnR>
                    <a:lnT>
                      <a:noFill/>
                    </a:lnT>
                    <a:lnB>
                      <a:noFill/>
                    </a:lnB>
                    <a:noFill/>
                  </a:tcPr>
                </a:tc>
                <a:extLst>
                  <a:ext uri="{0D108BD9-81ED-4DB2-BD59-A6C34878D82A}">
                    <a16:rowId xmlns:a16="http://schemas.microsoft.com/office/drawing/2014/main" val="779911787"/>
                  </a:ext>
                </a:extLst>
              </a:tr>
              <a:tr h="474138">
                <a:tc>
                  <a:txBody>
                    <a:bodyPr/>
                    <a:lstStyle/>
                    <a:p>
                      <a:pPr algn="l" fontAlgn="b"/>
                      <a:r>
                        <a:rPr lang="en-US" sz="3200" b="0" i="0" u="none" strike="noStrike">
                          <a:solidFill>
                            <a:srgbClr val="000000"/>
                          </a:solidFill>
                          <a:effectLst/>
                          <a:latin typeface="Arial Rounded MT Bold" panose="020F0704030504030204" pitchFamily="34" charset="0"/>
                        </a:rPr>
                        <a:t>Exabyte</a:t>
                      </a:r>
                    </a:p>
                  </a:txBody>
                  <a:tcPr marL="9525" marR="9525" marT="76200" marB="76200" anchor="b">
                    <a:lnL>
                      <a:noFill/>
                    </a:lnL>
                    <a:lnR>
                      <a:noFill/>
                    </a:lnR>
                    <a:lnT>
                      <a:noFill/>
                    </a:lnT>
                    <a:lnB>
                      <a:noFill/>
                    </a:lnB>
                    <a:noFill/>
                  </a:tcPr>
                </a:tc>
                <a:tc>
                  <a:txBody>
                    <a:bodyPr/>
                    <a:lstStyle/>
                    <a:p>
                      <a:pPr algn="l" fontAlgn="b"/>
                      <a:r>
                        <a:rPr lang="en-US" sz="3200" b="0" i="0" u="none" strike="noStrike">
                          <a:solidFill>
                            <a:srgbClr val="000000"/>
                          </a:solidFill>
                          <a:effectLst/>
                          <a:latin typeface="Arial Rounded MT Bold" panose="020F0704030504030204" pitchFamily="34" charset="0"/>
                        </a:rPr>
                        <a:t>1,000 Petabytes</a:t>
                      </a:r>
                    </a:p>
                  </a:txBody>
                  <a:tcPr marL="9525" marR="9525" marT="76200" marB="76200" anchor="b">
                    <a:lnL>
                      <a:noFill/>
                    </a:lnL>
                    <a:lnR>
                      <a:noFill/>
                    </a:lnR>
                    <a:lnT>
                      <a:noFill/>
                    </a:lnT>
                    <a:lnB>
                      <a:noFill/>
                    </a:lnB>
                    <a:noFill/>
                  </a:tcPr>
                </a:tc>
                <a:extLst>
                  <a:ext uri="{0D108BD9-81ED-4DB2-BD59-A6C34878D82A}">
                    <a16:rowId xmlns:a16="http://schemas.microsoft.com/office/drawing/2014/main" val="107507852"/>
                  </a:ext>
                </a:extLst>
              </a:tr>
              <a:tr h="474138">
                <a:tc>
                  <a:txBody>
                    <a:bodyPr/>
                    <a:lstStyle/>
                    <a:p>
                      <a:pPr algn="l" fontAlgn="b"/>
                      <a:r>
                        <a:rPr lang="en-US" sz="3200" b="0" i="0" u="none" strike="noStrike" dirty="0">
                          <a:solidFill>
                            <a:srgbClr val="000000"/>
                          </a:solidFill>
                          <a:effectLst/>
                          <a:latin typeface="Arial Rounded MT Bold" panose="020F0704030504030204" pitchFamily="34" charset="0"/>
                        </a:rPr>
                        <a:t>Zettabyte</a:t>
                      </a:r>
                    </a:p>
                  </a:txBody>
                  <a:tcPr marL="9525" marR="9525" marT="76200" marB="76200" anchor="b">
                    <a:lnL>
                      <a:noFill/>
                    </a:lnL>
                    <a:lnR>
                      <a:noFill/>
                    </a:lnR>
                    <a:lnT>
                      <a:noFill/>
                    </a:lnT>
                    <a:lnB>
                      <a:noFill/>
                    </a:lnB>
                    <a:noFill/>
                  </a:tcPr>
                </a:tc>
                <a:tc>
                  <a:txBody>
                    <a:bodyPr/>
                    <a:lstStyle/>
                    <a:p>
                      <a:pPr algn="l" fontAlgn="b"/>
                      <a:r>
                        <a:rPr lang="en-US" sz="3200" b="0" i="0" u="none" strike="noStrike" dirty="0">
                          <a:solidFill>
                            <a:srgbClr val="000000"/>
                          </a:solidFill>
                          <a:effectLst/>
                          <a:latin typeface="Arial Rounded MT Bold" panose="020F0704030504030204" pitchFamily="34" charset="0"/>
                        </a:rPr>
                        <a:t>1,000 Exabytes</a:t>
                      </a:r>
                    </a:p>
                  </a:txBody>
                  <a:tcPr marL="9525" marR="9525" marT="76200" marB="76200" anchor="b">
                    <a:lnL>
                      <a:noFill/>
                    </a:lnL>
                    <a:lnR>
                      <a:noFill/>
                    </a:lnR>
                    <a:lnT>
                      <a:noFill/>
                    </a:lnT>
                    <a:lnB>
                      <a:noFill/>
                    </a:lnB>
                    <a:noFill/>
                  </a:tcPr>
                </a:tc>
                <a:extLst>
                  <a:ext uri="{0D108BD9-81ED-4DB2-BD59-A6C34878D82A}">
                    <a16:rowId xmlns:a16="http://schemas.microsoft.com/office/drawing/2014/main" val="2134399937"/>
                  </a:ext>
                </a:extLst>
              </a:tr>
            </a:tbl>
          </a:graphicData>
        </a:graphic>
      </p:graphicFrame>
      <p:sp>
        <p:nvSpPr>
          <p:cNvPr id="7" name="TextBox 6">
            <a:extLst>
              <a:ext uri="{FF2B5EF4-FFF2-40B4-BE49-F238E27FC236}">
                <a16:creationId xmlns:a16="http://schemas.microsoft.com/office/drawing/2014/main" id="{95AFC8D4-2B5A-FDA1-CFC6-6B9A63394894}"/>
              </a:ext>
            </a:extLst>
          </p:cNvPr>
          <p:cNvSpPr txBox="1"/>
          <p:nvPr/>
        </p:nvSpPr>
        <p:spPr>
          <a:xfrm>
            <a:off x="0" y="6018544"/>
            <a:ext cx="9104614" cy="600164"/>
          </a:xfrm>
          <a:prstGeom prst="rect">
            <a:avLst/>
          </a:prstGeom>
          <a:noFill/>
        </p:spPr>
        <p:txBody>
          <a:bodyPr wrap="square">
            <a:spAutoFit/>
          </a:bodyPr>
          <a:lstStyle/>
          <a:p>
            <a:r>
              <a:rPr kumimoji="0" lang="en-US" sz="33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1 ZB = 1,000,000,000,000,000,000,000 Bits</a:t>
            </a:r>
            <a:endParaRPr lang="en-US" sz="3300" dirty="0"/>
          </a:p>
        </p:txBody>
      </p:sp>
    </p:spTree>
    <p:extLst>
      <p:ext uri="{BB962C8B-B14F-4D97-AF65-F5344CB8AC3E}">
        <p14:creationId xmlns:p14="http://schemas.microsoft.com/office/powerpoint/2010/main" val="3998908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0" y="26420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87ECF2DC-C412-1245-E116-BE286025F70A}"/>
              </a:ext>
            </a:extLst>
          </p:cNvPr>
          <p:cNvPicPr>
            <a:picLocks noChangeAspect="1"/>
          </p:cNvPicPr>
          <p:nvPr/>
        </p:nvPicPr>
        <p:blipFill>
          <a:blip r:embed="rId3"/>
          <a:stretch>
            <a:fillRect/>
          </a:stretch>
        </p:blipFill>
        <p:spPr>
          <a:xfrm>
            <a:off x="7988" y="1012022"/>
            <a:ext cx="9125768" cy="5492473"/>
          </a:xfrm>
          <a:prstGeom prst="rect">
            <a:avLst/>
          </a:prstGeom>
        </p:spPr>
      </p:pic>
    </p:spTree>
    <p:extLst>
      <p:ext uri="{BB962C8B-B14F-4D97-AF65-F5344CB8AC3E}">
        <p14:creationId xmlns:p14="http://schemas.microsoft.com/office/powerpoint/2010/main" val="329405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2"/>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9693" y="79640"/>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F2620D9-3999-60C1-2886-E692D667B43B}"/>
              </a:ext>
            </a:extLst>
          </p:cNvPr>
          <p:cNvPicPr>
            <a:picLocks noChangeAspect="1"/>
          </p:cNvPicPr>
          <p:nvPr/>
        </p:nvPicPr>
        <p:blipFill>
          <a:blip r:embed="rId3"/>
          <a:stretch>
            <a:fillRect/>
          </a:stretch>
        </p:blipFill>
        <p:spPr>
          <a:xfrm>
            <a:off x="0" y="842211"/>
            <a:ext cx="9144000" cy="6015789"/>
          </a:xfrm>
          <a:prstGeom prst="rect">
            <a:avLst/>
          </a:prstGeom>
        </p:spPr>
      </p:pic>
    </p:spTree>
    <p:extLst>
      <p:ext uri="{BB962C8B-B14F-4D97-AF65-F5344CB8AC3E}">
        <p14:creationId xmlns:p14="http://schemas.microsoft.com/office/powerpoint/2010/main" val="107134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9693" y="79640"/>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grpSp>
        <p:nvGrpSpPr>
          <p:cNvPr id="2" name="Group 1">
            <a:extLst>
              <a:ext uri="{FF2B5EF4-FFF2-40B4-BE49-F238E27FC236}">
                <a16:creationId xmlns:a16="http://schemas.microsoft.com/office/drawing/2014/main" id="{504D4270-37DF-8FDF-D759-D5AAE109D2A6}"/>
              </a:ext>
            </a:extLst>
          </p:cNvPr>
          <p:cNvGrpSpPr/>
          <p:nvPr/>
        </p:nvGrpSpPr>
        <p:grpSpPr>
          <a:xfrm>
            <a:off x="141402" y="842211"/>
            <a:ext cx="8747683" cy="6096405"/>
            <a:chOff x="141402" y="842211"/>
            <a:chExt cx="8747683" cy="6096405"/>
          </a:xfrm>
        </p:grpSpPr>
        <p:pic>
          <p:nvPicPr>
            <p:cNvPr id="3" name="Picture 2">
              <a:extLst>
                <a:ext uri="{FF2B5EF4-FFF2-40B4-BE49-F238E27FC236}">
                  <a16:creationId xmlns:a16="http://schemas.microsoft.com/office/drawing/2014/main" id="{543BAA0F-5E6A-C4B7-28D5-5014EB0493AC}"/>
                </a:ext>
              </a:extLst>
            </p:cNvPr>
            <p:cNvPicPr>
              <a:picLocks noChangeAspect="1"/>
            </p:cNvPicPr>
            <p:nvPr/>
          </p:nvPicPr>
          <p:blipFill rotWithShape="1">
            <a:blip r:embed="rId3"/>
            <a:srcRect l="29738" t="31529" b="17879"/>
            <a:stretch/>
          </p:blipFill>
          <p:spPr>
            <a:xfrm>
              <a:off x="254915" y="3846623"/>
              <a:ext cx="5731498" cy="3091993"/>
            </a:xfrm>
            <a:prstGeom prst="rect">
              <a:avLst/>
            </a:prstGeom>
          </p:spPr>
        </p:pic>
        <p:pic>
          <p:nvPicPr>
            <p:cNvPr id="5" name="Picture 4">
              <a:extLst>
                <a:ext uri="{FF2B5EF4-FFF2-40B4-BE49-F238E27FC236}">
                  <a16:creationId xmlns:a16="http://schemas.microsoft.com/office/drawing/2014/main" id="{C44585A9-3253-F0AC-4F3B-C322F18750F7}"/>
                </a:ext>
              </a:extLst>
            </p:cNvPr>
            <p:cNvPicPr>
              <a:picLocks noChangeAspect="1"/>
            </p:cNvPicPr>
            <p:nvPr/>
          </p:nvPicPr>
          <p:blipFill rotWithShape="1">
            <a:blip r:embed="rId4"/>
            <a:srcRect l="31969" r="27766"/>
            <a:stretch/>
          </p:blipFill>
          <p:spPr>
            <a:xfrm>
              <a:off x="5533535" y="842211"/>
              <a:ext cx="3355550" cy="4691909"/>
            </a:xfrm>
            <a:prstGeom prst="rect">
              <a:avLst/>
            </a:prstGeom>
          </p:spPr>
        </p:pic>
        <p:pic>
          <p:nvPicPr>
            <p:cNvPr id="6" name="Picture 5">
              <a:extLst>
                <a:ext uri="{FF2B5EF4-FFF2-40B4-BE49-F238E27FC236}">
                  <a16:creationId xmlns:a16="http://schemas.microsoft.com/office/drawing/2014/main" id="{770442A3-DBCF-0663-CCFF-37A3CB66D67F}"/>
                </a:ext>
              </a:extLst>
            </p:cNvPr>
            <p:cNvPicPr>
              <a:picLocks noChangeAspect="1"/>
            </p:cNvPicPr>
            <p:nvPr/>
          </p:nvPicPr>
          <p:blipFill>
            <a:blip r:embed="rId5"/>
            <a:stretch>
              <a:fillRect/>
            </a:stretch>
          </p:blipFill>
          <p:spPr>
            <a:xfrm>
              <a:off x="141402" y="842211"/>
              <a:ext cx="4430598" cy="3322949"/>
            </a:xfrm>
            <a:prstGeom prst="rect">
              <a:avLst/>
            </a:prstGeom>
          </p:spPr>
        </p:pic>
      </p:grpSp>
    </p:spTree>
    <p:extLst>
      <p:ext uri="{BB962C8B-B14F-4D97-AF65-F5344CB8AC3E}">
        <p14:creationId xmlns:p14="http://schemas.microsoft.com/office/powerpoint/2010/main" val="805849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9693" y="79640"/>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0CA2845-2A17-2E8F-71A4-6CB8B04CD329}"/>
              </a:ext>
            </a:extLst>
          </p:cNvPr>
          <p:cNvPicPr>
            <a:picLocks noChangeAspect="1"/>
          </p:cNvPicPr>
          <p:nvPr/>
        </p:nvPicPr>
        <p:blipFill>
          <a:blip r:embed="rId3"/>
          <a:stretch>
            <a:fillRect/>
          </a:stretch>
        </p:blipFill>
        <p:spPr>
          <a:xfrm>
            <a:off x="0" y="758952"/>
            <a:ext cx="9144000" cy="6099048"/>
          </a:xfrm>
          <a:prstGeom prst="rect">
            <a:avLst/>
          </a:prstGeom>
        </p:spPr>
      </p:pic>
    </p:spTree>
    <p:extLst>
      <p:ext uri="{BB962C8B-B14F-4D97-AF65-F5344CB8AC3E}">
        <p14:creationId xmlns:p14="http://schemas.microsoft.com/office/powerpoint/2010/main" val="2925687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9693" y="79640"/>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descr="People standing in a line outside a stone wall&#10;&#10;Description automatically generated">
            <a:extLst>
              <a:ext uri="{FF2B5EF4-FFF2-40B4-BE49-F238E27FC236}">
                <a16:creationId xmlns:a16="http://schemas.microsoft.com/office/drawing/2014/main" id="{A59E717E-0598-64D4-E638-19BD98A74D41}"/>
              </a:ext>
            </a:extLst>
          </p:cNvPr>
          <p:cNvPicPr>
            <a:picLocks noChangeAspect="1"/>
          </p:cNvPicPr>
          <p:nvPr/>
        </p:nvPicPr>
        <p:blipFill>
          <a:blip r:embed="rId3"/>
          <a:stretch>
            <a:fillRect/>
          </a:stretch>
        </p:blipFill>
        <p:spPr>
          <a:xfrm>
            <a:off x="561474" y="842210"/>
            <a:ext cx="8021052" cy="6015789"/>
          </a:xfrm>
          <a:prstGeom prst="rect">
            <a:avLst/>
          </a:prstGeom>
        </p:spPr>
      </p:pic>
    </p:spTree>
    <p:extLst>
      <p:ext uri="{BB962C8B-B14F-4D97-AF65-F5344CB8AC3E}">
        <p14:creationId xmlns:p14="http://schemas.microsoft.com/office/powerpoint/2010/main" val="3577287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9693" y="79640"/>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061476A-2DAD-DE07-7D18-DB4E9FD6BFC4}"/>
              </a:ext>
            </a:extLst>
          </p:cNvPr>
          <p:cNvPicPr>
            <a:picLocks noChangeAspect="1"/>
          </p:cNvPicPr>
          <p:nvPr/>
        </p:nvPicPr>
        <p:blipFill>
          <a:blip r:embed="rId3"/>
          <a:stretch>
            <a:fillRect/>
          </a:stretch>
        </p:blipFill>
        <p:spPr>
          <a:xfrm>
            <a:off x="0" y="1351519"/>
            <a:ext cx="9144000" cy="4610313"/>
          </a:xfrm>
          <a:prstGeom prst="rect">
            <a:avLst/>
          </a:prstGeom>
        </p:spPr>
      </p:pic>
    </p:spTree>
    <p:extLst>
      <p:ext uri="{BB962C8B-B14F-4D97-AF65-F5344CB8AC3E}">
        <p14:creationId xmlns:p14="http://schemas.microsoft.com/office/powerpoint/2010/main" val="1754350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9693" y="79640"/>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grpSp>
        <p:nvGrpSpPr>
          <p:cNvPr id="2" name="Group 1">
            <a:extLst>
              <a:ext uri="{FF2B5EF4-FFF2-40B4-BE49-F238E27FC236}">
                <a16:creationId xmlns:a16="http://schemas.microsoft.com/office/drawing/2014/main" id="{2212502A-60EC-97BF-7E7D-C2B7166EF9E2}"/>
              </a:ext>
            </a:extLst>
          </p:cNvPr>
          <p:cNvGrpSpPr/>
          <p:nvPr/>
        </p:nvGrpSpPr>
        <p:grpSpPr>
          <a:xfrm>
            <a:off x="19693" y="945184"/>
            <a:ext cx="9151445" cy="5906621"/>
            <a:chOff x="19693" y="945184"/>
            <a:chExt cx="9151445" cy="5906621"/>
          </a:xfrm>
        </p:grpSpPr>
        <p:grpSp>
          <p:nvGrpSpPr>
            <p:cNvPr id="7" name="Group 6">
              <a:extLst>
                <a:ext uri="{FF2B5EF4-FFF2-40B4-BE49-F238E27FC236}">
                  <a16:creationId xmlns:a16="http://schemas.microsoft.com/office/drawing/2014/main" id="{D0A45618-04D1-3EE2-F324-66D9753CA0DB}"/>
                </a:ext>
              </a:extLst>
            </p:cNvPr>
            <p:cNvGrpSpPr/>
            <p:nvPr/>
          </p:nvGrpSpPr>
          <p:grpSpPr>
            <a:xfrm>
              <a:off x="19693" y="945184"/>
              <a:ext cx="5962650" cy="3756457"/>
              <a:chOff x="19693" y="945184"/>
              <a:chExt cx="5962650" cy="3756457"/>
            </a:xfrm>
          </p:grpSpPr>
          <p:pic>
            <p:nvPicPr>
              <p:cNvPr id="3" name="Picture 2">
                <a:extLst>
                  <a:ext uri="{FF2B5EF4-FFF2-40B4-BE49-F238E27FC236}">
                    <a16:creationId xmlns:a16="http://schemas.microsoft.com/office/drawing/2014/main" id="{B897C876-D474-B37B-E1C4-B6F486D73681}"/>
                  </a:ext>
                </a:extLst>
              </p:cNvPr>
              <p:cNvPicPr>
                <a:picLocks noChangeAspect="1"/>
              </p:cNvPicPr>
              <p:nvPr/>
            </p:nvPicPr>
            <p:blipFill>
              <a:blip r:embed="rId3"/>
              <a:stretch>
                <a:fillRect/>
              </a:stretch>
            </p:blipFill>
            <p:spPr>
              <a:xfrm>
                <a:off x="19693" y="945184"/>
                <a:ext cx="5962650" cy="3629025"/>
              </a:xfrm>
              <a:prstGeom prst="rect">
                <a:avLst/>
              </a:prstGeom>
            </p:spPr>
          </p:pic>
          <p:sp>
            <p:nvSpPr>
              <p:cNvPr id="5" name="TextBox 4">
                <a:extLst>
                  <a:ext uri="{FF2B5EF4-FFF2-40B4-BE49-F238E27FC236}">
                    <a16:creationId xmlns:a16="http://schemas.microsoft.com/office/drawing/2014/main" id="{366267C6-DE65-EFFF-D8DB-B99C24515719}"/>
                  </a:ext>
                </a:extLst>
              </p:cNvPr>
              <p:cNvSpPr txBox="1"/>
              <p:nvPr/>
            </p:nvSpPr>
            <p:spPr>
              <a:xfrm>
                <a:off x="179109" y="1263192"/>
                <a:ext cx="1174039" cy="646331"/>
              </a:xfrm>
              <a:prstGeom prst="rect">
                <a:avLst/>
              </a:prstGeom>
              <a:noFill/>
            </p:spPr>
            <p:txBody>
              <a:bodyPr wrap="none" rtlCol="0">
                <a:spAutoFit/>
              </a:bodyPr>
              <a:lstStyle/>
              <a:p>
                <a:r>
                  <a:rPr lang="en-US" sz="3600" dirty="0">
                    <a:latin typeface="Arial Rounded MT Bold" panose="020F0704030504030204" pitchFamily="34" charset="0"/>
                  </a:rPr>
                  <a:t>Stay</a:t>
                </a:r>
              </a:p>
            </p:txBody>
          </p:sp>
          <p:sp>
            <p:nvSpPr>
              <p:cNvPr id="6" name="TextBox 5">
                <a:extLst>
                  <a:ext uri="{FF2B5EF4-FFF2-40B4-BE49-F238E27FC236}">
                    <a16:creationId xmlns:a16="http://schemas.microsoft.com/office/drawing/2014/main" id="{A33FE667-3B8C-3CAA-2BC6-7C64A1C2A3AE}"/>
                  </a:ext>
                </a:extLst>
              </p:cNvPr>
              <p:cNvSpPr txBox="1"/>
              <p:nvPr/>
            </p:nvSpPr>
            <p:spPr>
              <a:xfrm>
                <a:off x="4533900" y="1263191"/>
                <a:ext cx="1334020" cy="646331"/>
              </a:xfrm>
              <a:prstGeom prst="rect">
                <a:avLst/>
              </a:prstGeom>
              <a:noFill/>
            </p:spPr>
            <p:txBody>
              <a:bodyPr wrap="none" rtlCol="0">
                <a:spAutoFit/>
              </a:bodyPr>
              <a:lstStyle/>
              <a:p>
                <a:r>
                  <a:rPr lang="en-US" sz="3600" dirty="0">
                    <a:latin typeface="Arial Rounded MT Bold" panose="020F0704030504030204" pitchFamily="34" charset="0"/>
                  </a:rPr>
                  <a:t>Calm</a:t>
                </a:r>
              </a:p>
            </p:txBody>
          </p:sp>
          <p:sp>
            <p:nvSpPr>
              <p:cNvPr id="8" name="TextBox 7">
                <a:extLst>
                  <a:ext uri="{FF2B5EF4-FFF2-40B4-BE49-F238E27FC236}">
                    <a16:creationId xmlns:a16="http://schemas.microsoft.com/office/drawing/2014/main" id="{5E310C5F-2D78-41EF-DFEC-19E936B84D17}"/>
                  </a:ext>
                </a:extLst>
              </p:cNvPr>
              <p:cNvSpPr txBox="1"/>
              <p:nvPr/>
            </p:nvSpPr>
            <p:spPr>
              <a:xfrm>
                <a:off x="3984980" y="4055310"/>
                <a:ext cx="1174039" cy="646331"/>
              </a:xfrm>
              <a:prstGeom prst="rect">
                <a:avLst/>
              </a:prstGeom>
              <a:noFill/>
            </p:spPr>
            <p:txBody>
              <a:bodyPr wrap="none" rtlCol="0">
                <a:spAutoFit/>
              </a:bodyPr>
              <a:lstStyle/>
              <a:p>
                <a:r>
                  <a:rPr lang="en-US" sz="3600" dirty="0">
                    <a:latin typeface="Arial Rounded MT Bold" panose="020F0704030504030204" pitchFamily="34" charset="0"/>
                  </a:rPr>
                  <a:t>Stay</a:t>
                </a:r>
              </a:p>
            </p:txBody>
          </p:sp>
        </p:grpSp>
        <p:pic>
          <p:nvPicPr>
            <p:cNvPr id="3074" name="Picture 2" descr="Why raw dog food is the best kind of wet food | Pawfectly Raw">
              <a:extLst>
                <a:ext uri="{FF2B5EF4-FFF2-40B4-BE49-F238E27FC236}">
                  <a16:creationId xmlns:a16="http://schemas.microsoft.com/office/drawing/2014/main" id="{31CDBA24-1B97-0B4A-FC87-6FE36699C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979" y="3610466"/>
              <a:ext cx="5502159" cy="32413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B4C2AA3-67BA-18A4-1044-61BD5AB90634}"/>
                </a:ext>
              </a:extLst>
            </p:cNvPr>
            <p:cNvSpPr txBox="1"/>
            <p:nvPr/>
          </p:nvSpPr>
          <p:spPr>
            <a:xfrm>
              <a:off x="3984980" y="3668429"/>
              <a:ext cx="1331435" cy="646331"/>
            </a:xfrm>
            <a:prstGeom prst="rect">
              <a:avLst/>
            </a:prstGeom>
            <a:noFill/>
          </p:spPr>
          <p:txBody>
            <a:bodyPr wrap="square">
              <a:spAutoFit/>
            </a:bodyPr>
            <a:lstStyle/>
            <a:p>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Stay</a:t>
              </a:r>
              <a:endParaRPr lang="en-US" dirty="0"/>
            </a:p>
          </p:txBody>
        </p:sp>
        <p:sp>
          <p:nvSpPr>
            <p:cNvPr id="13" name="TextBox 12">
              <a:extLst>
                <a:ext uri="{FF2B5EF4-FFF2-40B4-BE49-F238E27FC236}">
                  <a16:creationId xmlns:a16="http://schemas.microsoft.com/office/drawing/2014/main" id="{74C11552-E08A-EF9B-B956-1B916E2F9936}"/>
                </a:ext>
              </a:extLst>
            </p:cNvPr>
            <p:cNvSpPr txBox="1"/>
            <p:nvPr/>
          </p:nvSpPr>
          <p:spPr>
            <a:xfrm>
              <a:off x="7585648" y="3618748"/>
              <a:ext cx="1331435" cy="646331"/>
            </a:xfrm>
            <a:prstGeom prst="rect">
              <a:avLst/>
            </a:prstGeom>
            <a:noFill/>
          </p:spPr>
          <p:txBody>
            <a:bodyPr wrap="square">
              <a:spAutoFit/>
            </a:bodyPr>
            <a:lstStyle/>
            <a:p>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Alert</a:t>
              </a:r>
              <a:endParaRPr lang="en-US" dirty="0"/>
            </a:p>
          </p:txBody>
        </p:sp>
      </p:grpSp>
    </p:spTree>
    <p:extLst>
      <p:ext uri="{BB962C8B-B14F-4D97-AF65-F5344CB8AC3E}">
        <p14:creationId xmlns:p14="http://schemas.microsoft.com/office/powerpoint/2010/main" val="192139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6EDB94-5A01-B297-B13B-6B63782C0FF5}"/>
              </a:ext>
            </a:extLst>
          </p:cNvPr>
          <p:cNvPicPr>
            <a:picLocks noChangeAspect="1"/>
          </p:cNvPicPr>
          <p:nvPr/>
        </p:nvPicPr>
        <p:blipFill>
          <a:blip r:embed="rId3"/>
          <a:stretch>
            <a:fillRect/>
          </a:stretch>
        </p:blipFill>
        <p:spPr>
          <a:xfrm>
            <a:off x="19693" y="1"/>
            <a:ext cx="9104614" cy="6858000"/>
          </a:xfrm>
          <a:prstGeom prst="rect">
            <a:avLst/>
          </a:prstGeom>
        </p:spPr>
      </p:pic>
    </p:spTree>
    <p:extLst>
      <p:ext uri="{BB962C8B-B14F-4D97-AF65-F5344CB8AC3E}">
        <p14:creationId xmlns:p14="http://schemas.microsoft.com/office/powerpoint/2010/main" val="912639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646331"/>
          </a:xfrm>
          <a:prstGeom prst="rect">
            <a:avLst/>
          </a:prstGeom>
        </p:spPr>
        <p:txBody>
          <a:bodyPr wrap="square">
            <a:spAutoFit/>
          </a:bodyPr>
          <a:lstStyle/>
          <a:p>
            <a:pPr marL="571500" lvl="0" indent="-571500"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endParaRPr lang="en-US" altLang="en-US" sz="3600" dirty="0">
              <a:solidFill>
                <a:prstClr val="black"/>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6C28EE2B-534D-2792-ECA8-FDE943F611AD}"/>
              </a:ext>
            </a:extLst>
          </p:cNvPr>
          <p:cNvSpPr txBox="1"/>
          <p:nvPr/>
        </p:nvSpPr>
        <p:spPr>
          <a:xfrm>
            <a:off x="0" y="1087880"/>
            <a:ext cx="9144000" cy="646331"/>
          </a:xfrm>
          <a:prstGeom prst="rect">
            <a:avLst/>
          </a:prstGeom>
          <a:noFill/>
        </p:spPr>
        <p:txBody>
          <a:bodyPr wrap="square">
            <a:spAutoFit/>
          </a:bodyPr>
          <a:lstStyle/>
          <a:p>
            <a:pPr algn="ctr"/>
            <a:r>
              <a:rPr lang="en-US" sz="3600" b="1" dirty="0">
                <a:effectLst/>
                <a:latin typeface="Arial Rounded MT Bold" panose="020F0704030504030204" pitchFamily="34" charset="0"/>
                <a:ea typeface="Calibri" panose="020F0502020204030204" pitchFamily="34" charset="0"/>
              </a:rPr>
              <a:t>XXX</a:t>
            </a:r>
            <a:endParaRPr lang="en-US" sz="3600" dirty="0">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09"/>
            <a:ext cx="9144000" cy="523220"/>
          </a:xfrm>
          <a:prstGeom prst="rect">
            <a:avLst/>
          </a:prstGeom>
        </p:spPr>
        <p:txBody>
          <a:bodyPr wrap="square">
            <a:spAutoFit/>
          </a:bodyPr>
          <a:lstStyle/>
          <a:p>
            <a:pPr marL="227013" lvl="0" indent="-227013">
              <a:buFont typeface="Symbol" panose="05050102010706020507" pitchFamily="18" charset="2"/>
              <a:buChar char=""/>
            </a:pPr>
            <a:r>
              <a:rPr lang="en-US" altLang="en-US" sz="2800" b="1" dirty="0">
                <a:solidFill>
                  <a:prstClr val="black"/>
                </a:solidFill>
                <a:latin typeface="Arial Rounded MT Bold" panose="020F0704030504030204" pitchFamily="34" charset="0"/>
                <a:cs typeface="Times New Roman" panose="02020603050405020304" pitchFamily="18" charset="0"/>
              </a:rPr>
              <a:t>XXX</a:t>
            </a:r>
          </a:p>
        </p:txBody>
      </p:sp>
    </p:spTree>
    <p:extLst>
      <p:ext uri="{BB962C8B-B14F-4D97-AF65-F5344CB8AC3E}">
        <p14:creationId xmlns:p14="http://schemas.microsoft.com/office/powerpoint/2010/main" val="2839687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61048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4"/>
            <a:ext cx="9144000" cy="4257964"/>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1585461"/>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0" y="1751715"/>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09"/>
            <a:ext cx="9144000"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CB57F1-1375-15A7-F8EE-2599C46379D3}"/>
              </a:ext>
            </a:extLst>
          </p:cNvPr>
          <p:cNvSpPr txBox="1"/>
          <p:nvPr/>
        </p:nvSpPr>
        <p:spPr>
          <a:xfrm>
            <a:off x="698090" y="2105392"/>
            <a:ext cx="7678993" cy="3416320"/>
          </a:xfrm>
          <a:prstGeom prst="rect">
            <a:avLst/>
          </a:prstGeom>
          <a:noFill/>
        </p:spPr>
        <p:txBody>
          <a:bodyPr wrap="square">
            <a:spAutoFit/>
          </a:bodyPr>
          <a:lstStyle/>
          <a:p>
            <a:r>
              <a:rPr lang="en-US" sz="3600" dirty="0">
                <a:latin typeface="Arial Rounded MT Bold" panose="020F0704030504030204" pitchFamily="34" charset="0"/>
              </a:rPr>
              <a:t>This Quilt was lovingly crafted for recovery and healing especially the Trinity Prayers and Squares Quilting Ministry…</a:t>
            </a:r>
          </a:p>
          <a:p>
            <a:endParaRPr lang="en-US" sz="3600" dirty="0">
              <a:latin typeface="Arial Rounded MT Bold" panose="020F0704030504030204" pitchFamily="34" charset="0"/>
            </a:endParaRPr>
          </a:p>
          <a:p>
            <a:r>
              <a:rPr lang="en-US" sz="3600" dirty="0">
                <a:latin typeface="Arial Rounded MT Bold" panose="020F0704030504030204" pitchFamily="34" charset="0"/>
              </a:rPr>
              <a:t>Let us pray…</a:t>
            </a:r>
          </a:p>
        </p:txBody>
      </p:sp>
    </p:spTree>
    <p:extLst>
      <p:ext uri="{BB962C8B-B14F-4D97-AF65-F5344CB8AC3E}">
        <p14:creationId xmlns:p14="http://schemas.microsoft.com/office/powerpoint/2010/main" val="22182941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5"/>
            <a:ext cx="9144000" cy="5190837"/>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333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120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the journey,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74259" y="1196516"/>
            <a:ext cx="7595482"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Confident that you walk alongside us in our need, we lift to you all our prayers, spoken and unspoken, through Jesus Christ our savior.</a:t>
            </a:r>
          </a:p>
          <a:p>
            <a:pPr marL="684530" marR="0" indent="-684530">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A0AB2AF6-1276-8BC6-5E52-10FD541AFD2D}"/>
              </a:ext>
            </a:extLst>
          </p:cNvPr>
          <p:cNvPicPr>
            <a:picLocks noChangeAspect="1"/>
          </p:cNvPicPr>
          <p:nvPr/>
        </p:nvPicPr>
        <p:blipFill>
          <a:blip r:embed="rId3"/>
          <a:stretch>
            <a:fillRect/>
          </a:stretch>
        </p:blipFill>
        <p:spPr>
          <a:xfrm>
            <a:off x="287143" y="1141313"/>
            <a:ext cx="8493513" cy="534432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DA658DD1-273F-44EC-68E0-7929FDB8A45F}"/>
              </a:ext>
            </a:extLst>
          </p:cNvPr>
          <p:cNvPicPr>
            <a:picLocks noChangeAspect="1"/>
          </p:cNvPicPr>
          <p:nvPr/>
        </p:nvPicPr>
        <p:blipFill>
          <a:blip r:embed="rId3"/>
          <a:stretch>
            <a:fillRect/>
          </a:stretch>
        </p:blipFill>
        <p:spPr>
          <a:xfrm>
            <a:off x="287143" y="1141313"/>
            <a:ext cx="8493513" cy="534432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7"/>
            <a:ext cx="9144000" cy="6045942"/>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0" y="945221"/>
            <a:ext cx="9166814" cy="5912777"/>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82193" y="1999634"/>
            <a:ext cx="8902557" cy="2811539"/>
          </a:xfrm>
          <a:prstGeom prst="rect">
            <a:avLst/>
          </a:prstGeom>
        </p:spPr>
        <p:txBody>
          <a:bodyPr wrap="square">
            <a:spAutoFit/>
          </a:bodyPr>
          <a:lstStyle/>
          <a:p>
            <a:pPr marL="462280" marR="0" indent="-46228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living Water…</a:t>
            </a:r>
          </a:p>
          <a:p>
            <a:pPr marL="462280" marR="0" indent="-462280">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80" marR="0" indent="-462280">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80" marR="0" indent="-46228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80" marR="0" indent="-4622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3"/>
            <a:ext cx="9144000" cy="3814609"/>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59249" y="1392857"/>
            <a:ext cx="8825501" cy="3009093"/>
          </a:xfrm>
          <a:prstGeom prst="rect">
            <a:avLst/>
          </a:prstGeom>
        </p:spPr>
        <p:txBody>
          <a:bodyPr wrap="square">
            <a:spAutoFit/>
          </a:bodyPr>
          <a:lstStyle/>
          <a:p>
            <a:pPr marL="573405" marR="0" indent="-573405">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You are invited now to the feast in which Jesus meets us and strengthens us for the work of the gospel.  Come and be fed, for all is prepared.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0"/>
            <a:ext cx="8475406" cy="3170099"/>
          </a:xfrm>
          <a:prstGeom prst="rect">
            <a:avLst/>
          </a:prstGeom>
          <a:noFill/>
        </p:spPr>
        <p:txBody>
          <a:bodyPr wrap="square">
            <a:spAutoFit/>
          </a:bodyPr>
          <a:lstStyle/>
          <a:p>
            <a:pPr marL="688975" marR="0" indent="-688975">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600" marR="0" indent="-228600">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600" marR="0" indent="-228600">
              <a:spcBef>
                <a:spcPts val="0"/>
              </a:spcBef>
              <a:spcAft>
                <a:spcPts val="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3210" marR="0" indent="-283210">
              <a:spcBef>
                <a:spcPts val="0"/>
              </a:spcBef>
              <a:spcAft>
                <a:spcPts val="0"/>
              </a:spcAft>
            </a:pPr>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2"/>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DE0D0AFD-278F-45BB-BAB5-33E3F0EBD4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3612"/>
          <a:stretch/>
        </p:blipFill>
        <p:spPr>
          <a:xfrm>
            <a:off x="0" y="1705071"/>
            <a:ext cx="9144000" cy="4309229"/>
          </a:xfrm>
          <a:prstGeom prst="rect">
            <a:avLst/>
          </a:prstGeom>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409562" y="1441534"/>
            <a:ext cx="8324873" cy="2685094"/>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Giver of every gift, Christ’s body is our food, and we are Christ’s body.  Raise us to life by your power for the benefit of all and to your glory, now and forever.</a:t>
            </a:r>
          </a:p>
        </p:txBody>
      </p:sp>
      <p:sp>
        <p:nvSpPr>
          <p:cNvPr id="3" name="Rectangle 2"/>
          <p:cNvSpPr/>
          <p:nvPr/>
        </p:nvSpPr>
        <p:spPr>
          <a:xfrm>
            <a:off x="409562" y="4730428"/>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2473" y="1759354"/>
            <a:ext cx="862214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Jesus who was there at the beginning and will be there at the end, reminds us that he is here in this place with us right now, and invites you to this holy table to share in his presence through bread and wine. Come and be fed.</a:t>
            </a: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p:cNvSpPr/>
          <p:nvPr/>
        </p:nvSpPr>
        <p:spPr>
          <a:xfrm>
            <a:off x="0" y="675635"/>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“Here I Am, Lord”</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574</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87888F23-3438-3458-5254-88046BF4815C}"/>
              </a:ext>
            </a:extLst>
          </p:cNvPr>
          <p:cNvPicPr>
            <a:picLocks noChangeAspect="1"/>
          </p:cNvPicPr>
          <p:nvPr/>
        </p:nvPicPr>
        <p:blipFill>
          <a:blip r:embed="rId3"/>
          <a:stretch>
            <a:fillRect/>
          </a:stretch>
        </p:blipFill>
        <p:spPr>
          <a:xfrm>
            <a:off x="902496" y="2052104"/>
            <a:ext cx="7262808" cy="45724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0" y="3090055"/>
            <a:ext cx="8650839" cy="2312043"/>
          </a:xfrm>
          <a:prstGeom prst="rect">
            <a:avLst/>
          </a:prstGeom>
        </p:spPr>
        <p:txBody>
          <a:bodyPr wrap="square">
            <a:spAutoFit/>
          </a:bodyPr>
          <a:lstStyle/>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855">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of love,</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646331"/>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“Here I Am, Lord”	                   ELW 574</a:t>
            </a:r>
          </a:p>
        </p:txBody>
      </p:sp>
      <p:sp>
        <p:nvSpPr>
          <p:cNvPr id="4" name="TextBox 3">
            <a:extLst>
              <a:ext uri="{FF2B5EF4-FFF2-40B4-BE49-F238E27FC236}">
                <a16:creationId xmlns:a16="http://schemas.microsoft.com/office/drawing/2014/main" id="{AD55044F-6277-4B58-B5AA-73B749692835}"/>
              </a:ext>
            </a:extLst>
          </p:cNvPr>
          <p:cNvSpPr txBox="1"/>
          <p:nvPr/>
        </p:nvSpPr>
        <p:spPr>
          <a:xfrm>
            <a:off x="622169" y="1281142"/>
            <a:ext cx="7899662" cy="4524315"/>
          </a:xfrm>
          <a:prstGeom prst="rect">
            <a:avLst/>
          </a:prstGeom>
          <a:noFill/>
        </p:spPr>
        <p:txBody>
          <a:bodyPr wrap="square">
            <a:spAutoFit/>
          </a:bodyPr>
          <a:lstStyle/>
          <a:p>
            <a:pPr marL="461963" marR="0" indent="-461963">
              <a:spcBef>
                <a:spcPts val="0"/>
              </a:spcBef>
              <a:spcAft>
                <a:spcPts val="0"/>
              </a:spcAft>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1	"I, the Lord of sea and sky,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my people cry.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All who dwell in dark and sin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my hand will save.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who made the stars of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make their darkness bright.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 will bear my light to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646331"/>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“Here I Am, Lord”	                   ELW 574</a:t>
            </a:r>
          </a:p>
        </p:txBody>
      </p:sp>
      <p:sp>
        <p:nvSpPr>
          <p:cNvPr id="4" name="TextBox 3">
            <a:extLst>
              <a:ext uri="{FF2B5EF4-FFF2-40B4-BE49-F238E27FC236}">
                <a16:creationId xmlns:a16="http://schemas.microsoft.com/office/drawing/2014/main" id="{AD55044F-6277-4B58-B5AA-73B749692835}"/>
              </a:ext>
            </a:extLst>
          </p:cNvPr>
          <p:cNvSpPr txBox="1"/>
          <p:nvPr/>
        </p:nvSpPr>
        <p:spPr>
          <a:xfrm>
            <a:off x="1776560" y="1042243"/>
            <a:ext cx="5514680" cy="5078313"/>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00283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646331"/>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“Here I Am, Lord”	                   ELW 574</a:t>
            </a:r>
          </a:p>
        </p:txBody>
      </p:sp>
      <p:sp>
        <p:nvSpPr>
          <p:cNvPr id="4" name="TextBox 3">
            <a:extLst>
              <a:ext uri="{FF2B5EF4-FFF2-40B4-BE49-F238E27FC236}">
                <a16:creationId xmlns:a16="http://schemas.microsoft.com/office/drawing/2014/main" id="{AD55044F-6277-4B58-B5AA-73B749692835}"/>
              </a:ext>
            </a:extLst>
          </p:cNvPr>
          <p:cNvSpPr txBox="1"/>
          <p:nvPr/>
        </p:nvSpPr>
        <p:spPr>
          <a:xfrm>
            <a:off x="621776" y="1319242"/>
            <a:ext cx="7824247"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"I, the Lord of snow and 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borne my people's pain.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wept for love of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They turn away.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break their hearts of stone,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give them hearts for love alone.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speak my word to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417401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646331"/>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“Here I Am, Lord”	                   ELW 574</a:t>
            </a:r>
          </a:p>
        </p:txBody>
      </p:sp>
      <p:sp>
        <p:nvSpPr>
          <p:cNvPr id="4" name="TextBox 3">
            <a:extLst>
              <a:ext uri="{FF2B5EF4-FFF2-40B4-BE49-F238E27FC236}">
                <a16:creationId xmlns:a16="http://schemas.microsoft.com/office/drawing/2014/main" id="{AD55044F-6277-4B58-B5AA-73B749692835}"/>
              </a:ext>
            </a:extLst>
          </p:cNvPr>
          <p:cNvSpPr txBox="1"/>
          <p:nvPr/>
        </p:nvSpPr>
        <p:spPr>
          <a:xfrm>
            <a:off x="1776560" y="1042243"/>
            <a:ext cx="5514680" cy="5078313"/>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530091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646331"/>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“Here I Am, Lord”	                   ELW 574</a:t>
            </a:r>
          </a:p>
        </p:txBody>
      </p:sp>
      <p:sp>
        <p:nvSpPr>
          <p:cNvPr id="4" name="TextBox 3">
            <a:extLst>
              <a:ext uri="{FF2B5EF4-FFF2-40B4-BE49-F238E27FC236}">
                <a16:creationId xmlns:a16="http://schemas.microsoft.com/office/drawing/2014/main" id="{AD55044F-6277-4B58-B5AA-73B749692835}"/>
              </a:ext>
            </a:extLst>
          </p:cNvPr>
          <p:cNvSpPr txBox="1"/>
          <p:nvPr/>
        </p:nvSpPr>
        <p:spPr>
          <a:xfrm>
            <a:off x="881013" y="1399030"/>
            <a:ext cx="7305773"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"I, the Lord of wind and flame,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tend the poor and lame.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set a feast for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My hand will save.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Finest bread I will provide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till their hearts be satisfied.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give my life to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73396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646331"/>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“Here I Am, Lord”	                   ELW 574</a:t>
            </a:r>
          </a:p>
        </p:txBody>
      </p:sp>
      <p:sp>
        <p:nvSpPr>
          <p:cNvPr id="4" name="TextBox 3">
            <a:extLst>
              <a:ext uri="{FF2B5EF4-FFF2-40B4-BE49-F238E27FC236}">
                <a16:creationId xmlns:a16="http://schemas.microsoft.com/office/drawing/2014/main" id="{AD55044F-6277-4B58-B5AA-73B749692835}"/>
              </a:ext>
            </a:extLst>
          </p:cNvPr>
          <p:cNvSpPr txBox="1"/>
          <p:nvPr/>
        </p:nvSpPr>
        <p:spPr>
          <a:xfrm>
            <a:off x="1776560" y="1042243"/>
            <a:ext cx="5514680" cy="5078313"/>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720254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Pam Sherman</a:t>
            </a:r>
          </a:p>
        </p:txBody>
      </p:sp>
      <p:sp>
        <p:nvSpPr>
          <p:cNvPr id="8" name="Rectangle 7"/>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41952" y="983990"/>
            <a:ext cx="8583896" cy="538025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When we look inward and are honest with ourselves, we see where we have lived as though you are not our God. We have sought after our own gain rather than the good of all. We have not loved you or our neighbors as ourselves. We have betrayed and denied you in what we have done and not done. </a:t>
            </a:r>
            <a:endParaRPr lang="en-US" sz="4000" b="1"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14473</TotalTime>
  <Words>4311</Words>
  <Application>Microsoft Office PowerPoint</Application>
  <PresentationFormat>On-screen Show (4:3)</PresentationFormat>
  <Paragraphs>395</Paragraphs>
  <Slides>86</Slides>
  <Notes>57</Notes>
  <HiddenSlides>17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Arial Rounded MT Bold</vt:lpstr>
      <vt:lpstr>Calibri</vt:lpstr>
      <vt:lpstr>Calibri Light</vt:lpstr>
      <vt:lpstr>Segoe UI Symbol</vt:lpstr>
      <vt:lpstr>Symbol</vt:lpstr>
      <vt:lpstr>Times New Roman</vt:lpstr>
      <vt:lpstr>Office Theme</vt:lpstr>
      <vt:lpstr>March 17, 2024</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168</cp:revision>
  <dcterms:created xsi:type="dcterms:W3CDTF">2016-05-14T21:20:00Z</dcterms:created>
  <dcterms:modified xsi:type="dcterms:W3CDTF">2024-03-17T10:42:36Z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