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494" r:id="rId12"/>
    <p:sldId id="365" r:id="rId13"/>
    <p:sldId id="363" r:id="rId14"/>
    <p:sldId id="515" r:id="rId15"/>
    <p:sldId id="367" r:id="rId16"/>
    <p:sldId id="369" r:id="rId17"/>
    <p:sldId id="370" r:id="rId18"/>
    <p:sldId id="500" r:id="rId19"/>
    <p:sldId id="564" r:id="rId20"/>
    <p:sldId id="548" r:id="rId21"/>
    <p:sldId id="571" r:id="rId22"/>
    <p:sldId id="512" r:id="rId23"/>
    <p:sldId id="374" r:id="rId24"/>
    <p:sldId id="532" r:id="rId25"/>
    <p:sldId id="561" r:id="rId26"/>
    <p:sldId id="516" r:id="rId27"/>
    <p:sldId id="399" r:id="rId28"/>
    <p:sldId id="562" r:id="rId29"/>
    <p:sldId id="568" r:id="rId30"/>
    <p:sldId id="550" r:id="rId31"/>
    <p:sldId id="381" r:id="rId32"/>
    <p:sldId id="463" r:id="rId33"/>
    <p:sldId id="530" r:id="rId34"/>
    <p:sldId id="504" r:id="rId35"/>
    <p:sldId id="567" r:id="rId36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3" autoAdjust="0"/>
    <p:restoredTop sz="96126" autoAdjust="0"/>
  </p:normalViewPr>
  <p:slideViewPr>
    <p:cSldViewPr snapToGrid="0" snapToObjects="1" showGuides="1">
      <p:cViewPr varScale="1">
        <p:scale>
          <a:sx n="103" d="100"/>
          <a:sy n="103" d="100"/>
        </p:scale>
        <p:origin x="1428" y="120"/>
      </p:cViewPr>
      <p:guideLst>
        <p:guide orient="horz" pos="2256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Photo by Unknown Author is licensed under CC BY-NC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158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6DE58C-3A5A-37F7-C555-8E5D16829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C7D9B9-4681-A288-7249-5A7F16195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8490A6-642F-F4B6-91DB-7476E8EB0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01F9A-84DE-4245-257B-8AB269A20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836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27258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12/7/2024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753143"/>
            <a:ext cx="9143998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0" y="5831801"/>
            <a:ext cx="4610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December 8,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1192648" y="1908945"/>
            <a:ext cx="2039639" cy="2512440"/>
            <a:chOff x="6352588" y="6646924"/>
            <a:chExt cx="2515197" cy="3070976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2589" y="6646924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352588" y="9071569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3" name="Picture 2" descr="Front Cover - Every Knee Shall Bow">
            <a:extLst>
              <a:ext uri="{FF2B5EF4-FFF2-40B4-BE49-F238E27FC236}">
                <a16:creationId xmlns:a16="http://schemas.microsoft.com/office/drawing/2014/main" id="{40C4341C-FB17-F55D-8958-C1204336F5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476" y="1461029"/>
            <a:ext cx="3325357" cy="529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15, 2025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December 12 @ 10:30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December 31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028180"/>
            <a:ext cx="9144000" cy="3299071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January 8, 2024</a:t>
            </a:r>
          </a:p>
          <a:p>
            <a:r>
              <a:rPr lang="en-US" sz="4800" dirty="0"/>
              <a:t>@ 11:30 am</a:t>
            </a:r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02F39-B876-0E84-E066-B0FA5E3FA6F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E08BA-6C9A-44D2-C68B-D6D5B262CC44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18044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46038" y="1719216"/>
            <a:ext cx="9144000" cy="3672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16, 2025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</a:t>
            </a:r>
            <a:r>
              <a:rPr lang="en-US" sz="3200" dirty="0">
                <a:latin typeface="Arial Rounded MT Bold" panose="020F0704030504030204" pitchFamily="34" charset="0"/>
              </a:rPr>
              <a:t>Montage, 527 South Broadway 						     Greenville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03BC6-794E-26CE-DC71-C4F818827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FEB23E-B9CF-8332-A8E4-38323037C3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>
            <a:extLst>
              <a:ext uri="{FF2B5EF4-FFF2-40B4-BE49-F238E27FC236}">
                <a16:creationId xmlns:a16="http://schemas.microsoft.com/office/drawing/2014/main" id="{D4C545E8-29C0-CC5B-7E2A-75719C4B7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BIG THANK YOU!!!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19BFA-81BB-C97F-1360-283B1467E62C}"/>
              </a:ext>
            </a:extLst>
          </p:cNvPr>
          <p:cNvSpPr txBox="1"/>
          <p:nvPr/>
        </p:nvSpPr>
        <p:spPr>
          <a:xfrm>
            <a:off x="0" y="559114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Aft>
                <a:spcPts val="120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To all who helped decorate the Church and Sanctuary!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486DCE6-DBD2-7160-4224-4544D328C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224" y="838200"/>
            <a:ext cx="6111551" cy="45836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95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Sunday Mornings @ 9:00 am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9976" y="2890391"/>
            <a:ext cx="86240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January 2, 2025 </a:t>
            </a: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Purpose – Plan Winter/Spring Events!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473" y="1074930"/>
            <a:ext cx="848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On Hiatus Until January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398" y="3892681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2260" y="3588185"/>
            <a:ext cx="6199479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884363" marR="0" indent="-1884363">
              <a:spcBef>
                <a:spcPts val="0"/>
              </a:spcBef>
              <a:spcAft>
                <a:spcPts val="0"/>
              </a:spcAft>
              <a:tabLst>
                <a:tab pos="2687638" algn="l"/>
              </a:tabLs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Make a Christmas craft.</a:t>
            </a:r>
          </a:p>
          <a:p>
            <a:pPr marL="1884363" marR="0" indent="-18843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Smile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84363" marR="0" indent="-1884363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Sing Christmas Carols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January 12, 2025 --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Snacks! Making felt Blankets!!!                                             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5000">
        <p:random/>
      </p:transition>
    </mc:Choice>
    <mc:Fallback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9384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18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28832" y="3431685"/>
            <a:ext cx="9172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December 9, 2024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361" y="4292637"/>
            <a:ext cx="86494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7:30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@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Trinity Wesleyan Church,                                    1400 E Main St, Greenville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Youth (7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– 12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Grades)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7AA7E7-8BE2-04BD-64C7-CD0695B4C8D4}"/>
              </a:ext>
            </a:extLst>
          </p:cNvPr>
          <p:cNvSpPr txBox="1"/>
          <p:nvPr/>
        </p:nvSpPr>
        <p:spPr>
          <a:xfrm>
            <a:off x="4464424" y="1659285"/>
            <a:ext cx="4491317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2575" lvl="1" indent="-279400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Where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Holiday Inn Cincinnati Eastgate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Cost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: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$129 + Room + Food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Info</a:t>
            </a:r>
            <a:r>
              <a:rPr lang="en-US" sz="2800" b="1" baseline="0" dirty="0">
                <a:solidFill>
                  <a:prstClr val="black"/>
                </a:solidFill>
                <a:latin typeface="Arial Rounded MT Bold" panose="020F0704030504030204" pitchFamily="34" charset="0"/>
              </a:rPr>
              <a:t>: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 Mel or PJ</a:t>
            </a:r>
          </a:p>
          <a:p>
            <a:pPr marL="282575" marR="0" lvl="1" indent="-2794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Ages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: 7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– 12</a:t>
            </a:r>
            <a:r>
              <a:rPr lang="en-US" sz="2800" b="1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 Grades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1EAEDD-3784-89F8-9B9E-5B6B07F39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" y="1000199"/>
            <a:ext cx="1658470" cy="1658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C2A301-B752-456E-ACFE-EC5EFA4A78FA}"/>
              </a:ext>
            </a:extLst>
          </p:cNvPr>
          <p:cNvSpPr txBox="1"/>
          <p:nvPr/>
        </p:nvSpPr>
        <p:spPr>
          <a:xfrm>
            <a:off x="1846730" y="1208507"/>
            <a:ext cx="25190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Key Speaker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Pr Bill Yonker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4308B-FB9F-CF90-F5B4-87C009497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481" y="3293333"/>
            <a:ext cx="2070847" cy="20708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CCA906-9D5E-3BEB-9E08-2FA1486D8F3E}"/>
              </a:ext>
            </a:extLst>
          </p:cNvPr>
          <p:cNvSpPr txBox="1"/>
          <p:nvPr/>
        </p:nvSpPr>
        <p:spPr>
          <a:xfrm>
            <a:off x="1017495" y="5521790"/>
            <a:ext cx="36204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75" marR="0" lvl="1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 Rounded MT Bold" panose="020F0704030504030204" pitchFamily="34" charset="0"/>
              </a:rPr>
              <a:t>Music By</a:t>
            </a:r>
          </a:p>
          <a:p>
            <a:pPr marL="3175" marR="0" lvl="1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Scally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Brothers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2F1C83A-741F-CE3F-2EBF-D8E9FCEBEE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526737"/>
              </p:ext>
            </p:extLst>
          </p:nvPr>
        </p:nvGraphicFramePr>
        <p:xfrm>
          <a:off x="0" y="1289490"/>
          <a:ext cx="9144000" cy="5400565"/>
        </p:xfrm>
        <a:graphic>
          <a:graphicData uri="http://schemas.openxmlformats.org/drawingml/2006/table">
            <a:tbl>
              <a:tblPr firstRow="1" firstCol="1" bandRow="1"/>
              <a:tblGrid>
                <a:gridCol w="5038531">
                  <a:extLst>
                    <a:ext uri="{9D8B030D-6E8A-4147-A177-3AD203B41FA5}">
                      <a16:colId xmlns:a16="http://schemas.microsoft.com/office/drawing/2014/main" val="3515646307"/>
                    </a:ext>
                  </a:extLst>
                </a:gridCol>
                <a:gridCol w="4105469">
                  <a:extLst>
                    <a:ext uri="{9D8B030D-6E8A-4147-A177-3AD203B41FA5}">
                      <a16:colId xmlns:a16="http://schemas.microsoft.com/office/drawing/2014/main" val="400260080"/>
                    </a:ext>
                  </a:extLst>
                </a:gridCol>
              </a:tblGrid>
              <a:tr h="144297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Advent Soup Supper &amp; Video Discussion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11, &amp; 18 @ 6:30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42402"/>
                  </a:ext>
                </a:extLst>
              </a:tr>
              <a:tr h="1442973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Darke County Christmas Fund Drive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20 &amp; 21           @ 10 am-8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153361"/>
                  </a:ext>
                </a:extLst>
              </a:tr>
              <a:tr h="72148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GRCC Soup Kitchen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18 @ 9:30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835725"/>
                  </a:ext>
                </a:extLst>
              </a:tr>
              <a:tr h="1071645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Christmas Eve Worship Services</a:t>
                      </a:r>
                      <a:endParaRPr lang="en-US" sz="2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24                                   @ 4 pm &amp; 10 pm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217103"/>
                  </a:ext>
                </a:extLst>
              </a:tr>
              <a:tr h="721487"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Ugly Christmas Sweater Sunday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285750" algn="l"/>
                          <a:tab pos="800100" algn="l"/>
                          <a:tab pos="1314450" algn="l"/>
                          <a:tab pos="1428750" algn="l"/>
                          <a:tab pos="2400300" algn="l"/>
                        </a:tabLst>
                      </a:pPr>
                      <a:r>
                        <a:rPr lang="en-US" sz="2800" b="1" kern="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December 29 @ 10:30 am</a:t>
                      </a:r>
                      <a:endParaRPr lang="en-US" sz="2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335096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205AAE11-3A60-EE8B-9883-7BB89C77595A}"/>
              </a:ext>
            </a:extLst>
          </p:cNvPr>
          <p:cNvGrpSpPr/>
          <p:nvPr/>
        </p:nvGrpSpPr>
        <p:grpSpPr>
          <a:xfrm>
            <a:off x="18850" y="-6"/>
            <a:ext cx="8994521" cy="1289495"/>
            <a:chOff x="18850" y="-5"/>
            <a:chExt cx="7461537" cy="57102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90C1D5E-8E1E-C533-CA4F-5E009B7CFDE0}"/>
                </a:ext>
              </a:extLst>
            </p:cNvPr>
            <p:cNvGrpSpPr/>
            <p:nvPr/>
          </p:nvGrpSpPr>
          <p:grpSpPr>
            <a:xfrm>
              <a:off x="18850" y="0"/>
              <a:ext cx="6204668" cy="571023"/>
              <a:chOff x="18850" y="-2"/>
              <a:chExt cx="9087446" cy="2232625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538ED9D-BB11-05A1-6596-1C7C44A50C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585989A-4978-1FDC-9E69-F59770EE33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BAD877A-8926-8701-876B-B43A932D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72AA86D-E1FC-EE23-EFAC-1A1F05EC181B}"/>
                </a:ext>
              </a:extLst>
            </p:cNvPr>
            <p:cNvGrpSpPr/>
            <p:nvPr/>
          </p:nvGrpSpPr>
          <p:grpSpPr>
            <a:xfrm>
              <a:off x="1275719" y="-5"/>
              <a:ext cx="6204668" cy="571023"/>
              <a:chOff x="18850" y="-2"/>
              <a:chExt cx="9087446" cy="223262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868E7C-56F4-79B5-810A-D4B60F37A1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3504611" y="-2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1D7B9A8-BFFE-C50D-B1F8-2B13F9441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6971518" y="-1"/>
                <a:ext cx="2134778" cy="223262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9C9D72-A75A-FC3E-42E2-E7DC432921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937" t="7632" r="13937" b="16936"/>
              <a:stretch/>
            </p:blipFill>
            <p:spPr>
              <a:xfrm>
                <a:off x="18850" y="0"/>
                <a:ext cx="2134778" cy="22326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Youth Quake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Tues-Thurs, 8:00 am – 11:30 am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December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December 17,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6988628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195" y="4120120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15919</TotalTime>
  <Words>1142</Words>
  <Application>Microsoft Office PowerPoint</Application>
  <PresentationFormat>On-screen Show (4:3)</PresentationFormat>
  <Paragraphs>215</Paragraphs>
  <Slides>35</Slides>
  <Notes>31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331</cp:revision>
  <cp:lastPrinted>2022-02-13T11:38:00Z</cp:lastPrinted>
  <dcterms:created xsi:type="dcterms:W3CDTF">2020-11-15T00:46:00Z</dcterms:created>
  <dcterms:modified xsi:type="dcterms:W3CDTF">2024-12-08T03:08:36Z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