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4"/>
  </p:notesMasterIdLst>
  <p:sldIdLst>
    <p:sldId id="1415" r:id="rId2"/>
    <p:sldId id="260" r:id="rId3"/>
    <p:sldId id="1594" r:id="rId4"/>
    <p:sldId id="1416" r:id="rId5"/>
    <p:sldId id="267" r:id="rId6"/>
    <p:sldId id="1018" r:id="rId7"/>
    <p:sldId id="1595" r:id="rId8"/>
    <p:sldId id="1596" r:id="rId9"/>
    <p:sldId id="270" r:id="rId10"/>
    <p:sldId id="277" r:id="rId11"/>
    <p:sldId id="1597" r:id="rId12"/>
    <p:sldId id="1283" r:id="rId13"/>
    <p:sldId id="289" r:id="rId14"/>
    <p:sldId id="1598" r:id="rId15"/>
    <p:sldId id="1599" r:id="rId16"/>
    <p:sldId id="1600" r:id="rId17"/>
    <p:sldId id="1921" r:id="rId18"/>
    <p:sldId id="1573" r:id="rId19"/>
    <p:sldId id="1922" r:id="rId20"/>
    <p:sldId id="1923" r:id="rId21"/>
    <p:sldId id="1574" r:id="rId22"/>
    <p:sldId id="1924" r:id="rId23"/>
    <p:sldId id="1925" r:id="rId24"/>
    <p:sldId id="1926" r:id="rId25"/>
    <p:sldId id="995" r:id="rId26"/>
    <p:sldId id="1407" r:id="rId27"/>
    <p:sldId id="1463" r:id="rId28"/>
    <p:sldId id="1448" r:id="rId29"/>
    <p:sldId id="1927" r:id="rId30"/>
    <p:sldId id="1536" r:id="rId31"/>
    <p:sldId id="310" r:id="rId32"/>
    <p:sldId id="1424" r:id="rId33"/>
    <p:sldId id="1425" r:id="rId34"/>
    <p:sldId id="304" r:id="rId35"/>
    <p:sldId id="1929" r:id="rId36"/>
    <p:sldId id="1928" r:id="rId37"/>
    <p:sldId id="1930" r:id="rId38"/>
    <p:sldId id="1931" r:id="rId39"/>
    <p:sldId id="1590" r:id="rId40"/>
    <p:sldId id="1932" r:id="rId41"/>
    <p:sldId id="1933" r:id="rId42"/>
    <p:sldId id="1934" r:id="rId43"/>
    <p:sldId id="316" r:id="rId44"/>
    <p:sldId id="317" r:id="rId45"/>
    <p:sldId id="1302" r:id="rId46"/>
    <p:sldId id="485" r:id="rId47"/>
    <p:sldId id="1017" r:id="rId48"/>
    <p:sldId id="1560" r:id="rId49"/>
    <p:sldId id="1563" r:id="rId50"/>
    <p:sldId id="1561" r:id="rId51"/>
    <p:sldId id="1562" r:id="rId52"/>
    <p:sldId id="330" r:id="rId53"/>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3" autoAdjust="0"/>
    <p:restoredTop sz="94660"/>
  </p:normalViewPr>
  <p:slideViewPr>
    <p:cSldViewPr snapToGrid="0" snapToObjects="1" showGuides="1">
      <p:cViewPr varScale="1">
        <p:scale>
          <a:sx n="101" d="100"/>
          <a:sy n="101" d="100"/>
        </p:scale>
        <p:origin x="1434" y="108"/>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11/8/2025</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B471C-C63D-2DC2-3AA4-B0C3DE1944E4}"/>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03B06FE-DDE4-8B17-C2C7-86EBFFD426ED}"/>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1A207CA-737B-45FF-30F4-73E5A739C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AD7C039F-2BB2-ECCB-DA45-C14A4BFC8C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09835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12</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5D62-B56A-D06E-AA94-337A649EBB5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5E8F169-4D99-FA33-CAEE-F30A13EF24B8}"/>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13B7B0E-7D2B-2918-4E33-2B5C395D50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B81B743C-A102-1729-08E0-DC4A098D83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927362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6E35-5F80-66DC-47A0-8BB3CAD987D3}"/>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6C9B81D-E8CC-CC90-6450-F0EACE563C2B}"/>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E7FCEE7-00BF-165A-3654-4146282071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AE488E25-4E85-4B1B-B087-7382AD666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970243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273B-82D2-D99D-EE54-B73D174C065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5356E6C-A9B8-3138-5832-00CA2F88E50C}"/>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2199AF7-EAC8-2408-A815-2914D1D1E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891C59D6-B208-7CE1-9355-3D4AF76BD9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117105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FF06-CE1D-95A0-762B-D1D4D68AD8C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B48EF82-E545-F805-9241-FC09C635072F}"/>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1FC4762-3012-C9E9-7F43-86ED5689B9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46D9EC1-0CEA-7F29-1BF8-7DA360157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extLst>
      <p:ext uri="{BB962C8B-B14F-4D97-AF65-F5344CB8AC3E}">
        <p14:creationId xmlns:p14="http://schemas.microsoft.com/office/powerpoint/2010/main" val="2790972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4C14-EF4C-A8F9-6ADF-4E6E6C741F5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7678EEC-221B-4149-FE20-98C328308DF1}"/>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C81FF19-A510-B376-DFE7-A6A1E90240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E987DD48-F5AA-A0B2-0233-8CA830721E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644934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60075-D06F-B83C-A557-7B9ED5D8E3C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4310846-8207-65B5-EA07-DA1B7346A67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AB0079-AC9C-D187-624E-94FF918C78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C3D90650-C551-3CDE-6232-4207C1008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417604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BDC2E-998B-10B6-4CBD-326999144BD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4E6A6EE-3920-1B0B-7391-0E05641E1A5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B8DB426-C680-7587-5ED3-A2980830A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FA008A25-DECD-551F-79B2-4E56DC085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295775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83E98-882C-B7E7-EB92-6D34B0495BD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F364881-19C4-B381-7CBA-12A59CBDD74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E02E251-EBFF-45D2-5B8B-A9361524F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1DE65818-E97A-C87B-EFD5-26CC7B3B8C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549301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1C9-FF11-E631-6894-2B4BBA174862}"/>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39D3E48-0693-50E6-472E-7AFDA2C82CDA}"/>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2EED2A6-9337-3C92-112E-AAAECA47B3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2242007A-3E11-6F3C-4262-388BC89546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47240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A3F96-D96F-A66D-DB75-25876F7CA2F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762679F-480E-6230-4F7B-1B404BD54B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638C9F4-22C1-6D08-23E7-919E5AE90B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B4A94502-E091-A530-3BD2-8D50F3CFC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28345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6B0D0-6797-718E-C120-E876AED9B6D1}"/>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E23142C-2490-9E31-5ACB-6C441827FC0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107AC85-631B-AAD1-4F9B-1170BF27C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C5ED1EB-9314-EE6C-9404-DAA1129704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13131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163441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130240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40</a:t>
            </a:fld>
            <a:endParaRPr lang="en-US" altLang="en-US"/>
          </a:p>
        </p:txBody>
      </p:sp>
    </p:spTree>
    <p:extLst>
      <p:ext uri="{BB962C8B-B14F-4D97-AF65-F5344CB8AC3E}">
        <p14:creationId xmlns:p14="http://schemas.microsoft.com/office/powerpoint/2010/main" val="78270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6165-4952-2522-6DEB-7E6506D087F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7D947CE-DCC5-4EE1-57D2-626A0EC5A8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5B23003-48F3-72DE-C344-BC42276FE7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DC867043-8A2D-08F0-3025-4AED621183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138389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64761-F6A2-FE8B-B70D-778DC694096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4F55542-8EFF-CE27-AC47-8E26056798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D05F9C27-2C8F-96A7-D5E4-235F64300E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16FD9F06-DEB4-4284-3BD8-CB08383AD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3</a:t>
            </a:fld>
            <a:endParaRPr lang="en-US" altLang="en-US"/>
          </a:p>
        </p:txBody>
      </p:sp>
    </p:spTree>
    <p:extLst>
      <p:ext uri="{BB962C8B-B14F-4D97-AF65-F5344CB8AC3E}">
        <p14:creationId xmlns:p14="http://schemas.microsoft.com/office/powerpoint/2010/main" val="330236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BC16F-B0B1-A163-15F4-86BBDAA01DF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29AF9A9-CD90-415E-E577-C85D23BD0C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A6DE673-23C9-199C-6A39-82BA2D14A6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A51CB13F-8F3F-45FC-8DD4-2B4AE1869A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42</a:t>
            </a:fld>
            <a:endParaRPr lang="en-US" altLang="en-US"/>
          </a:p>
        </p:txBody>
      </p:sp>
    </p:spTree>
    <p:extLst>
      <p:ext uri="{BB962C8B-B14F-4D97-AF65-F5344CB8AC3E}">
        <p14:creationId xmlns:p14="http://schemas.microsoft.com/office/powerpoint/2010/main" val="191546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45</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47</a:t>
            </a:fld>
            <a:endParaRPr lang="en-US" altLang="en-US"/>
          </a:p>
        </p:txBody>
      </p:sp>
    </p:spTree>
    <p:extLst>
      <p:ext uri="{BB962C8B-B14F-4D97-AF65-F5344CB8AC3E}">
        <p14:creationId xmlns:p14="http://schemas.microsoft.com/office/powerpoint/2010/main" val="4276680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8231F-2777-B607-7640-D8B0B97F27CD}"/>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19F20CA-FDCC-C587-3CCD-5BD3050BC98A}"/>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63D0E641-E18C-1172-7713-7778C15875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3E06823-DD74-19B4-FC6A-A88A3F4ACF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48</a:t>
            </a:fld>
            <a:endParaRPr lang="en-US" altLang="en-US"/>
          </a:p>
        </p:txBody>
      </p:sp>
    </p:spTree>
    <p:extLst>
      <p:ext uri="{BB962C8B-B14F-4D97-AF65-F5344CB8AC3E}">
        <p14:creationId xmlns:p14="http://schemas.microsoft.com/office/powerpoint/2010/main" val="2855010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31579-F332-5867-9D0B-8F38DBFCC462}"/>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9C2217C-0953-4C7B-AE70-53ABA45C349D}"/>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3651163-0B3B-3ED5-7938-E627BA954E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BEF9C46F-126F-E2DA-CBA7-C7C98F241F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49</a:t>
            </a:fld>
            <a:endParaRPr lang="en-US" altLang="en-US"/>
          </a:p>
        </p:txBody>
      </p:sp>
    </p:spTree>
    <p:extLst>
      <p:ext uri="{BB962C8B-B14F-4D97-AF65-F5344CB8AC3E}">
        <p14:creationId xmlns:p14="http://schemas.microsoft.com/office/powerpoint/2010/main" val="3971200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9822F-CEFC-B69C-22E5-CDADB36106B2}"/>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A60F132-73E3-4B77-C8DD-9A60FBF0AAE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0A40832-3C7F-0895-5533-0E85ADDD41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5382EAAF-CDFD-4C59-F611-C31BDD5A63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50</a:t>
            </a:fld>
            <a:endParaRPr lang="en-US" altLang="en-US"/>
          </a:p>
        </p:txBody>
      </p:sp>
    </p:spTree>
    <p:extLst>
      <p:ext uri="{BB962C8B-B14F-4D97-AF65-F5344CB8AC3E}">
        <p14:creationId xmlns:p14="http://schemas.microsoft.com/office/powerpoint/2010/main" val="235495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B528D-D3C7-4BE4-A4B8-B664E97A8BA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88EF039-3090-6E30-D456-EB376B964DB6}"/>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E641267-BC45-A70A-DBEA-ECD0D84049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F624D8C-C472-A5A5-305C-F6E93C0727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51</a:t>
            </a:fld>
            <a:endParaRPr lang="en-US" altLang="en-US"/>
          </a:p>
        </p:txBody>
      </p:sp>
    </p:spTree>
    <p:extLst>
      <p:ext uri="{BB962C8B-B14F-4D97-AF65-F5344CB8AC3E}">
        <p14:creationId xmlns:p14="http://schemas.microsoft.com/office/powerpoint/2010/main" val="210742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4</a:t>
            </a:fld>
            <a:endParaRPr lang="en-US" altLang="en-US"/>
          </a:p>
        </p:txBody>
      </p:sp>
    </p:spTree>
    <p:extLst>
      <p:ext uri="{BB962C8B-B14F-4D97-AF65-F5344CB8AC3E}">
        <p14:creationId xmlns:p14="http://schemas.microsoft.com/office/powerpoint/2010/main" val="244772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a:t>
            </a:fld>
            <a:endParaRPr lang="en-US" altLang="en-US"/>
          </a:p>
        </p:txBody>
      </p:sp>
    </p:spTree>
    <p:extLst>
      <p:ext uri="{BB962C8B-B14F-4D97-AF65-F5344CB8AC3E}">
        <p14:creationId xmlns:p14="http://schemas.microsoft.com/office/powerpoint/2010/main" val="400491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156571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C373-9BB2-EF42-0526-AE76AB21775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F2CAE60-131D-4AE3-B937-023CEBD10B30}"/>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E6155AE-759B-48E9-8AC7-C7AE213513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EF5FA50F-0AC4-8B35-8A9D-019D0358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402648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7F0DB-5531-FAED-BA8E-187B007B2A14}"/>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2FDB8C0-A7BD-E03C-E2AD-8E1B831BB9C9}"/>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45C344C4-6059-6C8E-538E-CB17797280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81309183-3F16-B5C0-267C-5F14D26B8C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254548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11/8/2025</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11/8/2025</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11/8/2025</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11/8/2025</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11/8/2025</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11/8/2025</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11/8/2025</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11/8/2025</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11/8/2025</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11/8/2025</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11/8/2025</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2"/>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11/8/2025</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1"/>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189" algn="l" rtl="0" fontAlgn="base">
        <a:lnSpc>
          <a:spcPct val="90000"/>
        </a:lnSpc>
        <a:spcBef>
          <a:spcPct val="0"/>
        </a:spcBef>
        <a:spcAft>
          <a:spcPct val="0"/>
        </a:spcAft>
        <a:defRPr sz="4400">
          <a:solidFill>
            <a:schemeClr val="tx1"/>
          </a:solidFill>
          <a:latin typeface="Calibri Light" charset="0"/>
        </a:defRPr>
      </a:lvl6pPr>
      <a:lvl7pPr marL="914377" algn="l" rtl="0" fontAlgn="base">
        <a:lnSpc>
          <a:spcPct val="90000"/>
        </a:lnSpc>
        <a:spcBef>
          <a:spcPct val="0"/>
        </a:spcBef>
        <a:spcAft>
          <a:spcPct val="0"/>
        </a:spcAft>
        <a:defRPr sz="4400">
          <a:solidFill>
            <a:schemeClr val="tx1"/>
          </a:solidFill>
          <a:latin typeface="Calibri Light" charset="0"/>
        </a:defRPr>
      </a:lvl7pPr>
      <a:lvl8pPr marL="1371566" algn="l" rtl="0" fontAlgn="base">
        <a:lnSpc>
          <a:spcPct val="90000"/>
        </a:lnSpc>
        <a:spcBef>
          <a:spcPct val="0"/>
        </a:spcBef>
        <a:spcAft>
          <a:spcPct val="0"/>
        </a:spcAft>
        <a:defRPr sz="4400">
          <a:solidFill>
            <a:schemeClr val="tx1"/>
          </a:solidFill>
          <a:latin typeface="Calibri Light" charset="0"/>
        </a:defRPr>
      </a:lvl8pPr>
      <a:lvl9pPr marL="1828754" algn="l" rtl="0" fontAlgn="base">
        <a:lnSpc>
          <a:spcPct val="90000"/>
        </a:lnSpc>
        <a:spcBef>
          <a:spcPct val="0"/>
        </a:spcBef>
        <a:spcAft>
          <a:spcPct val="0"/>
        </a:spcAft>
        <a:defRPr sz="4400">
          <a:solidFill>
            <a:schemeClr val="tx1"/>
          </a:solidFill>
          <a:latin typeface="Calibri Light"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ADC2D-819E-65F3-FE0B-36CF74A8DC86}"/>
              </a:ext>
            </a:extLst>
          </p:cNvPr>
          <p:cNvPicPr>
            <a:picLocks noChangeAspect="1"/>
          </p:cNvPicPr>
          <p:nvPr/>
        </p:nvPicPr>
        <p:blipFill>
          <a:blip r:embed="rId3"/>
          <a:stretch>
            <a:fillRect/>
          </a:stretch>
        </p:blipFill>
        <p:spPr>
          <a:xfrm>
            <a:off x="0" y="1719073"/>
            <a:ext cx="9144000" cy="5138927"/>
          </a:xfrm>
          <a:prstGeom prst="rect">
            <a:avLst/>
          </a:prstGeom>
        </p:spPr>
      </p:pic>
      <p:sp>
        <p:nvSpPr>
          <p:cNvPr id="6" name="Title 1">
            <a:extLst>
              <a:ext uri="{FF2B5EF4-FFF2-40B4-BE49-F238E27FC236}">
                <a16:creationId xmlns:a16="http://schemas.microsoft.com/office/drawing/2014/main" id="{5847765B-1981-BEC7-1F99-BB8FC3CD2942}"/>
              </a:ext>
            </a:extLst>
          </p:cNvPr>
          <p:cNvSpPr txBox="1">
            <a:spLocks/>
          </p:cNvSpPr>
          <p:nvPr/>
        </p:nvSpPr>
        <p:spPr bwMode="auto">
          <a:xfrm>
            <a:off x="18838" y="129567"/>
            <a:ext cx="9125162" cy="141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latin typeface="Arial Rounded MT Bold" panose="020F0704030504030204" pitchFamily="34" charset="0"/>
              </a:rPr>
              <a:t>WELCOME!</a:t>
            </a:r>
          </a:p>
          <a:p>
            <a:pPr algn="ctr" defTabSz="914400" eaLnBrk="1" hangingPunct="1"/>
            <a:r>
              <a:rPr lang="en-US" altLang="en-US" sz="3200" dirty="0">
                <a:latin typeface="Arial Rounded MT Bold" panose="020F0704030504030204" pitchFamily="34" charset="0"/>
              </a:rPr>
              <a:t>Trinity Lutheran Church</a:t>
            </a:r>
          </a:p>
          <a:p>
            <a:pPr algn="ctr" defTabSz="914400" eaLnBrk="1" hangingPunct="1"/>
            <a:r>
              <a:rPr lang="en-US" altLang="en-US" sz="3200" dirty="0">
                <a:latin typeface="Arial Rounded MT Bold" panose="020F0704030504030204" pitchFamily="34" charset="0"/>
              </a:rPr>
              <a:t>November 9,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A48FEC2-DD0B-492D-AC1C-B93C6F913E50}"/>
              </a:ext>
            </a:extLst>
          </p:cNvPr>
          <p:cNvSpPr/>
          <p:nvPr/>
        </p:nvSpPr>
        <p:spPr>
          <a:xfrm>
            <a:off x="575188" y="1128742"/>
            <a:ext cx="7624916" cy="4524315"/>
          </a:xfrm>
          <a:prstGeom prst="rect">
            <a:avLst/>
          </a:prstGeom>
        </p:spPr>
        <p:txBody>
          <a:bodyPr wrap="square">
            <a:spAutoFit/>
          </a:bodyPr>
          <a:lstStyle/>
          <a:p>
            <a:pPr marL="682608" indent="-682608">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L:	God of Glory, we are gathered today in your presence to celebrate and give thanks for all of the gifts and talents given to women. While we recognize the abundance we have, we also recognize the struggles of women in our own country and around the world. </a:t>
            </a: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B7799-F730-2942-C849-2CDCB59036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39F5399-EB2F-4BF2-2602-A542981544D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39F03DC-CBA1-24A5-7742-4AFF7B7AE82F}"/>
              </a:ext>
            </a:extLst>
          </p:cNvPr>
          <p:cNvSpPr/>
          <p:nvPr/>
        </p:nvSpPr>
        <p:spPr>
          <a:xfrm>
            <a:off x="309716" y="1020648"/>
            <a:ext cx="8052619" cy="4816703"/>
          </a:xfrm>
          <a:prstGeom prst="rect">
            <a:avLst/>
          </a:prstGeom>
        </p:spPr>
        <p:txBody>
          <a:bodyPr wrap="square">
            <a:spAutoFit/>
          </a:bodyPr>
          <a:lstStyle/>
          <a:p>
            <a:pPr marL="682608" indent="-682608">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L:	Sometimes these struggles are voiced or are internal conflicts that only You know about. Lord, bring peace and joy to our hearts today. Allow us to fully absorb the presence of you and of the community of strong women surrounding us. </a:t>
            </a:r>
            <a:endParaRPr lang="en-US" sz="1050" b="1" dirty="0">
              <a:solidFill>
                <a:srgbClr val="000000"/>
              </a:solidFill>
              <a:latin typeface="Arial Rounded MT Bold" panose="020F0704030504030204" pitchFamily="34" charset="0"/>
              <a:ea typeface="Calibri" panose="020F0502020204030204" pitchFamily="34" charset="0"/>
            </a:endParaRPr>
          </a:p>
          <a:p>
            <a:pPr marL="682608" indent="-682608">
              <a:spcBef>
                <a:spcPts val="0"/>
              </a:spcBef>
              <a:spcAft>
                <a:spcPts val="180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5935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9962" y="0"/>
            <a:ext cx="9054038" cy="4134678"/>
          </a:xfrm>
          <a:prstGeom prst="rect">
            <a:avLst/>
          </a:prstGeom>
        </p:spPr>
      </p:pic>
    </p:spTree>
    <p:extLst>
      <p:ext uri="{BB962C8B-B14F-4D97-AF65-F5344CB8AC3E}">
        <p14:creationId xmlns:p14="http://schemas.microsoft.com/office/powerpoint/2010/main" val="6034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 y="136309"/>
            <a:ext cx="9144000" cy="584775"/>
          </a:xfrm>
          <a:prstGeom prst="rect">
            <a:avLst/>
          </a:prstGeom>
        </p:spPr>
        <p:txBody>
          <a:bodyPr wrap="square">
            <a:spAutoFit/>
          </a:bodyPr>
          <a:lstStyle/>
          <a:p>
            <a:pPr>
              <a:spcBef>
                <a:spcPts val="0"/>
              </a:spcBef>
              <a:spcAft>
                <a:spcPts val="600"/>
              </a:spcAft>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First Reading-Naomi and Ruth-(Ruth 1:7-16)</a:t>
            </a:r>
          </a:p>
        </p:txBody>
      </p:sp>
      <p:sp>
        <p:nvSpPr>
          <p:cNvPr id="4" name="TextBox 3">
            <a:extLst>
              <a:ext uri="{FF2B5EF4-FFF2-40B4-BE49-F238E27FC236}">
                <a16:creationId xmlns:a16="http://schemas.microsoft.com/office/drawing/2014/main" id="{BB7872EE-8AFE-30A7-051A-F218111BB92C}"/>
              </a:ext>
            </a:extLst>
          </p:cNvPr>
          <p:cNvSpPr txBox="1"/>
          <p:nvPr/>
        </p:nvSpPr>
        <p:spPr>
          <a:xfrm>
            <a:off x="176981" y="973394"/>
            <a:ext cx="8126361" cy="5632311"/>
          </a:xfrm>
          <a:prstGeom prst="rect">
            <a:avLst/>
          </a:prstGeom>
          <a:noFill/>
        </p:spPr>
        <p:txBody>
          <a:bodyPr wrap="square">
            <a:spAutoFit/>
          </a:bodyPr>
          <a:lstStyle/>
          <a:p>
            <a:pPr marL="228600" marR="0" indent="-228600">
              <a:spcAft>
                <a:spcPts val="0"/>
              </a:spcAft>
              <a:buNone/>
            </a:pP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7</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So Naomi set out from the place where she had been living, she and her two daughters-in- law, and they went on their way to go back to the land of Judah. </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8</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But Naomi said to her two daughters-in-law, “Go back each of you to your mother’s house. May the LORD deal kindly with you, as you have dealt with the dead and with me.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94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B359-FEDA-DEC4-0620-2D2A5DAD58D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7F9D6F8-7F25-C203-3C43-27A9EBA1254A}"/>
              </a:ext>
            </a:extLst>
          </p:cNvPr>
          <p:cNvSpPr/>
          <p:nvPr/>
        </p:nvSpPr>
        <p:spPr>
          <a:xfrm>
            <a:off x="1" y="136309"/>
            <a:ext cx="9144000" cy="584775"/>
          </a:xfrm>
          <a:prstGeom prst="rect">
            <a:avLst/>
          </a:prstGeom>
        </p:spPr>
        <p:txBody>
          <a:bodyPr wrap="square">
            <a:spAutoFit/>
          </a:bodyPr>
          <a:lstStyle/>
          <a:p>
            <a:pPr>
              <a:spcBef>
                <a:spcPts val="0"/>
              </a:spcBef>
              <a:spcAft>
                <a:spcPts val="600"/>
              </a:spcAft>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First Reading-Naomi and Ruth-(Ruth 1:7-16)</a:t>
            </a:r>
          </a:p>
        </p:txBody>
      </p:sp>
      <p:sp>
        <p:nvSpPr>
          <p:cNvPr id="4" name="TextBox 3">
            <a:extLst>
              <a:ext uri="{FF2B5EF4-FFF2-40B4-BE49-F238E27FC236}">
                <a16:creationId xmlns:a16="http://schemas.microsoft.com/office/drawing/2014/main" id="{E8B7C42B-217D-4B76-1BEA-3590161DF43B}"/>
              </a:ext>
            </a:extLst>
          </p:cNvPr>
          <p:cNvSpPr txBox="1"/>
          <p:nvPr/>
        </p:nvSpPr>
        <p:spPr>
          <a:xfrm>
            <a:off x="176981" y="973394"/>
            <a:ext cx="8126361" cy="5632311"/>
          </a:xfrm>
          <a:prstGeom prst="rect">
            <a:avLst/>
          </a:prstGeom>
          <a:noFill/>
        </p:spPr>
        <p:txBody>
          <a:bodyPr wrap="square">
            <a:spAutoFit/>
          </a:bodyPr>
          <a:lstStyle/>
          <a:p>
            <a:pPr marL="228600" marR="0" indent="-228600">
              <a:spcAft>
                <a:spcPts val="0"/>
              </a:spcAft>
              <a:buNone/>
            </a:pP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9</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The LORD grant that you may find security, each of you in the house of your husband.” Then she kissed them, and they wept aloud. </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10</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They said to her, “No, we will return with you to your people.” </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11</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But Naomi said, ‘Turn back, my daughters, why will you go with me?...No, my daughters, it has been far more bitter for me than for you, because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07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138A0-B12A-034E-8703-BD7079A0A9A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71B0382-E598-D7E0-914D-B6542DD4AC33}"/>
              </a:ext>
            </a:extLst>
          </p:cNvPr>
          <p:cNvSpPr/>
          <p:nvPr/>
        </p:nvSpPr>
        <p:spPr>
          <a:xfrm>
            <a:off x="1" y="136309"/>
            <a:ext cx="9144000" cy="584775"/>
          </a:xfrm>
          <a:prstGeom prst="rect">
            <a:avLst/>
          </a:prstGeom>
        </p:spPr>
        <p:txBody>
          <a:bodyPr wrap="square">
            <a:spAutoFit/>
          </a:bodyPr>
          <a:lstStyle/>
          <a:p>
            <a:pPr>
              <a:spcBef>
                <a:spcPts val="0"/>
              </a:spcBef>
              <a:spcAft>
                <a:spcPts val="600"/>
              </a:spcAft>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First Reading-Naomi and Ruth-(Ruth 1:7-16)</a:t>
            </a:r>
          </a:p>
        </p:txBody>
      </p:sp>
      <p:sp>
        <p:nvSpPr>
          <p:cNvPr id="4" name="TextBox 3">
            <a:extLst>
              <a:ext uri="{FF2B5EF4-FFF2-40B4-BE49-F238E27FC236}">
                <a16:creationId xmlns:a16="http://schemas.microsoft.com/office/drawing/2014/main" id="{372CC0C2-C95D-CC0B-F51D-3ACE521C4689}"/>
              </a:ext>
            </a:extLst>
          </p:cNvPr>
          <p:cNvSpPr txBox="1"/>
          <p:nvPr/>
        </p:nvSpPr>
        <p:spPr>
          <a:xfrm>
            <a:off x="586557" y="1040069"/>
            <a:ext cx="7242994" cy="5078313"/>
          </a:xfrm>
          <a:prstGeom prst="rect">
            <a:avLst/>
          </a:prstGeom>
          <a:noFill/>
        </p:spPr>
        <p:txBody>
          <a:bodyPr wrap="square">
            <a:spAutoFit/>
          </a:bodyPr>
          <a:lstStyle/>
          <a:p>
            <a:pPr marR="0">
              <a:spcAft>
                <a:spcPts val="0"/>
              </a:spcAft>
              <a:buNone/>
            </a:pP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the hand of the LORD has turned against me.” </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14</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Then they wept aloud again. Orpah kissed her mother-in-law, but Ruth clung to her.</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15</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So Naomi said, “See, your sister-in-law has gone back to her people and to her gods; return after your sister-in-law.”</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032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C0C83-BD5B-4943-6725-F3FE45353D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6153A79-57A8-0564-6F30-B1BBAE9232FF}"/>
              </a:ext>
            </a:extLst>
          </p:cNvPr>
          <p:cNvSpPr/>
          <p:nvPr/>
        </p:nvSpPr>
        <p:spPr>
          <a:xfrm>
            <a:off x="1" y="136309"/>
            <a:ext cx="9144000" cy="584775"/>
          </a:xfrm>
          <a:prstGeom prst="rect">
            <a:avLst/>
          </a:prstGeom>
        </p:spPr>
        <p:txBody>
          <a:bodyPr wrap="square">
            <a:spAutoFit/>
          </a:bodyPr>
          <a:lstStyle/>
          <a:p>
            <a:pPr>
              <a:spcBef>
                <a:spcPts val="0"/>
              </a:spcBef>
              <a:spcAft>
                <a:spcPts val="600"/>
              </a:spcAft>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First Reading-Naomi and Ruth-(Ruth 1:7-16)</a:t>
            </a:r>
          </a:p>
        </p:txBody>
      </p:sp>
      <p:sp>
        <p:nvSpPr>
          <p:cNvPr id="4" name="TextBox 3">
            <a:extLst>
              <a:ext uri="{FF2B5EF4-FFF2-40B4-BE49-F238E27FC236}">
                <a16:creationId xmlns:a16="http://schemas.microsoft.com/office/drawing/2014/main" id="{B6186B88-7696-CEB0-BFAB-04225DC9A852}"/>
              </a:ext>
            </a:extLst>
          </p:cNvPr>
          <p:cNvSpPr txBox="1"/>
          <p:nvPr/>
        </p:nvSpPr>
        <p:spPr>
          <a:xfrm>
            <a:off x="405582" y="1116269"/>
            <a:ext cx="7795444" cy="3970318"/>
          </a:xfrm>
          <a:prstGeom prst="rect">
            <a:avLst/>
          </a:prstGeom>
          <a:noFill/>
        </p:spPr>
        <p:txBody>
          <a:bodyPr wrap="square">
            <a:spAutoFit/>
          </a:bodyPr>
          <a:lstStyle/>
          <a:p>
            <a:pPr marR="0">
              <a:spcAft>
                <a:spcPts val="0"/>
              </a:spcAft>
              <a:buNone/>
            </a:pP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16</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But Ruth said, “Do not press me to leave you or to turn back from following you!</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Aft>
                <a:spcPts val="0"/>
              </a:spcAft>
              <a:buNone/>
            </a:pP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Where you go, I will go.</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Aft>
                <a:spcPts val="0"/>
              </a:spcAft>
              <a:buNone/>
            </a:pP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where you lodge, I will lodge,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28600" marR="0" indent="-228600">
              <a:spcAft>
                <a:spcPts val="0"/>
              </a:spcAft>
              <a:buNone/>
            </a:pP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Your people shall be my people,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28600" marR="0" indent="-228600">
              <a:spcAft>
                <a:spcPts val="0"/>
              </a:spcAft>
              <a:buNone/>
            </a:pP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and your God my God.”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79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36A7-B62E-FE76-1130-7CE97B4FA0D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FA1E223-51E2-A0CB-C674-F88059CCED10}"/>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Ruth and Naomi</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BDF5AF-3C77-169D-CAB4-81C3A4D3899C}"/>
              </a:ext>
            </a:extLst>
          </p:cNvPr>
          <p:cNvSpPr txBox="1"/>
          <p:nvPr/>
        </p:nvSpPr>
        <p:spPr>
          <a:xfrm>
            <a:off x="990600" y="2019300"/>
            <a:ext cx="6657976" cy="1785104"/>
          </a:xfrm>
          <a:prstGeom prst="rect">
            <a:avLst/>
          </a:prstGeom>
          <a:noFill/>
        </p:spPr>
        <p:txBody>
          <a:bodyPr wrap="square">
            <a:spAutoFit/>
          </a:bodyPr>
          <a:lstStyle/>
          <a:p>
            <a:pPr marL="0" marR="0">
              <a:spcAft>
                <a:spcPts val="6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R:	Holy Wisdom, Living Word.</a:t>
            </a:r>
          </a:p>
          <a:p>
            <a:pPr marL="0" marR="0">
              <a:spcAft>
                <a:spcPts val="600"/>
              </a:spcAft>
              <a:buNone/>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Aft>
                <a:spcPts val="600"/>
              </a:spcAft>
              <a:buNone/>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Thanks be to God.</a:t>
            </a:r>
          </a:p>
        </p:txBody>
      </p:sp>
    </p:spTree>
    <p:extLst>
      <p:ext uri="{BB962C8B-B14F-4D97-AF65-F5344CB8AC3E}">
        <p14:creationId xmlns:p14="http://schemas.microsoft.com/office/powerpoint/2010/main" val="200366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95342-634C-A56E-E67F-A9614B4BECE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70039D-6E3A-0FC0-C032-12D1EFD00A0A}"/>
              </a:ext>
            </a:extLst>
          </p:cNvPr>
          <p:cNvSpPr/>
          <p:nvPr/>
        </p:nvSpPr>
        <p:spPr>
          <a:xfrm>
            <a:off x="1" y="2959"/>
            <a:ext cx="9144000" cy="584775"/>
          </a:xfrm>
          <a:prstGeom prst="rect">
            <a:avLst/>
          </a:prstGeom>
        </p:spPr>
        <p:txBody>
          <a:bodyPr wrap="square">
            <a:spAutoFit/>
          </a:bodyPr>
          <a:lstStyle/>
          <a:p>
            <a:pPr algn="ctr">
              <a:spcBef>
                <a:spcPts val="0"/>
              </a:spcBef>
              <a:spcAft>
                <a:spcPts val="600"/>
              </a:spcAft>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Psalm 139:1-14</a:t>
            </a:r>
          </a:p>
        </p:txBody>
      </p:sp>
      <p:sp>
        <p:nvSpPr>
          <p:cNvPr id="7" name="TextBox 6">
            <a:extLst>
              <a:ext uri="{FF2B5EF4-FFF2-40B4-BE49-F238E27FC236}">
                <a16:creationId xmlns:a16="http://schemas.microsoft.com/office/drawing/2014/main" id="{337ACD18-7DF0-EC5A-BD2D-7801C11EA199}"/>
              </a:ext>
            </a:extLst>
          </p:cNvPr>
          <p:cNvSpPr txBox="1"/>
          <p:nvPr/>
        </p:nvSpPr>
        <p:spPr>
          <a:xfrm>
            <a:off x="180975" y="695325"/>
            <a:ext cx="8210550" cy="6001643"/>
          </a:xfrm>
          <a:prstGeom prst="rect">
            <a:avLst/>
          </a:prstGeom>
          <a:noFill/>
        </p:spPr>
        <p:txBody>
          <a:bodyPr wrap="square">
            <a:spAutoFit/>
          </a:bodyPr>
          <a:lstStyle/>
          <a:p>
            <a:pPr marL="342900" indent="-342900"/>
            <a:r>
              <a:rPr lang="en-US" sz="3200" b="0" i="0" baseline="30000" dirty="0">
                <a:solidFill>
                  <a:schemeClr val="tx1">
                    <a:lumMod val="95000"/>
                    <a:lumOff val="5000"/>
                  </a:schemeClr>
                </a:solidFill>
                <a:effectLst/>
                <a:latin typeface="Arial Rounded MT Bold" panose="020F0704030504030204" pitchFamily="34" charset="0"/>
              </a:rPr>
              <a:t>1</a:t>
            </a:r>
            <a:r>
              <a:rPr lang="en-US" sz="3200" b="0" i="0" dirty="0">
                <a:solidFill>
                  <a:schemeClr val="tx1">
                    <a:lumMod val="95000"/>
                    <a:lumOff val="5000"/>
                  </a:schemeClr>
                </a:solidFill>
                <a:effectLst/>
                <a:latin typeface="Arial Rounded MT Bold" panose="020F0704030504030204" pitchFamily="34" charset="0"/>
              </a:rPr>
              <a:t> O </a:t>
            </a:r>
            <a:r>
              <a:rPr lang="en-US" sz="3200" b="0" i="0" cap="small" dirty="0">
                <a:solidFill>
                  <a:schemeClr val="tx1">
                    <a:lumMod val="95000"/>
                    <a:lumOff val="5000"/>
                  </a:schemeClr>
                </a:solidFill>
                <a:effectLst/>
                <a:latin typeface="Arial Rounded MT Bold" panose="020F0704030504030204" pitchFamily="34" charset="0"/>
              </a:rPr>
              <a:t>Lord</a:t>
            </a:r>
            <a:r>
              <a:rPr lang="en-US" sz="3200" b="0" i="0" dirty="0">
                <a:solidFill>
                  <a:schemeClr val="tx1">
                    <a:lumMod val="95000"/>
                    <a:lumOff val="5000"/>
                  </a:schemeClr>
                </a:solidFill>
                <a:effectLst/>
                <a:latin typeface="Arial Rounded MT Bold" panose="020F0704030504030204" pitchFamily="34" charset="0"/>
              </a:rPr>
              <a:t>, you have searched me and known me.</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2</a:t>
            </a:r>
            <a:r>
              <a:rPr lang="en-US" sz="3200" b="0" i="0" dirty="0">
                <a:solidFill>
                  <a:schemeClr val="tx1">
                    <a:lumMod val="95000"/>
                    <a:lumOff val="5000"/>
                  </a:schemeClr>
                </a:solidFill>
                <a:effectLst/>
                <a:latin typeface="Arial Rounded MT Bold" panose="020F0704030504030204" pitchFamily="34" charset="0"/>
              </a:rPr>
              <a:t> You know when I sit down and when I rise up; you discern my thoughts from far away.</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3</a:t>
            </a:r>
            <a:r>
              <a:rPr lang="en-US" sz="3200" b="0" i="0" dirty="0">
                <a:solidFill>
                  <a:schemeClr val="tx1">
                    <a:lumMod val="95000"/>
                    <a:lumOff val="5000"/>
                  </a:schemeClr>
                </a:solidFill>
                <a:effectLst/>
                <a:latin typeface="Arial Rounded MT Bold" panose="020F0704030504030204" pitchFamily="34" charset="0"/>
              </a:rPr>
              <a:t> You search out my path and my lying down and are acquainted with all my ways.</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4</a:t>
            </a:r>
            <a:r>
              <a:rPr lang="en-US" sz="3200" b="0" i="0" dirty="0">
                <a:solidFill>
                  <a:schemeClr val="tx1">
                    <a:lumMod val="95000"/>
                    <a:lumOff val="5000"/>
                  </a:schemeClr>
                </a:solidFill>
                <a:effectLst/>
                <a:latin typeface="Arial Rounded MT Bold" panose="020F0704030504030204" pitchFamily="34" charset="0"/>
              </a:rPr>
              <a:t> Even before a word is on my tongue, O </a:t>
            </a:r>
            <a:r>
              <a:rPr lang="en-US" sz="3200" b="0" i="0" cap="small" dirty="0">
                <a:solidFill>
                  <a:schemeClr val="tx1">
                    <a:lumMod val="95000"/>
                    <a:lumOff val="5000"/>
                  </a:schemeClr>
                </a:solidFill>
                <a:effectLst/>
                <a:latin typeface="Arial Rounded MT Bold" panose="020F0704030504030204" pitchFamily="34" charset="0"/>
              </a:rPr>
              <a:t>Lord</a:t>
            </a:r>
            <a:r>
              <a:rPr lang="en-US" sz="3200" b="0" i="0" dirty="0">
                <a:solidFill>
                  <a:schemeClr val="tx1">
                    <a:lumMod val="95000"/>
                    <a:lumOff val="5000"/>
                  </a:schemeClr>
                </a:solidFill>
                <a:effectLst/>
                <a:latin typeface="Arial Rounded MT Bold" panose="020F0704030504030204" pitchFamily="34" charset="0"/>
              </a:rPr>
              <a:t>, you know it completely.</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5</a:t>
            </a:r>
            <a:r>
              <a:rPr lang="en-US" sz="3200" b="0" i="0" dirty="0">
                <a:solidFill>
                  <a:schemeClr val="tx1">
                    <a:lumMod val="95000"/>
                    <a:lumOff val="5000"/>
                  </a:schemeClr>
                </a:solidFill>
                <a:effectLst/>
                <a:latin typeface="Arial Rounded MT Bold" panose="020F0704030504030204" pitchFamily="34" charset="0"/>
              </a:rPr>
              <a:t> You hem me in, behind and before, and lay your hand upon me.</a:t>
            </a:r>
            <a:endParaRPr lang="en-US" sz="3200" dirty="0">
              <a:solidFill>
                <a:schemeClr val="tx1">
                  <a:lumMod val="95000"/>
                  <a:lumOff val="5000"/>
                </a:schemeClr>
              </a:solidFill>
              <a:latin typeface="Arial Rounded MT Bold" panose="020F0704030504030204" pitchFamily="34" charset="0"/>
            </a:endParaRPr>
          </a:p>
        </p:txBody>
      </p:sp>
    </p:spTree>
    <p:extLst>
      <p:ext uri="{BB962C8B-B14F-4D97-AF65-F5344CB8AC3E}">
        <p14:creationId xmlns:p14="http://schemas.microsoft.com/office/powerpoint/2010/main" val="420879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F5992-CA0A-F7EC-3C2C-33FECF16E1E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9A93167-B181-DE42-29F6-9F618AF9BEED}"/>
              </a:ext>
            </a:extLst>
          </p:cNvPr>
          <p:cNvSpPr/>
          <p:nvPr/>
        </p:nvSpPr>
        <p:spPr>
          <a:xfrm>
            <a:off x="1" y="2959"/>
            <a:ext cx="9144000" cy="584775"/>
          </a:xfrm>
          <a:prstGeom prst="rect">
            <a:avLst/>
          </a:prstGeom>
        </p:spPr>
        <p:txBody>
          <a:bodyPr wrap="square">
            <a:spAutoFit/>
          </a:bodyPr>
          <a:lstStyle/>
          <a:p>
            <a:pPr algn="ctr">
              <a:spcBef>
                <a:spcPts val="0"/>
              </a:spcBef>
              <a:spcAft>
                <a:spcPts val="600"/>
              </a:spcAft>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Psalm 139:1-14</a:t>
            </a:r>
          </a:p>
        </p:txBody>
      </p:sp>
      <p:sp>
        <p:nvSpPr>
          <p:cNvPr id="7" name="TextBox 6">
            <a:extLst>
              <a:ext uri="{FF2B5EF4-FFF2-40B4-BE49-F238E27FC236}">
                <a16:creationId xmlns:a16="http://schemas.microsoft.com/office/drawing/2014/main" id="{1C7B02E6-8094-A164-C1D9-554742C6D6BF}"/>
              </a:ext>
            </a:extLst>
          </p:cNvPr>
          <p:cNvSpPr txBox="1"/>
          <p:nvPr/>
        </p:nvSpPr>
        <p:spPr>
          <a:xfrm>
            <a:off x="180975" y="695325"/>
            <a:ext cx="8210550" cy="5016758"/>
          </a:xfrm>
          <a:prstGeom prst="rect">
            <a:avLst/>
          </a:prstGeom>
          <a:noFill/>
        </p:spPr>
        <p:txBody>
          <a:bodyPr wrap="square">
            <a:spAutoFit/>
          </a:bodyPr>
          <a:lstStyle/>
          <a:p>
            <a:pPr marL="342900" indent="-342900"/>
            <a:r>
              <a:rPr lang="en-US" sz="3200" b="0" i="0" baseline="30000" dirty="0">
                <a:solidFill>
                  <a:schemeClr val="tx1">
                    <a:lumMod val="95000"/>
                    <a:lumOff val="5000"/>
                  </a:schemeClr>
                </a:solidFill>
                <a:effectLst/>
                <a:latin typeface="Arial Rounded MT Bold" panose="020F0704030504030204" pitchFamily="34" charset="0"/>
              </a:rPr>
              <a:t>6</a:t>
            </a:r>
            <a:r>
              <a:rPr lang="en-US" sz="3200" b="0" i="0" dirty="0">
                <a:solidFill>
                  <a:schemeClr val="tx1">
                    <a:lumMod val="95000"/>
                    <a:lumOff val="5000"/>
                  </a:schemeClr>
                </a:solidFill>
                <a:effectLst/>
                <a:latin typeface="Arial Rounded MT Bold" panose="020F0704030504030204" pitchFamily="34" charset="0"/>
              </a:rPr>
              <a:t> Such knowledge is too wonderful for me; it is so high that I cannot attain it.</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7</a:t>
            </a:r>
            <a:r>
              <a:rPr lang="en-US" sz="3200" b="0" i="0" dirty="0">
                <a:solidFill>
                  <a:schemeClr val="tx1">
                    <a:lumMod val="95000"/>
                    <a:lumOff val="5000"/>
                  </a:schemeClr>
                </a:solidFill>
                <a:effectLst/>
                <a:latin typeface="Arial Rounded MT Bold" panose="020F0704030504030204" pitchFamily="34" charset="0"/>
              </a:rPr>
              <a:t> Where can I go from your spirit?  Or where can I flee from your presence?</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8</a:t>
            </a:r>
            <a:r>
              <a:rPr lang="en-US" sz="3200" b="0" i="0" dirty="0">
                <a:solidFill>
                  <a:schemeClr val="tx1">
                    <a:lumMod val="95000"/>
                    <a:lumOff val="5000"/>
                  </a:schemeClr>
                </a:solidFill>
                <a:effectLst/>
                <a:latin typeface="Arial Rounded MT Bold" panose="020F0704030504030204" pitchFamily="34" charset="0"/>
              </a:rPr>
              <a:t> If I ascend to heaven, you are there; if I make my bed in Sheol, you are there.</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9</a:t>
            </a:r>
            <a:r>
              <a:rPr lang="en-US" sz="3200" b="0" i="0" dirty="0">
                <a:solidFill>
                  <a:schemeClr val="tx1">
                    <a:lumMod val="95000"/>
                    <a:lumOff val="5000"/>
                  </a:schemeClr>
                </a:solidFill>
                <a:effectLst/>
                <a:latin typeface="Arial Rounded MT Bold" panose="020F0704030504030204" pitchFamily="34" charset="0"/>
              </a:rPr>
              <a:t> If I take the wings of the morning and settle at the farthest limits of the sea,</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10</a:t>
            </a:r>
            <a:r>
              <a:rPr lang="en-US" sz="3200" b="0" i="0" dirty="0">
                <a:solidFill>
                  <a:schemeClr val="tx1">
                    <a:lumMod val="95000"/>
                    <a:lumOff val="5000"/>
                  </a:schemeClr>
                </a:solidFill>
                <a:effectLst/>
                <a:latin typeface="Arial Rounded MT Bold" panose="020F0704030504030204" pitchFamily="34" charset="0"/>
              </a:rPr>
              <a:t> even there your hand shall lead me, and your right hand shall hold me fast.</a:t>
            </a:r>
          </a:p>
        </p:txBody>
      </p:sp>
    </p:spTree>
    <p:extLst>
      <p:ext uri="{BB962C8B-B14F-4D97-AF65-F5344CB8AC3E}">
        <p14:creationId xmlns:p14="http://schemas.microsoft.com/office/powerpoint/2010/main" val="129140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33658" y="1622938"/>
            <a:ext cx="6876681" cy="3231654"/>
          </a:xfrm>
          <a:prstGeom prst="rect">
            <a:avLst/>
          </a:prstGeom>
        </p:spPr>
        <p:txBody>
          <a:bodyPr wrap="square">
            <a:spAutoFit/>
          </a:bodyPr>
          <a:lstStyle/>
          <a:p>
            <a:pPr marL="571500" indent="-571500">
              <a:spcAft>
                <a:spcPts val="2400"/>
              </a:spcAft>
              <a:buFont typeface="Arial" panose="020B0604020202020204" pitchFamily="34" charset="0"/>
              <a:buChar cha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Prelude</a:t>
            </a:r>
            <a:r>
              <a:rPr lang="en-US" sz="3600" b="1" dirty="0">
                <a:solidFill>
                  <a:srgbClr val="000000"/>
                </a:solidFill>
                <a:latin typeface="Arial Rounded MT Bold" panose="020F0704030504030204" pitchFamily="34" charset="0"/>
                <a:ea typeface="Calibri" panose="020F0502020204030204" pitchFamily="34" charset="0"/>
              </a:rPr>
              <a:t> - </a:t>
            </a:r>
            <a:r>
              <a:rPr kumimoji="0" lang="en-US" sz="3600" b="0" i="1"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By Roxanne Groff</a:t>
            </a:r>
          </a:p>
          <a:p>
            <a:pPr marL="571500" indent="-5715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marR="0" lvl="0" indent="-457200" algn="l" defTabSz="685800" rtl="0" eaLnBrk="0" fontAlgn="base" latinLnBrk="0" hangingPunct="0">
              <a:spcBef>
                <a:spcPct val="0"/>
              </a:spcBef>
              <a:spcAft>
                <a:spcPts val="240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Welcome – PJ Musser</a:t>
            </a:r>
            <a:endParaRPr lang="en-US" sz="1400" dirty="0"/>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9FE3-5D0E-4215-BE13-EB85ED675F4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F72DFB8-3614-DA43-388C-4294372A6C3B}"/>
              </a:ext>
            </a:extLst>
          </p:cNvPr>
          <p:cNvSpPr/>
          <p:nvPr/>
        </p:nvSpPr>
        <p:spPr>
          <a:xfrm>
            <a:off x="1" y="2959"/>
            <a:ext cx="9144000" cy="584775"/>
          </a:xfrm>
          <a:prstGeom prst="rect">
            <a:avLst/>
          </a:prstGeom>
        </p:spPr>
        <p:txBody>
          <a:bodyPr wrap="square">
            <a:spAutoFit/>
          </a:bodyPr>
          <a:lstStyle/>
          <a:p>
            <a:pPr algn="ctr">
              <a:spcBef>
                <a:spcPts val="0"/>
              </a:spcBef>
              <a:spcAft>
                <a:spcPts val="600"/>
              </a:spcAft>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Psalm 139:1-14</a:t>
            </a:r>
          </a:p>
        </p:txBody>
      </p:sp>
      <p:sp>
        <p:nvSpPr>
          <p:cNvPr id="7" name="TextBox 6">
            <a:extLst>
              <a:ext uri="{FF2B5EF4-FFF2-40B4-BE49-F238E27FC236}">
                <a16:creationId xmlns:a16="http://schemas.microsoft.com/office/drawing/2014/main" id="{B9656EE6-AFC8-82BD-024E-4BFF26700C54}"/>
              </a:ext>
            </a:extLst>
          </p:cNvPr>
          <p:cNvSpPr txBox="1"/>
          <p:nvPr/>
        </p:nvSpPr>
        <p:spPr>
          <a:xfrm>
            <a:off x="180975" y="695325"/>
            <a:ext cx="8210550" cy="6001643"/>
          </a:xfrm>
          <a:prstGeom prst="rect">
            <a:avLst/>
          </a:prstGeom>
          <a:noFill/>
        </p:spPr>
        <p:txBody>
          <a:bodyPr wrap="square">
            <a:spAutoFit/>
          </a:bodyPr>
          <a:lstStyle/>
          <a:p>
            <a:pPr marL="342900" indent="-342900"/>
            <a:r>
              <a:rPr lang="en-US" sz="3200" b="0" i="0" baseline="30000" dirty="0">
                <a:solidFill>
                  <a:schemeClr val="tx1">
                    <a:lumMod val="95000"/>
                    <a:lumOff val="5000"/>
                  </a:schemeClr>
                </a:solidFill>
                <a:effectLst/>
                <a:latin typeface="Arial Rounded MT Bold" panose="020F0704030504030204" pitchFamily="34" charset="0"/>
              </a:rPr>
              <a:t>11</a:t>
            </a:r>
            <a:r>
              <a:rPr lang="en-US" sz="3200" b="0" i="0" dirty="0">
                <a:solidFill>
                  <a:schemeClr val="tx1">
                    <a:lumMod val="95000"/>
                    <a:lumOff val="5000"/>
                  </a:schemeClr>
                </a:solidFill>
                <a:effectLst/>
                <a:latin typeface="Arial Rounded MT Bold" panose="020F0704030504030204" pitchFamily="34" charset="0"/>
              </a:rPr>
              <a:t> If I say, “Surely the darkness shall cover me, and night wraps itself around me,”</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12</a:t>
            </a:r>
            <a:r>
              <a:rPr lang="en-US" sz="3200" b="0" i="0" dirty="0">
                <a:solidFill>
                  <a:schemeClr val="tx1">
                    <a:lumMod val="95000"/>
                    <a:lumOff val="5000"/>
                  </a:schemeClr>
                </a:solidFill>
                <a:effectLst/>
                <a:latin typeface="Arial Rounded MT Bold" panose="020F0704030504030204" pitchFamily="34" charset="0"/>
              </a:rPr>
              <a:t> even the darkness is not dark to you; the night is as bright as the day, for darkness is as light to you.</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13</a:t>
            </a:r>
            <a:r>
              <a:rPr lang="en-US" sz="3200" b="0" i="0" dirty="0">
                <a:solidFill>
                  <a:schemeClr val="tx1">
                    <a:lumMod val="95000"/>
                    <a:lumOff val="5000"/>
                  </a:schemeClr>
                </a:solidFill>
                <a:effectLst/>
                <a:latin typeface="Arial Rounded MT Bold" panose="020F0704030504030204" pitchFamily="34" charset="0"/>
              </a:rPr>
              <a:t> For it was you who formed my inward parts; you knit me together in my mother’s womb.</a:t>
            </a:r>
          </a:p>
          <a:p>
            <a:pPr marL="342900" indent="-342900"/>
            <a:r>
              <a:rPr lang="en-US" sz="3200" b="0" i="0" baseline="30000" dirty="0">
                <a:solidFill>
                  <a:schemeClr val="tx1">
                    <a:lumMod val="95000"/>
                    <a:lumOff val="5000"/>
                  </a:schemeClr>
                </a:solidFill>
                <a:effectLst/>
                <a:latin typeface="Arial Rounded MT Bold" panose="020F0704030504030204" pitchFamily="34" charset="0"/>
              </a:rPr>
              <a:t>14</a:t>
            </a:r>
            <a:r>
              <a:rPr lang="en-US" sz="3200" b="0" i="0" dirty="0">
                <a:solidFill>
                  <a:schemeClr val="tx1">
                    <a:lumMod val="95000"/>
                    <a:lumOff val="5000"/>
                  </a:schemeClr>
                </a:solidFill>
                <a:effectLst/>
                <a:latin typeface="Arial Rounded MT Bold" panose="020F0704030504030204" pitchFamily="34" charset="0"/>
              </a:rPr>
              <a:t> I praise you, for I am fearfully and wonderfully made.  Wonderful are your works; that I know very well.</a:t>
            </a:r>
            <a:endParaRPr lang="en-US" sz="3200" dirty="0">
              <a:solidFill>
                <a:schemeClr val="tx1">
                  <a:lumMod val="95000"/>
                  <a:lumOff val="5000"/>
                </a:schemeClr>
              </a:solidFill>
              <a:latin typeface="Arial Rounded MT Bold" panose="020F0704030504030204" pitchFamily="34" charset="0"/>
            </a:endParaRPr>
          </a:p>
        </p:txBody>
      </p:sp>
    </p:spTree>
    <p:extLst>
      <p:ext uri="{BB962C8B-B14F-4D97-AF65-F5344CB8AC3E}">
        <p14:creationId xmlns:p14="http://schemas.microsoft.com/office/powerpoint/2010/main" val="1200739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2B9A3-A31E-FD71-E0C5-76844C806FE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AA287B1-274B-A9C6-ADBE-8A723604EDE2}"/>
              </a:ext>
            </a:extLst>
          </p:cNvPr>
          <p:cNvSpPr/>
          <p:nvPr/>
        </p:nvSpPr>
        <p:spPr>
          <a:xfrm>
            <a:off x="1" y="136309"/>
            <a:ext cx="9144000" cy="584775"/>
          </a:xfrm>
          <a:prstGeom prst="rect">
            <a:avLst/>
          </a:prstGeom>
        </p:spPr>
        <p:txBody>
          <a:bodyPr wrap="square">
            <a:spAutoFit/>
          </a:bodyPr>
          <a:lstStyle/>
          <a:p>
            <a:pPr marL="457200" indent="-457200" algn="ctr">
              <a:spcBef>
                <a:spcPts val="0"/>
              </a:spcBef>
              <a:spcAft>
                <a:spcPts val="600"/>
              </a:spcAft>
              <a:buFont typeface="Arial Rounded MT Bold" panose="020F0704030504030204" pitchFamily="34" charset="0"/>
              <a:buChar char="*"/>
            </a:pPr>
            <a:r>
              <a:rPr lang="en-US" sz="3200" b="1" dirty="0">
                <a:latin typeface="Arial Rounded MT Bold" panose="020F0704030504030204" pitchFamily="34" charset="0"/>
                <a:ea typeface="Times New Roman" panose="02020603050405020304" pitchFamily="18" charset="0"/>
                <a:cs typeface="Times New Roman" panose="02020603050405020304" pitchFamily="18" charset="0"/>
              </a:rPr>
              <a:t>GOSPEL:  Matthew 9:18-25</a:t>
            </a:r>
          </a:p>
        </p:txBody>
      </p:sp>
      <p:sp>
        <p:nvSpPr>
          <p:cNvPr id="4" name="TextBox 3">
            <a:extLst>
              <a:ext uri="{FF2B5EF4-FFF2-40B4-BE49-F238E27FC236}">
                <a16:creationId xmlns:a16="http://schemas.microsoft.com/office/drawing/2014/main" id="{03D35E32-DF32-53D2-F3D5-E58D7F4D0A18}"/>
              </a:ext>
            </a:extLst>
          </p:cNvPr>
          <p:cNvSpPr txBox="1"/>
          <p:nvPr/>
        </p:nvSpPr>
        <p:spPr>
          <a:xfrm>
            <a:off x="561975" y="2143125"/>
            <a:ext cx="7734300" cy="2618602"/>
          </a:xfrm>
          <a:prstGeom prst="rect">
            <a:avLst/>
          </a:prstGeom>
          <a:noFill/>
        </p:spPr>
        <p:txBody>
          <a:bodyPr wrap="square">
            <a:spAutoFit/>
          </a:bodyPr>
          <a:lstStyle/>
          <a:p>
            <a:pPr marL="685800" marR="0" indent="-685800">
              <a:lnSpc>
                <a:spcPct val="120000"/>
              </a:lnSpc>
              <a:spcAft>
                <a:spcPts val="600"/>
              </a:spcAft>
              <a:buNone/>
            </a:pPr>
            <a:r>
              <a:rPr lang="en-US" sz="32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L:	The Holy Gospel according to Matthew, the ninth chapter.</a:t>
            </a:r>
          </a:p>
          <a:p>
            <a:pPr marL="228600" marR="0" indent="-228600">
              <a:lnSpc>
                <a:spcPct val="120000"/>
              </a:lnSpc>
              <a:spcAft>
                <a:spcPts val="600"/>
              </a:spcAft>
              <a:buNone/>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28600" marR="0" indent="-228600">
              <a:lnSpc>
                <a:spcPct val="120000"/>
              </a:lnSpc>
              <a:spcAft>
                <a:spcPts val="600"/>
              </a:spcAft>
              <a:buNone/>
            </a:pPr>
            <a:r>
              <a:rPr lang="en-US" sz="3600" b="1"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C: Glory to you, O Lord.</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52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79A21-3959-0CC3-3386-7224BA7EF13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A5D933E-63AC-8883-3A65-7BECC6BBB940}"/>
              </a:ext>
            </a:extLst>
          </p:cNvPr>
          <p:cNvSpPr/>
          <p:nvPr/>
        </p:nvSpPr>
        <p:spPr>
          <a:xfrm>
            <a:off x="1" y="136309"/>
            <a:ext cx="9144000" cy="553998"/>
          </a:xfrm>
          <a:prstGeom prst="rect">
            <a:avLst/>
          </a:prstGeom>
        </p:spPr>
        <p:txBody>
          <a:bodyPr wrap="square">
            <a:spAutoFit/>
          </a:bodyPr>
          <a:lstStyle/>
          <a:p>
            <a:pPr>
              <a:spcBef>
                <a:spcPts val="0"/>
              </a:spcBef>
              <a:spcAft>
                <a:spcPts val="600"/>
              </a:spcAft>
            </a:pPr>
            <a:r>
              <a:rPr lang="en-US" sz="3000" b="1" dirty="0">
                <a:latin typeface="Arial Rounded MT Bold" panose="020F0704030504030204" pitchFamily="34" charset="0"/>
                <a:ea typeface="Times New Roman" panose="02020603050405020304" pitchFamily="18" charset="0"/>
                <a:cs typeface="Times New Roman" panose="02020603050405020304" pitchFamily="18" charset="0"/>
              </a:rPr>
              <a:t>GOSPEL READING - Matthew 9:18-25</a:t>
            </a:r>
          </a:p>
        </p:txBody>
      </p:sp>
      <p:sp>
        <p:nvSpPr>
          <p:cNvPr id="4" name="TextBox 3">
            <a:extLst>
              <a:ext uri="{FF2B5EF4-FFF2-40B4-BE49-F238E27FC236}">
                <a16:creationId xmlns:a16="http://schemas.microsoft.com/office/drawing/2014/main" id="{3B255F5E-1533-E897-3E5E-5FC7B4DBAB21}"/>
              </a:ext>
            </a:extLst>
          </p:cNvPr>
          <p:cNvSpPr txBox="1"/>
          <p:nvPr/>
        </p:nvSpPr>
        <p:spPr>
          <a:xfrm>
            <a:off x="285749" y="1095375"/>
            <a:ext cx="8010525" cy="5078313"/>
          </a:xfrm>
          <a:prstGeom prst="rect">
            <a:avLst/>
          </a:prstGeom>
          <a:noFill/>
        </p:spPr>
        <p:txBody>
          <a:bodyPr wrap="square">
            <a:spAutoFit/>
          </a:bodyPr>
          <a:lstStyle/>
          <a:p>
            <a:pPr marR="0">
              <a:spcAft>
                <a:spcPts val="600"/>
              </a:spcAft>
              <a:buNone/>
            </a:pP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18</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While [Jesus] was saying these things to them, suddenly a leader came in and knelt before him, saying, “My daughter has just died, but come and lay your hand on her, and she will live.”</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19</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And Jesus got up and followed him, with his disciples. </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20</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Then suddenly a woman who had been suffering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8908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5EACB-E9D3-0012-B96C-AECD1A0FE42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D5EA83F-528A-5238-1799-5E7082CECB95}"/>
              </a:ext>
            </a:extLst>
          </p:cNvPr>
          <p:cNvSpPr/>
          <p:nvPr/>
        </p:nvSpPr>
        <p:spPr>
          <a:xfrm>
            <a:off x="1" y="136309"/>
            <a:ext cx="9144000" cy="553998"/>
          </a:xfrm>
          <a:prstGeom prst="rect">
            <a:avLst/>
          </a:prstGeom>
        </p:spPr>
        <p:txBody>
          <a:bodyPr wrap="square">
            <a:spAutoFit/>
          </a:bodyPr>
          <a:lstStyle/>
          <a:p>
            <a:pPr>
              <a:spcBef>
                <a:spcPts val="0"/>
              </a:spcBef>
              <a:spcAft>
                <a:spcPts val="600"/>
              </a:spcAft>
            </a:pPr>
            <a:r>
              <a:rPr lang="en-US" sz="3000" b="1" dirty="0">
                <a:latin typeface="Arial Rounded MT Bold" panose="020F0704030504030204" pitchFamily="34" charset="0"/>
                <a:ea typeface="Times New Roman" panose="02020603050405020304" pitchFamily="18" charset="0"/>
                <a:cs typeface="Times New Roman" panose="02020603050405020304" pitchFamily="18" charset="0"/>
              </a:rPr>
              <a:t>GOSPEL READING - Matthew 9:18-25</a:t>
            </a:r>
          </a:p>
        </p:txBody>
      </p:sp>
      <p:sp>
        <p:nvSpPr>
          <p:cNvPr id="4" name="TextBox 3">
            <a:extLst>
              <a:ext uri="{FF2B5EF4-FFF2-40B4-BE49-F238E27FC236}">
                <a16:creationId xmlns:a16="http://schemas.microsoft.com/office/drawing/2014/main" id="{2B7CEF18-AD82-EC86-D27F-CB1EE4DE4DB2}"/>
              </a:ext>
            </a:extLst>
          </p:cNvPr>
          <p:cNvSpPr txBox="1"/>
          <p:nvPr/>
        </p:nvSpPr>
        <p:spPr>
          <a:xfrm>
            <a:off x="285749" y="1095375"/>
            <a:ext cx="8010525" cy="5632311"/>
          </a:xfrm>
          <a:prstGeom prst="rect">
            <a:avLst/>
          </a:prstGeom>
          <a:noFill/>
        </p:spPr>
        <p:txBody>
          <a:bodyPr wrap="square">
            <a:spAutoFit/>
          </a:bodyPr>
          <a:lstStyle/>
          <a:p>
            <a:pPr marR="0">
              <a:spcAft>
                <a:spcPts val="600"/>
              </a:spcAft>
              <a:buNone/>
            </a:pP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from a flow of blood for twelve years came up behind him and touched the fringe of his cloak, </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21</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for she was saying to herself, “If I only touch his cloak, I will be made well.” </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22</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Jesus turned, and seeing her he said, “Take heart, daughter; your faith has made you well.” And the woman was made well from that moment.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10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EB05D-93DE-156D-5B86-38C5BA33278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18BBA1-9103-F926-6FF7-A4FCCE1970A7}"/>
              </a:ext>
            </a:extLst>
          </p:cNvPr>
          <p:cNvSpPr/>
          <p:nvPr/>
        </p:nvSpPr>
        <p:spPr>
          <a:xfrm>
            <a:off x="1" y="136309"/>
            <a:ext cx="9144000" cy="553998"/>
          </a:xfrm>
          <a:prstGeom prst="rect">
            <a:avLst/>
          </a:prstGeom>
        </p:spPr>
        <p:txBody>
          <a:bodyPr wrap="square">
            <a:spAutoFit/>
          </a:bodyPr>
          <a:lstStyle/>
          <a:p>
            <a:pPr>
              <a:spcBef>
                <a:spcPts val="0"/>
              </a:spcBef>
              <a:spcAft>
                <a:spcPts val="600"/>
              </a:spcAft>
            </a:pPr>
            <a:r>
              <a:rPr lang="en-US" sz="3000" b="1" dirty="0">
                <a:latin typeface="Arial Rounded MT Bold" panose="020F0704030504030204" pitchFamily="34" charset="0"/>
                <a:ea typeface="Times New Roman" panose="02020603050405020304" pitchFamily="18" charset="0"/>
                <a:cs typeface="Times New Roman" panose="02020603050405020304" pitchFamily="18" charset="0"/>
              </a:rPr>
              <a:t>GOSPEL READING - Matthew 9:18-25</a:t>
            </a:r>
          </a:p>
        </p:txBody>
      </p:sp>
      <p:sp>
        <p:nvSpPr>
          <p:cNvPr id="4" name="TextBox 3">
            <a:extLst>
              <a:ext uri="{FF2B5EF4-FFF2-40B4-BE49-F238E27FC236}">
                <a16:creationId xmlns:a16="http://schemas.microsoft.com/office/drawing/2014/main" id="{1E8ADC7A-0EDC-5231-C5DF-972786AEF203}"/>
              </a:ext>
            </a:extLst>
          </p:cNvPr>
          <p:cNvSpPr txBox="1"/>
          <p:nvPr/>
        </p:nvSpPr>
        <p:spPr>
          <a:xfrm>
            <a:off x="285749" y="1095375"/>
            <a:ext cx="8010525" cy="5078313"/>
          </a:xfrm>
          <a:prstGeom prst="rect">
            <a:avLst/>
          </a:prstGeom>
          <a:noFill/>
        </p:spPr>
        <p:txBody>
          <a:bodyPr wrap="square">
            <a:spAutoFit/>
          </a:bodyPr>
          <a:lstStyle/>
          <a:p>
            <a:pPr marR="0">
              <a:spcAft>
                <a:spcPts val="600"/>
              </a:spcAft>
              <a:buNone/>
            </a:pP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23</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When Jesus came to the leader’s house and saw the flute players and the crowd making a commotion, </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24</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he said, “Go away, for the girl is not dead but sleeping.” And they laughed at him. </a:t>
            </a:r>
            <a:r>
              <a:rPr lang="en-US" sz="3600" kern="1800" baseline="300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25</a:t>
            </a:r>
            <a:r>
              <a:rPr lang="en-US" sz="3600" kern="18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 But when the crowd had been put outside, he went in and took her by the hand, and the girl got up.</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55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4" y="3822862"/>
          <a:ext cx="7886700" cy="45720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457200">
                <a:tc>
                  <a:txBody>
                    <a:bodyPr/>
                    <a:lstStyle/>
                    <a:p>
                      <a:pPr marL="0" marR="0" algn="l" fontAlgn="base">
                        <a:lnSpc>
                          <a:spcPts val="2720"/>
                        </a:lnSpc>
                        <a:spcBef>
                          <a:spcPts val="0"/>
                        </a:spcBef>
                        <a:spcAft>
                          <a:spcPts val="0"/>
                        </a:spcAft>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295276" y="1390651"/>
            <a:ext cx="7705724" cy="3998018"/>
          </a:xfrm>
          <a:prstGeom prst="rect">
            <a:avLst/>
          </a:prstGeom>
          <a:noFill/>
        </p:spPr>
        <p:txBody>
          <a:bodyPr wrap="square">
            <a:spAutoFit/>
          </a:bodyPr>
          <a:lstStyle/>
          <a:p>
            <a:pPr marL="685800" indent="-685800">
              <a:lnSpc>
                <a:spcPct val="95000"/>
              </a:lnSpc>
              <a:spcBef>
                <a:spcPts val="0"/>
              </a:spcBef>
              <a:spcAft>
                <a:spcPts val="18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L:	The Gospel, the Good News made real for you.</a:t>
            </a:r>
          </a:p>
          <a:p>
            <a:pPr marL="685800" indent="-685800">
              <a:lnSpc>
                <a:spcPct val="95000"/>
              </a:lnSpc>
              <a:spcBef>
                <a:spcPts val="0"/>
              </a:spcBef>
              <a:spcAft>
                <a:spcPts val="18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Praise to you, O Christ!</a:t>
            </a:r>
          </a:p>
          <a:p>
            <a:pPr marL="685800" indent="-685800">
              <a:lnSpc>
                <a:spcPct val="95000"/>
              </a:lnSpc>
              <a:spcBef>
                <a:spcPts val="0"/>
              </a:spcBef>
              <a:spcAft>
                <a:spcPts val="18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L:	Holy Wisdom, Holy Word</a:t>
            </a:r>
          </a:p>
          <a:p>
            <a:pPr marL="685800" indent="-685800">
              <a:lnSpc>
                <a:spcPct val="95000"/>
              </a:lnSpc>
              <a:spcBef>
                <a:spcPts val="0"/>
              </a:spcBef>
              <a:spcAft>
                <a:spcPts val="18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Thanks be to God</a:t>
            </a:r>
          </a:p>
          <a:p>
            <a:pPr>
              <a:lnSpc>
                <a:spcPct val="95000"/>
              </a:lnSpc>
              <a:spcBef>
                <a:spcPts val="0"/>
              </a:spcBef>
              <a:spcAft>
                <a:spcPts val="1800"/>
              </a:spcAft>
            </a:pP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9A7C9C1-8527-7F94-8CAC-44162C21D291}"/>
              </a:ext>
            </a:extLst>
          </p:cNvPr>
          <p:cNvSpPr/>
          <p:nvPr/>
        </p:nvSpPr>
        <p:spPr>
          <a:xfrm>
            <a:off x="115453" y="136314"/>
            <a:ext cx="9028547" cy="646331"/>
          </a:xfrm>
          <a:prstGeom prst="rect">
            <a:avLst/>
          </a:prstGeom>
        </p:spPr>
        <p:txBody>
          <a:bodyPr wrap="square">
            <a:spAutoFit/>
          </a:bodyPr>
          <a:lstStyle/>
          <a:p>
            <a:pPr marL="571500" indent="-571500">
              <a:spcBef>
                <a:spcPts val="0"/>
              </a:spcBef>
              <a:spcAft>
                <a:spcPts val="600"/>
              </a:spcAft>
              <a:buFont typeface="Arial" panose="020B0604020202020204" pitchFamily="34" charset="0"/>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Conclusion of Readings</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4" y="3822862"/>
          <a:ext cx="7886700" cy="45720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457200">
                <a:tc>
                  <a:txBody>
                    <a:bodyPr/>
                    <a:lstStyle/>
                    <a:p>
                      <a:pPr marL="0" marR="0" algn="l" fontAlgn="base">
                        <a:lnSpc>
                          <a:spcPts val="2720"/>
                        </a:lnSpc>
                        <a:spcBef>
                          <a:spcPts val="0"/>
                        </a:spcBef>
                        <a:spcAft>
                          <a:spcPts val="0"/>
                        </a:spcAft>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2524125" y="118150"/>
            <a:ext cx="3932633" cy="1277273"/>
          </a:xfrm>
          <a:prstGeom prst="rect">
            <a:avLst/>
          </a:prstGeom>
        </p:spPr>
        <p:txBody>
          <a:bodyPr wrap="square">
            <a:spAutoFit/>
          </a:bodyPr>
          <a:lstStyle/>
          <a:p>
            <a:pPr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p>
          <a:p>
            <a:pPr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Kathy Kathman</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A8CC156-5534-4A08-D189-39F396482292}"/>
              </a:ext>
            </a:extLst>
          </p:cNvPr>
          <p:cNvPicPr>
            <a:picLocks noChangeAspect="1"/>
          </p:cNvPicPr>
          <p:nvPr/>
        </p:nvPicPr>
        <p:blipFill>
          <a:blip r:embed="rId3"/>
          <a:stretch>
            <a:fillRect/>
          </a:stretch>
        </p:blipFill>
        <p:spPr>
          <a:xfrm>
            <a:off x="457200" y="1686239"/>
            <a:ext cx="7642076" cy="473044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21755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A7C9C1-8527-7F94-8CAC-44162C21D291}"/>
              </a:ext>
            </a:extLst>
          </p:cNvPr>
          <p:cNvSpPr/>
          <p:nvPr/>
        </p:nvSpPr>
        <p:spPr>
          <a:xfrm>
            <a:off x="0" y="158492"/>
            <a:ext cx="9143999" cy="646331"/>
          </a:xfrm>
          <a:prstGeom prst="rect">
            <a:avLst/>
          </a:prstGeom>
        </p:spPr>
        <p:txBody>
          <a:bodyPr wrap="square">
            <a:spAutoFit/>
          </a:bodyPr>
          <a:lstStyle/>
          <a:p>
            <a:pPr marR="0" lvl="0"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Hymn of the Day</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3F619AA-1795-049A-804B-D8E9614FA895}"/>
              </a:ext>
            </a:extLst>
          </p:cNvPr>
          <p:cNvSpPr txBox="1"/>
          <p:nvPr/>
        </p:nvSpPr>
        <p:spPr>
          <a:xfrm>
            <a:off x="0" y="821353"/>
            <a:ext cx="9144000" cy="1200329"/>
          </a:xfrm>
          <a:prstGeom prst="rect">
            <a:avLst/>
          </a:prstGeom>
          <a:noFill/>
        </p:spPr>
        <p:txBody>
          <a:bodyPr wrap="square">
            <a:spAutoFit/>
          </a:bodyPr>
          <a:lstStyle/>
          <a:p>
            <a:pPr algn="ctr"/>
            <a:r>
              <a:rPr lang="en-US" sz="3600" b="1" dirty="0">
                <a:effectLst/>
                <a:latin typeface="Arial Rounded MT Bold" panose="020F0704030504030204" pitchFamily="34" charset="0"/>
                <a:ea typeface="Calibri" panose="020F0502020204030204" pitchFamily="34" charset="0"/>
              </a:rPr>
              <a:t>“Blest Be the Tie That Binds”</a:t>
            </a:r>
          </a:p>
          <a:p>
            <a:pPr algn="ctr"/>
            <a:r>
              <a:rPr lang="en-US" sz="3600" b="1" dirty="0">
                <a:effectLst/>
                <a:latin typeface="Arial Rounded MT Bold" panose="020F0704030504030204" pitchFamily="34" charset="0"/>
                <a:ea typeface="Calibri" panose="020F0502020204030204" pitchFamily="34" charset="0"/>
              </a:rPr>
              <a:t>LBW 370</a:t>
            </a:r>
            <a:endParaRPr lang="en-US" sz="3600" dirty="0">
              <a:latin typeface="Arial Rounded MT Bold" panose="020F0704030504030204" pitchFamily="34" charset="0"/>
            </a:endParaRPr>
          </a:p>
        </p:txBody>
      </p:sp>
      <p:pic>
        <p:nvPicPr>
          <p:cNvPr id="6" name="Picture 5">
            <a:extLst>
              <a:ext uri="{FF2B5EF4-FFF2-40B4-BE49-F238E27FC236}">
                <a16:creationId xmlns:a16="http://schemas.microsoft.com/office/drawing/2014/main" id="{D6DCE5BD-085D-E6A9-744D-2E6C8034B40A}"/>
              </a:ext>
            </a:extLst>
          </p:cNvPr>
          <p:cNvPicPr>
            <a:picLocks noChangeAspect="1"/>
          </p:cNvPicPr>
          <p:nvPr/>
        </p:nvPicPr>
        <p:blipFill>
          <a:blip r:embed="rId3"/>
          <a:stretch>
            <a:fillRect/>
          </a:stretch>
        </p:blipFill>
        <p:spPr>
          <a:xfrm>
            <a:off x="1333499" y="2417788"/>
            <a:ext cx="6337151" cy="3922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34589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929298-032E-4BE7-BABA-9B8B0188565E}"/>
              </a:ext>
            </a:extLst>
          </p:cNvPr>
          <p:cNvSpPr/>
          <p:nvPr/>
        </p:nvSpPr>
        <p:spPr>
          <a:xfrm>
            <a:off x="0" y="1706"/>
            <a:ext cx="8248650" cy="584775"/>
          </a:xfrm>
          <a:prstGeom prst="rect">
            <a:avLst/>
          </a:prstGeom>
        </p:spPr>
        <p:txBody>
          <a:bodyPr wrap="square">
            <a:spAutoFit/>
          </a:bodyPr>
          <a:lstStyle/>
          <a:p>
            <a:pPr marL="290513" marR="0" lvl="0" indent="-290513">
              <a:spcBef>
                <a:spcPts val="0"/>
              </a:spcBef>
              <a:spcAft>
                <a:spcPts val="60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“Blest Be the Tie That Binds”   LBW 370</a:t>
            </a:r>
          </a:p>
        </p:txBody>
      </p:sp>
      <p:sp>
        <p:nvSpPr>
          <p:cNvPr id="5" name="TextBox 4">
            <a:extLst>
              <a:ext uri="{FF2B5EF4-FFF2-40B4-BE49-F238E27FC236}">
                <a16:creationId xmlns:a16="http://schemas.microsoft.com/office/drawing/2014/main" id="{B1A7AF73-801C-611F-D07E-36D2D8096783}"/>
              </a:ext>
            </a:extLst>
          </p:cNvPr>
          <p:cNvSpPr txBox="1"/>
          <p:nvPr/>
        </p:nvSpPr>
        <p:spPr>
          <a:xfrm>
            <a:off x="519112" y="933450"/>
            <a:ext cx="7210425" cy="5386090"/>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Times New Roman" panose="02020603050405020304" pitchFamily="18" charset="0"/>
              </a:rPr>
              <a:t>1	Blest be the tie that binds</a:t>
            </a:r>
          </a:p>
          <a:p>
            <a:pPr marL="400050" marR="0" indent="-400050">
              <a:buNone/>
            </a:pPr>
            <a:r>
              <a:rPr lang="en-US" sz="3600" dirty="0">
                <a:effectLst/>
                <a:latin typeface="Arial Rounded MT Bold" panose="020F0704030504030204" pitchFamily="34" charset="0"/>
                <a:ea typeface="Times New Roman" panose="02020603050405020304" pitchFamily="18" charset="0"/>
              </a:rPr>
              <a:t>	our hearts in Christian love;</a:t>
            </a:r>
          </a:p>
          <a:p>
            <a:pPr marL="400050" marR="0" indent="-400050">
              <a:buNone/>
            </a:pPr>
            <a:r>
              <a:rPr lang="en-US" sz="3600" dirty="0">
                <a:effectLst/>
                <a:latin typeface="Arial Rounded MT Bold" panose="020F0704030504030204" pitchFamily="34" charset="0"/>
                <a:ea typeface="Times New Roman" panose="02020603050405020304" pitchFamily="18" charset="0"/>
              </a:rPr>
              <a:t>	the unity of heart and mind</a:t>
            </a:r>
          </a:p>
          <a:p>
            <a:pPr marL="400050" marR="0" indent="-400050">
              <a:buNone/>
            </a:pPr>
            <a:r>
              <a:rPr lang="en-US" sz="3600" dirty="0">
                <a:effectLst/>
                <a:latin typeface="Arial Rounded MT Bold" panose="020F0704030504030204" pitchFamily="34" charset="0"/>
                <a:ea typeface="Times New Roman" panose="02020603050405020304" pitchFamily="18" charset="0"/>
              </a:rPr>
              <a:t>	is like to that above.</a:t>
            </a:r>
          </a:p>
          <a:p>
            <a:pPr marL="400050" marR="0" indent="-400050">
              <a:buNone/>
            </a:pPr>
            <a:r>
              <a:rPr lang="en-US" sz="1800" dirty="0">
                <a:effectLst/>
                <a:latin typeface="Arial Rounded MT Bold" panose="020F0704030504030204" pitchFamily="34" charset="0"/>
                <a:ea typeface="Times New Roman" panose="02020603050405020304" pitchFamily="18" charset="0"/>
              </a:rPr>
              <a:t> </a:t>
            </a:r>
          </a:p>
          <a:p>
            <a:pPr marL="400050" marR="0" indent="-400050">
              <a:buNone/>
            </a:pPr>
            <a:r>
              <a:rPr lang="en-US" sz="3600" dirty="0">
                <a:effectLst/>
                <a:latin typeface="Arial Rounded MT Bold" panose="020F0704030504030204" pitchFamily="34" charset="0"/>
                <a:ea typeface="Times New Roman" panose="02020603050405020304" pitchFamily="18" charset="0"/>
              </a:rPr>
              <a:t>2	Before our Father’s throne</a:t>
            </a:r>
          </a:p>
          <a:p>
            <a:pPr marL="400050" marR="0" indent="-400050">
              <a:buNone/>
            </a:pPr>
            <a:r>
              <a:rPr lang="en-US" sz="3600" dirty="0">
                <a:effectLst/>
                <a:latin typeface="Arial Rounded MT Bold" panose="020F0704030504030204" pitchFamily="34" charset="0"/>
                <a:ea typeface="Times New Roman" panose="02020603050405020304" pitchFamily="18" charset="0"/>
              </a:rPr>
              <a:t>	we pour our ardent prayers;</a:t>
            </a:r>
          </a:p>
          <a:p>
            <a:pPr marL="400050" marR="0" indent="-400050">
              <a:buNone/>
            </a:pPr>
            <a:r>
              <a:rPr lang="en-US" sz="3600" dirty="0">
                <a:effectLst/>
                <a:latin typeface="Arial Rounded MT Bold" panose="020F0704030504030204" pitchFamily="34" charset="0"/>
                <a:ea typeface="Times New Roman" panose="02020603050405020304" pitchFamily="18" charset="0"/>
              </a:rPr>
              <a:t>	our fears, our hopes,                                          our aims are one,</a:t>
            </a:r>
          </a:p>
          <a:p>
            <a:pPr marL="400050" marR="0" indent="-400050">
              <a:buNone/>
            </a:pPr>
            <a:r>
              <a:rPr lang="en-US" sz="3600" dirty="0">
                <a:effectLst/>
                <a:latin typeface="Arial Rounded MT Bold" panose="020F0704030504030204" pitchFamily="34" charset="0"/>
                <a:ea typeface="Times New Roman" panose="02020603050405020304" pitchFamily="18" charset="0"/>
              </a:rPr>
              <a:t>	our comforts and our cares.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52E8B-D80A-0A6A-C0AA-2E546814AED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31CEF81-AD41-1314-5DC4-52BE5F484C1D}"/>
              </a:ext>
            </a:extLst>
          </p:cNvPr>
          <p:cNvSpPr/>
          <p:nvPr/>
        </p:nvSpPr>
        <p:spPr>
          <a:xfrm>
            <a:off x="0" y="1706"/>
            <a:ext cx="8248650" cy="584775"/>
          </a:xfrm>
          <a:prstGeom prst="rect">
            <a:avLst/>
          </a:prstGeom>
        </p:spPr>
        <p:txBody>
          <a:bodyPr wrap="square">
            <a:spAutoFit/>
          </a:bodyPr>
          <a:lstStyle/>
          <a:p>
            <a:pPr marL="290513" marR="0" lvl="0" indent="-290513">
              <a:spcBef>
                <a:spcPts val="0"/>
              </a:spcBef>
              <a:spcAft>
                <a:spcPts val="60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“Blest Be the Tie That Binds”   LBW 370</a:t>
            </a:r>
          </a:p>
        </p:txBody>
      </p:sp>
      <p:sp>
        <p:nvSpPr>
          <p:cNvPr id="5" name="TextBox 4">
            <a:extLst>
              <a:ext uri="{FF2B5EF4-FFF2-40B4-BE49-F238E27FC236}">
                <a16:creationId xmlns:a16="http://schemas.microsoft.com/office/drawing/2014/main" id="{F65B4F16-6B46-76F1-9CE7-1DB1ED2CE148}"/>
              </a:ext>
            </a:extLst>
          </p:cNvPr>
          <p:cNvSpPr txBox="1"/>
          <p:nvPr/>
        </p:nvSpPr>
        <p:spPr>
          <a:xfrm>
            <a:off x="666751" y="781050"/>
            <a:ext cx="7219950" cy="5632311"/>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Times New Roman" panose="02020603050405020304" pitchFamily="18" charset="0"/>
              </a:rPr>
              <a:t>3	We share our mutual woes,</a:t>
            </a:r>
          </a:p>
          <a:p>
            <a:pPr marL="400050" marR="0" indent="-400050">
              <a:buNone/>
            </a:pPr>
            <a:r>
              <a:rPr lang="en-US" sz="3600" dirty="0">
                <a:effectLst/>
                <a:latin typeface="Arial Rounded MT Bold" panose="020F0704030504030204" pitchFamily="34" charset="0"/>
                <a:ea typeface="Times New Roman" panose="02020603050405020304" pitchFamily="18" charset="0"/>
              </a:rPr>
              <a:t>	our mutual burdens bear,</a:t>
            </a:r>
          </a:p>
          <a:p>
            <a:pPr marL="400050" marR="0" indent="-400050">
              <a:buNone/>
            </a:pPr>
            <a:r>
              <a:rPr lang="en-US" sz="3600" dirty="0">
                <a:effectLst/>
                <a:latin typeface="Arial Rounded MT Bold" panose="020F0704030504030204" pitchFamily="34" charset="0"/>
                <a:ea typeface="Times New Roman" panose="02020603050405020304" pitchFamily="18" charset="0"/>
              </a:rPr>
              <a:t>	and often for each other flows</a:t>
            </a:r>
          </a:p>
          <a:p>
            <a:pPr marL="400050" marR="0" indent="-400050">
              <a:buNone/>
            </a:pPr>
            <a:r>
              <a:rPr lang="en-US" sz="3600" dirty="0">
                <a:effectLst/>
                <a:latin typeface="Arial Rounded MT Bold" panose="020F0704030504030204" pitchFamily="34" charset="0"/>
                <a:ea typeface="Times New Roman" panose="02020603050405020304" pitchFamily="18" charset="0"/>
              </a:rPr>
              <a:t>	the sympathizing tear.</a:t>
            </a:r>
          </a:p>
          <a:p>
            <a:pPr marL="400050" marR="0" indent="-400050">
              <a:buNone/>
            </a:pPr>
            <a:r>
              <a:rPr lang="en-US" sz="2400" dirty="0">
                <a:effectLst/>
                <a:latin typeface="Arial Rounded MT Bold" panose="020F0704030504030204" pitchFamily="34" charset="0"/>
                <a:ea typeface="Times New Roman" panose="02020603050405020304" pitchFamily="18" charset="0"/>
              </a:rPr>
              <a:t> </a:t>
            </a:r>
          </a:p>
          <a:p>
            <a:pPr marL="400050" marR="0" indent="-400050">
              <a:buNone/>
            </a:pPr>
            <a:r>
              <a:rPr lang="en-US" sz="3600" dirty="0">
                <a:effectLst/>
                <a:latin typeface="Arial Rounded MT Bold" panose="020F0704030504030204" pitchFamily="34" charset="0"/>
                <a:ea typeface="Times New Roman" panose="02020603050405020304" pitchFamily="18" charset="0"/>
              </a:rPr>
              <a:t>4	From sorrow, toil, and pain,</a:t>
            </a:r>
          </a:p>
          <a:p>
            <a:pPr marL="400050" marR="0" indent="-400050">
              <a:buNone/>
            </a:pPr>
            <a:r>
              <a:rPr lang="en-US" sz="3600" dirty="0">
                <a:effectLst/>
                <a:latin typeface="Arial Rounded MT Bold" panose="020F0704030504030204" pitchFamily="34" charset="0"/>
                <a:ea typeface="Times New Roman" panose="02020603050405020304" pitchFamily="18" charset="0"/>
              </a:rPr>
              <a:t>	and sin we shall be free;</a:t>
            </a:r>
          </a:p>
          <a:p>
            <a:pPr marL="400050" marR="0" indent="-400050">
              <a:buNone/>
            </a:pPr>
            <a:r>
              <a:rPr lang="en-US" sz="3600" dirty="0">
                <a:effectLst/>
                <a:latin typeface="Arial Rounded MT Bold" panose="020F0704030504030204" pitchFamily="34" charset="0"/>
                <a:ea typeface="Times New Roman" panose="02020603050405020304" pitchFamily="18" charset="0"/>
              </a:rPr>
              <a:t>	and perfect love                                               and friendship reign</a:t>
            </a:r>
          </a:p>
          <a:p>
            <a:pPr marL="400050" marR="0" indent="-400050">
              <a:buNone/>
            </a:pPr>
            <a:r>
              <a:rPr lang="en-US" sz="3600" dirty="0">
                <a:effectLst/>
                <a:latin typeface="Arial Rounded MT Bold" panose="020F0704030504030204" pitchFamily="34" charset="0"/>
                <a:ea typeface="Times New Roman" panose="02020603050405020304" pitchFamily="18" charset="0"/>
              </a:rPr>
              <a:t>	through all eternity.</a:t>
            </a:r>
          </a:p>
        </p:txBody>
      </p:sp>
    </p:spTree>
    <p:extLst>
      <p:ext uri="{BB962C8B-B14F-4D97-AF65-F5344CB8AC3E}">
        <p14:creationId xmlns:p14="http://schemas.microsoft.com/office/powerpoint/2010/main" val="352199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FD6AF-ED81-48CF-1177-329B554DBE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5DE060-D162-94CC-0CE0-C80FBD18324A}"/>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a:extLst>
              <a:ext uri="{FF2B5EF4-FFF2-40B4-BE49-F238E27FC236}">
                <a16:creationId xmlns:a16="http://schemas.microsoft.com/office/drawing/2014/main" id="{03D3E866-31EB-6879-1948-3854D46A7438}"/>
              </a:ext>
            </a:extLst>
          </p:cNvPr>
          <p:cNvSpPr/>
          <p:nvPr/>
        </p:nvSpPr>
        <p:spPr>
          <a:xfrm>
            <a:off x="471055" y="1551709"/>
            <a:ext cx="8377381" cy="3847207"/>
          </a:xfrm>
          <a:prstGeom prst="rect">
            <a:avLst/>
          </a:prstGeom>
        </p:spPr>
        <p:txBody>
          <a:bodyPr wrap="square">
            <a:spAutoFit/>
          </a:bodyPr>
          <a:lstStyle/>
          <a:p>
            <a:pPr marL="684213" indent="-684213"/>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213" indent="-684213"/>
            <a:endParaRPr lang="en-US" sz="1600" dirty="0">
              <a:latin typeface="Arial Rounded MT Bold" panose="020F0704030504030204" pitchFamily="34" charset="0"/>
            </a:endParaRPr>
          </a:p>
          <a:p>
            <a:pPr marL="684213" indent="-684213"/>
            <a:r>
              <a:rPr lang="en-US" sz="3200" dirty="0">
                <a:latin typeface="Arial Rounded MT Bold" panose="020F0704030504030204" pitchFamily="34" charset="0"/>
              </a:rPr>
              <a:t>L:	We gather in the name of our creator, redeemer </a:t>
            </a:r>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ヒラギノ角ゴ Pro W3" pitchFamily="4" charset="-128"/>
                <a:cs typeface="+mn-cs"/>
              </a:rPr>
              <a:t>☩</a:t>
            </a:r>
            <a:r>
              <a:rPr lang="en-US" sz="3200" dirty="0">
                <a:latin typeface="Arial Rounded MT Bold" panose="020F0704030504030204" pitchFamily="34" charset="0"/>
              </a:rPr>
              <a:t>, and sustainer.</a:t>
            </a:r>
          </a:p>
          <a:p>
            <a:pPr marL="684213" indent="-684213"/>
            <a:endParaRPr lang="en-US" sz="3200" dirty="0">
              <a:latin typeface="Arial Rounded MT Bold" panose="020F0704030504030204" pitchFamily="34" charset="0"/>
            </a:endParaRPr>
          </a:p>
          <a:p>
            <a:pPr marL="684213" indent="-68421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3819765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2288204"/>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God, the Father almighty, creator of heaven and earth.  </a:t>
            </a:r>
            <a:endParaRPr lang="en-US" altLang="en-US" sz="4000" dirty="0">
              <a:latin typeface="Arial Rounded MT Bold" panose="020F0704030504030204" pitchFamily="34" charset="0"/>
            </a:endParaRPr>
          </a:p>
        </p:txBody>
      </p:sp>
      <p:sp>
        <p:nvSpPr>
          <p:cNvPr id="9" name="Rectangle 8"/>
          <p:cNvSpPr/>
          <p:nvPr/>
        </p:nvSpPr>
        <p:spPr>
          <a:xfrm>
            <a:off x="272476" y="107213"/>
            <a:ext cx="8622145" cy="646331"/>
          </a:xfrm>
          <a:prstGeom prst="rect">
            <a:avLst/>
          </a:prstGeom>
        </p:spPr>
        <p:txBody>
          <a:bodyPr wrap="square">
            <a:spAutoFit/>
          </a:bodyPr>
          <a:lstStyle/>
          <a:p>
            <a:pPr marL="571486" indent="-571486">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415022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1585464"/>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4" y="175171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456050" y="1243721"/>
            <a:ext cx="7878326" cy="401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28650" marR="0" indent="-628650" defTabSz="8058150">
              <a:spcAft>
                <a:spcPts val="5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a:t>
            </a: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In solidarity with your people from every nation and knit together with all of creation, we boldly pray for the church, our world, and all those in need.  Inspire your church, like Ruth and Naomi, to extend arms of compassion and empathy in times of challenge. </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CB25A-E599-A980-2D2F-234A6D5B72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E0EC24-C816-EB91-E99A-660CDAD6D992}"/>
              </a:ext>
            </a:extLst>
          </p:cNvPr>
          <p:cNvSpPr>
            <a:spLocks noChangeArrowheads="1"/>
          </p:cNvSpPr>
          <p:nvPr/>
        </p:nvSpPr>
        <p:spPr bwMode="auto">
          <a:xfrm>
            <a:off x="722750" y="1110371"/>
            <a:ext cx="7383026" cy="371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28650" marR="0" indent="-628650" defTabSz="8058150">
              <a:spcAft>
                <a:spcPts val="5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a:t>
            </a: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Equip communities to be welcoming, to show mercy, and to lean into relationships so that all people may know your care. God our soul,</a:t>
            </a:r>
          </a:p>
          <a:p>
            <a:pPr marL="628650" marR="0" indent="-628650" defTabSz="8058150">
              <a:spcAft>
                <a:spcPts val="500"/>
              </a:spcAft>
              <a:buNone/>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28650" marR="0" indent="-628650" defTabSz="8058150">
              <a:spcAft>
                <a:spcPts val="500"/>
              </a:spcAft>
              <a:buNone/>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Hear our prayer.</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AE80C0F-D96F-C33C-CE50-A99CD5FF0A46}"/>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2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D1EE-3286-DB58-C198-0127B50651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A51305-E376-B09B-E7DE-5EDCDA9D1B2E}"/>
              </a:ext>
            </a:extLst>
          </p:cNvPr>
          <p:cNvSpPr>
            <a:spLocks noChangeArrowheads="1"/>
          </p:cNvSpPr>
          <p:nvPr/>
        </p:nvSpPr>
        <p:spPr bwMode="auto">
          <a:xfrm>
            <a:off x="189350" y="1086701"/>
            <a:ext cx="8097400" cy="519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28650" marR="0" indent="-628650" defTabSz="8058150">
              <a:spcAft>
                <a:spcPts val="5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Guide leaders to reflect the spark of your divine wisdom. Open eyes to see the goodness of your created world and encourage the tender care of those cast aside. Reveal yourself in unexpected places and in the leadership of those called to help. God our Spark,</a:t>
            </a:r>
          </a:p>
          <a:p>
            <a:pPr marL="628650" marR="0" indent="-628650" defTabSz="8058150">
              <a:spcAft>
                <a:spcPts val="500"/>
              </a:spcAft>
              <a:buNone/>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28650" marR="0" indent="-628650" defTabSz="8058150">
              <a:spcAft>
                <a:spcPts val="500"/>
              </a:spcAft>
              <a:buNone/>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Hear our prayer.</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B0EFEB4-B221-8F1F-F480-B3E64294515B}"/>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8331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E98F-6E40-0E31-A34C-899BCDE2B1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DD5CD7-5443-4928-206C-E5475C0FDE90}"/>
              </a:ext>
            </a:extLst>
          </p:cNvPr>
          <p:cNvSpPr>
            <a:spLocks noChangeArrowheads="1"/>
          </p:cNvSpPr>
          <p:nvPr/>
        </p:nvSpPr>
        <p:spPr bwMode="auto">
          <a:xfrm>
            <a:off x="189350" y="1086701"/>
            <a:ext cx="8097400" cy="568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28650" marR="0" indent="-628650" defTabSz="8058150">
              <a:spcAft>
                <a:spcPts val="5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Bring healing, like the woman who bled for twelve years, to all who are suffering. Give strength to the weary, uplift the lowly, and amplify the voices of those quieted. Breathe new life into forgotten places, end wars, rejuvenate lands, and uplift spirits. We offer prayers of strength and healing for ………..God our Strength,</a:t>
            </a:r>
          </a:p>
          <a:p>
            <a:pPr marL="628650" marR="0" indent="-628650" defTabSz="8058150">
              <a:spcAft>
                <a:spcPts val="500"/>
              </a:spcAft>
              <a:buNone/>
            </a:pPr>
            <a:endParaRPr lang="en-US" sz="18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28650" marR="0" indent="-628650" defTabSz="8058150">
              <a:spcAft>
                <a:spcPts val="500"/>
              </a:spcAft>
              <a:buNone/>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Hear our prayer.</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03BFF5D-F471-D230-5ACC-A0F07EF1583E}"/>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3396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6C1C-AB53-0C07-20A8-6854FA95F7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390D86-509D-CB9D-E61F-455A577664EB}"/>
              </a:ext>
            </a:extLst>
          </p:cNvPr>
          <p:cNvSpPr>
            <a:spLocks noChangeArrowheads="1"/>
          </p:cNvSpPr>
          <p:nvPr/>
        </p:nvSpPr>
        <p:spPr bwMode="auto">
          <a:xfrm>
            <a:off x="417950" y="1226505"/>
            <a:ext cx="7583050" cy="320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28650" marR="0" indent="-628650" defTabSz="8058150">
              <a:spcAft>
                <a:spcPts val="5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Trusting in your love for us, we offer these prayers and whatever else weighs heavy upon us to you, in the name of Jesus.</a:t>
            </a:r>
          </a:p>
          <a:p>
            <a:pPr marL="628650" marR="0" indent="-628650" defTabSz="8058150">
              <a:spcAft>
                <a:spcPts val="500"/>
              </a:spcAft>
              <a:buNone/>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28650" marR="0" indent="-628650" defTabSz="8058150">
              <a:lnSpc>
                <a:spcPct val="97000"/>
              </a:lnSpc>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F244FA41-BCA9-9321-0515-30F7DCFFA4D3}"/>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7730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6DAFF-81AE-6564-68C4-A058965FD8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B86722-A859-129F-78F1-A4F03009BACB}"/>
              </a:ext>
            </a:extLst>
          </p:cNvPr>
          <p:cNvSpPr>
            <a:spLocks noChangeArrowheads="1"/>
          </p:cNvSpPr>
          <p:nvPr/>
        </p:nvSpPr>
        <p:spPr bwMode="auto">
          <a:xfrm>
            <a:off x="189350" y="1086701"/>
            <a:ext cx="8421250" cy="457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algn="ctr">
              <a:spcBef>
                <a:spcPts val="0"/>
              </a:spcBef>
              <a:spcAft>
                <a:spcPts val="0"/>
              </a:spcAft>
            </a:pPr>
            <a:r>
              <a:rPr lang="en-US" sz="32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(The Sharing of the Peace that began when the congregation arrived is now shared with the Worship Leader at this time...) </a:t>
            </a:r>
          </a:p>
          <a:p>
            <a:pPr>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L: The peace of the Lord be with you always. </a:t>
            </a:r>
          </a:p>
          <a:p>
            <a:pPr>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302D8A1D-62D8-A56A-00F0-AE7D869E4B36}"/>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SHARING OF THE PEACE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887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318655" y="1514764"/>
            <a:ext cx="8506690" cy="4590482"/>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Joined to Christ and named as God’s beloved…</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lead us by your divine spark to lives 	  of compassion and mercy.</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60DB3FF-1137-4994-A776-FF228F5E1D11}"/>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897316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a:t>
            </a:r>
          </a:p>
        </p:txBody>
      </p:sp>
      <p:pic>
        <p:nvPicPr>
          <p:cNvPr id="2" name="Picture 1">
            <a:extLst>
              <a:ext uri="{FF2B5EF4-FFF2-40B4-BE49-F238E27FC236}">
                <a16:creationId xmlns:a16="http://schemas.microsoft.com/office/drawing/2014/main" id="{0F2E7D14-3C4C-6317-CA21-D070FAA67905}"/>
              </a:ext>
            </a:extLst>
          </p:cNvPr>
          <p:cNvPicPr>
            <a:picLocks noChangeAspect="1"/>
          </p:cNvPicPr>
          <p:nvPr/>
        </p:nvPicPr>
        <p:blipFill>
          <a:blip r:embed="rId3"/>
          <a:stretch>
            <a:fillRect/>
          </a:stretch>
        </p:blipFill>
        <p:spPr>
          <a:xfrm>
            <a:off x="270249" y="1417145"/>
            <a:ext cx="8118689" cy="5069380"/>
          </a:xfrm>
          <a:prstGeom prst="rect">
            <a:avLst/>
          </a:prstGeom>
        </p:spPr>
      </p:pic>
    </p:spTree>
    <p:extLst>
      <p:ext uri="{BB962C8B-B14F-4D97-AF65-F5344CB8AC3E}">
        <p14:creationId xmlns:p14="http://schemas.microsoft.com/office/powerpoint/2010/main" val="576900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F552E-FE71-1B2E-CBCC-11F79E338A2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58AF580-61F6-B8DF-B671-EE465575534F}"/>
              </a:ext>
            </a:extLst>
          </p:cNvPr>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sp>
        <p:nvSpPr>
          <p:cNvPr id="4" name="TextBox 3">
            <a:extLst>
              <a:ext uri="{FF2B5EF4-FFF2-40B4-BE49-F238E27FC236}">
                <a16:creationId xmlns:a16="http://schemas.microsoft.com/office/drawing/2014/main" id="{A150CAD7-A1E8-DE0D-5D86-97D7F6F3DC8A}"/>
              </a:ext>
            </a:extLst>
          </p:cNvPr>
          <p:cNvSpPr txBox="1"/>
          <p:nvPr/>
        </p:nvSpPr>
        <p:spPr>
          <a:xfrm>
            <a:off x="80520" y="990600"/>
            <a:ext cx="8020050" cy="5381345"/>
          </a:xfrm>
          <a:prstGeom prst="rect">
            <a:avLst/>
          </a:prstGeom>
          <a:noFill/>
        </p:spPr>
        <p:txBody>
          <a:bodyPr wrap="square">
            <a:spAutoFit/>
          </a:bodyPr>
          <a:lstStyle/>
          <a:p>
            <a:pPr marL="514350" marR="0" indent="-514350" defTabSz="7829550">
              <a:lnSpc>
                <a:spcPct val="97000"/>
              </a:lnSpc>
              <a:spcAft>
                <a:spcPts val="6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So, let’s pray for the offerings we receive this day…  God of Abundance,</a:t>
            </a:r>
          </a:p>
          <a:p>
            <a:pPr marL="514350" marR="0" indent="-514350" defTabSz="7829550">
              <a:lnSpc>
                <a:spcPct val="97000"/>
              </a:lnSpc>
              <a:spcAft>
                <a:spcPts val="600"/>
              </a:spcAft>
              <a:buNone/>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14350" marR="0" indent="-514350" defTabSz="7829550">
              <a:lnSpc>
                <a:spcPct val="97000"/>
              </a:lnSpc>
              <a:spcAft>
                <a:spcPts val="600"/>
              </a:spcAft>
              <a:buNone/>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You create goodness in everything we offer. Use these gifts to bless the world. Strengthen ministries, empower leaders, and inspire generosity so that all may know your love. </a:t>
            </a:r>
          </a:p>
        </p:txBody>
      </p:sp>
    </p:spTree>
    <p:extLst>
      <p:ext uri="{BB962C8B-B14F-4D97-AF65-F5344CB8AC3E}">
        <p14:creationId xmlns:p14="http://schemas.microsoft.com/office/powerpoint/2010/main" val="741649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6076B-2F13-DF68-D6E6-B6896B8EF7D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1FD2FCE-55C5-2ACE-F746-80AAE0C93124}"/>
              </a:ext>
            </a:extLst>
          </p:cNvPr>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sp>
        <p:nvSpPr>
          <p:cNvPr id="4" name="TextBox 3">
            <a:extLst>
              <a:ext uri="{FF2B5EF4-FFF2-40B4-BE49-F238E27FC236}">
                <a16:creationId xmlns:a16="http://schemas.microsoft.com/office/drawing/2014/main" id="{D2FA9138-C9BD-04D5-86FC-2597B91A8BB6}"/>
              </a:ext>
            </a:extLst>
          </p:cNvPr>
          <p:cNvSpPr txBox="1"/>
          <p:nvPr/>
        </p:nvSpPr>
        <p:spPr>
          <a:xfrm>
            <a:off x="699646" y="1257300"/>
            <a:ext cx="7006080" cy="4007957"/>
          </a:xfrm>
          <a:prstGeom prst="rect">
            <a:avLst/>
          </a:prstGeom>
          <a:noFill/>
        </p:spPr>
        <p:txBody>
          <a:bodyPr wrap="square">
            <a:spAutoFit/>
          </a:bodyPr>
          <a:lstStyle/>
          <a:p>
            <a:pPr marL="514350" marR="0" indent="-514350" defTabSz="7829550">
              <a:lnSpc>
                <a:spcPct val="97000"/>
              </a:lnSpc>
              <a:spcAft>
                <a:spcPts val="600"/>
              </a:spcAft>
              <a:buNone/>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Reveal this love to us once again as we gather at your table that we might embody your compassionate care in all we do. </a:t>
            </a:r>
          </a:p>
          <a:p>
            <a:pPr marL="514350" marR="0" indent="-514350" defTabSz="7829550">
              <a:lnSpc>
                <a:spcPct val="97000"/>
              </a:lnSpc>
              <a:spcAft>
                <a:spcPts val="600"/>
              </a:spcAft>
              <a:buNone/>
            </a:pP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14350" marR="0" indent="-514350" defTabSz="7829550">
              <a:lnSpc>
                <a:spcPct val="97000"/>
              </a:lnSpc>
              <a:spcAft>
                <a:spcPts val="600"/>
              </a:spcAft>
              <a:buNone/>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 </a:t>
            </a:r>
          </a:p>
        </p:txBody>
      </p:sp>
    </p:spTree>
    <p:extLst>
      <p:ext uri="{BB962C8B-B14F-4D97-AF65-F5344CB8AC3E}">
        <p14:creationId xmlns:p14="http://schemas.microsoft.com/office/powerpoint/2010/main" val="349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71"/>
            <a:ext cx="8825501" cy="5380255"/>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8" y="1431470"/>
            <a:ext cx="7536093" cy="1823513"/>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4"/>
            <a:ext cx="9059160" cy="677108"/>
          </a:xfrm>
          <a:prstGeom prst="rect">
            <a:avLst/>
          </a:prstGeom>
        </p:spPr>
        <p:txBody>
          <a:bodyPr wrap="square">
            <a:spAutoFit/>
          </a:bodyPr>
          <a:lstStyle/>
          <a:p>
            <a:pPr marL="571486" indent="-571486"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D92B03B-38A2-4FD5-AF25-47482888FDF8}"/>
              </a:ext>
            </a:extLst>
          </p:cNvPr>
          <p:cNvSpPr txBox="1"/>
          <p:nvPr/>
        </p:nvSpPr>
        <p:spPr>
          <a:xfrm>
            <a:off x="81975" y="954036"/>
            <a:ext cx="8376225" cy="5647700"/>
          </a:xfrm>
          <a:prstGeom prst="rect">
            <a:avLst/>
          </a:prstGeom>
          <a:noFill/>
        </p:spPr>
        <p:txBody>
          <a:bodyPr wrap="square">
            <a:spAutoFit/>
          </a:bodyPr>
          <a:lstStyle/>
          <a:p>
            <a:pPr marL="571500" marR="0" indent="-571500">
              <a:spcAft>
                <a:spcPts val="6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L:	Receive the blessing of God who breathes creativity into every soul and lights up every vision with purpose.  Bless the women of the world with the strength that they need, with empathy that brings us together, and with gratitude that moves us all forward. </a:t>
            </a:r>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May your love be our guide, and your justice our song that we sing and live out each day.</a:t>
            </a:r>
          </a:p>
          <a:p>
            <a:pPr marL="571500" marR="0" indent="-571500">
              <a:spcAft>
                <a:spcPts val="600"/>
              </a:spcAft>
              <a:buNone/>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p>
        </p:txBody>
      </p:sp>
    </p:spTree>
    <p:extLst>
      <p:ext uri="{BB962C8B-B14F-4D97-AF65-F5344CB8AC3E}">
        <p14:creationId xmlns:p14="http://schemas.microsoft.com/office/powerpoint/2010/main" val="3666552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 y="3"/>
            <a:ext cx="9143995" cy="657222"/>
          </a:xfrm>
        </p:spPr>
        <p:txBody>
          <a:bodyPr/>
          <a:lstStyle/>
          <a:p>
            <a:pPr marL="571486" indent="-571486"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5" y="743398"/>
            <a:ext cx="9143995" cy="1307666"/>
          </a:xfrm>
          <a:prstGeom prst="rect">
            <a:avLst/>
          </a:prstGeom>
        </p:spPr>
        <p:txBody>
          <a:bodyPr wrap="square">
            <a:spAutoFit/>
          </a:bodyPr>
          <a:lstStyle/>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“Praise and Thanksgiving”</a:t>
            </a:r>
          </a:p>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409</a:t>
            </a:r>
          </a:p>
        </p:txBody>
      </p:sp>
      <p:pic>
        <p:nvPicPr>
          <p:cNvPr id="3" name="Picture 2">
            <a:extLst>
              <a:ext uri="{FF2B5EF4-FFF2-40B4-BE49-F238E27FC236}">
                <a16:creationId xmlns:a16="http://schemas.microsoft.com/office/drawing/2014/main" id="{72A9E0D7-C469-1EE3-7917-851CF3C60D89}"/>
              </a:ext>
            </a:extLst>
          </p:cNvPr>
          <p:cNvPicPr>
            <a:picLocks noChangeAspect="1"/>
          </p:cNvPicPr>
          <p:nvPr/>
        </p:nvPicPr>
        <p:blipFill>
          <a:blip r:embed="rId3"/>
          <a:stretch>
            <a:fillRect/>
          </a:stretch>
        </p:blipFill>
        <p:spPr>
          <a:xfrm>
            <a:off x="1588037" y="2387772"/>
            <a:ext cx="5574763" cy="3482134"/>
          </a:xfrm>
          <a:prstGeom prst="rect">
            <a:avLst/>
          </a:prstGeom>
        </p:spPr>
      </p:pic>
    </p:spTree>
    <p:extLst>
      <p:ext uri="{BB962C8B-B14F-4D97-AF65-F5344CB8AC3E}">
        <p14:creationId xmlns:p14="http://schemas.microsoft.com/office/powerpoint/2010/main" val="558007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CC40F-B73B-4E9A-B8AA-FEDB3DC135B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E68A7C2-B8E5-9DED-6599-51DBEC130701}"/>
              </a:ext>
            </a:extLst>
          </p:cNvPr>
          <p:cNvSpPr/>
          <p:nvPr/>
        </p:nvSpPr>
        <p:spPr>
          <a:xfrm>
            <a:off x="5" y="3680"/>
            <a:ext cx="8445905" cy="577338"/>
          </a:xfrm>
          <a:prstGeom prst="rect">
            <a:avLst/>
          </a:prstGeom>
        </p:spPr>
        <p:txBody>
          <a:bodyPr wrap="square">
            <a:spAutoFit/>
          </a:bodyPr>
          <a:lstStyle/>
          <a:p>
            <a:pPr marL="285744" indent="-285744">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“Praise And Thanksgiving”          ELW 689</a:t>
            </a:r>
          </a:p>
        </p:txBody>
      </p:sp>
      <p:sp>
        <p:nvSpPr>
          <p:cNvPr id="4" name="TextBox 3">
            <a:extLst>
              <a:ext uri="{FF2B5EF4-FFF2-40B4-BE49-F238E27FC236}">
                <a16:creationId xmlns:a16="http://schemas.microsoft.com/office/drawing/2014/main" id="{4EC3DBBB-E52D-68AF-E9EC-1BF9262FDB89}"/>
              </a:ext>
            </a:extLst>
          </p:cNvPr>
          <p:cNvSpPr txBox="1"/>
          <p:nvPr/>
        </p:nvSpPr>
        <p:spPr>
          <a:xfrm>
            <a:off x="1044380" y="1166842"/>
            <a:ext cx="6357153" cy="4524315"/>
          </a:xfrm>
          <a:prstGeom prst="rect">
            <a:avLst/>
          </a:prstGeom>
          <a:noFill/>
        </p:spPr>
        <p:txBody>
          <a:bodyPr wrap="square">
            <a:spAutoFit/>
          </a:bodyPr>
          <a:lstStyle/>
          <a:p>
            <a:pPr marL="400050" marR="0" indent="-400050"/>
            <a:r>
              <a:rPr lang="en-US" sz="3600" dirty="0">
                <a:effectLst/>
                <a:latin typeface="Arial Rounded MT Bold" panose="020F0704030504030204" pitchFamily="34" charset="0"/>
                <a:ea typeface="MS Mincho" panose="02020609040205080304" pitchFamily="49" charset="-128"/>
              </a:rPr>
              <a:t>1	Praise and thanksgiving, God, we would offer</a:t>
            </a:r>
          </a:p>
          <a:p>
            <a:pPr marL="400050" marR="0" indent="-400050"/>
            <a:r>
              <a:rPr lang="en-US" sz="3600" dirty="0">
                <a:effectLst/>
                <a:latin typeface="Arial Rounded MT Bold" panose="020F0704030504030204" pitchFamily="34" charset="0"/>
                <a:ea typeface="MS Mincho" panose="02020609040205080304" pitchFamily="49" charset="-128"/>
              </a:rPr>
              <a:t>	for all things living, you have made good:</a:t>
            </a:r>
          </a:p>
          <a:p>
            <a:pPr marL="400050" marR="0" indent="-400050"/>
            <a:r>
              <a:rPr lang="en-US" sz="3600" dirty="0">
                <a:effectLst/>
                <a:latin typeface="Arial Rounded MT Bold" panose="020F0704030504030204" pitchFamily="34" charset="0"/>
                <a:ea typeface="MS Mincho" panose="02020609040205080304" pitchFamily="49" charset="-128"/>
              </a:rPr>
              <a:t>	harvest of sown fields, fruits of the orchard,</a:t>
            </a:r>
          </a:p>
          <a:p>
            <a:pPr marL="400050" marR="0" indent="-400050"/>
            <a:r>
              <a:rPr lang="en-US" sz="3600" dirty="0">
                <a:effectLst/>
                <a:latin typeface="Arial Rounded MT Bold" panose="020F0704030504030204" pitchFamily="34" charset="0"/>
                <a:ea typeface="MS Mincho" panose="02020609040205080304" pitchFamily="49" charset="-128"/>
              </a:rPr>
              <a:t>	hay from the mown fields, blossom and wood.</a:t>
            </a:r>
          </a:p>
        </p:txBody>
      </p:sp>
    </p:spTree>
    <p:extLst>
      <p:ext uri="{BB962C8B-B14F-4D97-AF65-F5344CB8AC3E}">
        <p14:creationId xmlns:p14="http://schemas.microsoft.com/office/powerpoint/2010/main" val="3120528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9681-9C4C-0548-75AC-F78345E018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635593-614B-16ED-0848-3CB57A24A6F8}"/>
              </a:ext>
            </a:extLst>
          </p:cNvPr>
          <p:cNvSpPr/>
          <p:nvPr/>
        </p:nvSpPr>
        <p:spPr>
          <a:xfrm>
            <a:off x="5" y="3680"/>
            <a:ext cx="8445905" cy="577338"/>
          </a:xfrm>
          <a:prstGeom prst="rect">
            <a:avLst/>
          </a:prstGeom>
        </p:spPr>
        <p:txBody>
          <a:bodyPr wrap="square">
            <a:spAutoFit/>
          </a:bodyPr>
          <a:lstStyle/>
          <a:p>
            <a:pPr marL="285744" indent="-285744">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“Praise And Thanksgiving”          ELW 689</a:t>
            </a:r>
          </a:p>
        </p:txBody>
      </p:sp>
      <p:sp>
        <p:nvSpPr>
          <p:cNvPr id="4" name="TextBox 3">
            <a:extLst>
              <a:ext uri="{FF2B5EF4-FFF2-40B4-BE49-F238E27FC236}">
                <a16:creationId xmlns:a16="http://schemas.microsoft.com/office/drawing/2014/main" id="{2C82D354-5680-1145-8998-C94683D1104A}"/>
              </a:ext>
            </a:extLst>
          </p:cNvPr>
          <p:cNvSpPr txBox="1"/>
          <p:nvPr/>
        </p:nvSpPr>
        <p:spPr>
          <a:xfrm>
            <a:off x="1272372" y="1356014"/>
            <a:ext cx="6061878" cy="4524315"/>
          </a:xfrm>
          <a:prstGeom prst="rect">
            <a:avLst/>
          </a:prstGeom>
          <a:noFill/>
        </p:spPr>
        <p:txBody>
          <a:bodyPr wrap="square">
            <a:spAutoFit/>
          </a:bodyPr>
          <a:lstStyle/>
          <a:p>
            <a:pPr marL="400050" marR="0" indent="-400050"/>
            <a:r>
              <a:rPr lang="en-US" sz="3600" dirty="0">
                <a:effectLst/>
                <a:latin typeface="Arial Rounded MT Bold" panose="020F0704030504030204" pitchFamily="34" charset="0"/>
                <a:ea typeface="MS Mincho" panose="02020609040205080304" pitchFamily="49" charset="-128"/>
              </a:rPr>
              <a:t>2	God, bless the labor                                            we bring to serve you,</a:t>
            </a:r>
            <a:endParaRPr lang="en-US" sz="3600" dirty="0">
              <a:effectLst/>
              <a:latin typeface="Arial Rounded MT Bold" panose="020F0704030504030204" pitchFamily="34" charset="0"/>
              <a:ea typeface="Times New Roman" panose="02020603050405020304" pitchFamily="18" charset="0"/>
            </a:endParaRPr>
          </a:p>
          <a:p>
            <a:pPr marL="400050" marR="0" indent="-400050"/>
            <a:r>
              <a:rPr lang="en-US" sz="3600" dirty="0">
                <a:effectLst/>
                <a:latin typeface="Arial Rounded MT Bold" panose="020F0704030504030204" pitchFamily="34" charset="0"/>
                <a:ea typeface="MS Mincho" panose="02020609040205080304" pitchFamily="49" charset="-128"/>
              </a:rPr>
              <a:t>	that with our neighbor                                     we may be fed.</a:t>
            </a:r>
            <a:endParaRPr lang="en-US" sz="3600" dirty="0">
              <a:effectLst/>
              <a:latin typeface="Arial Rounded MT Bold" panose="020F0704030504030204" pitchFamily="34" charset="0"/>
              <a:ea typeface="Times New Roman" panose="02020603050405020304" pitchFamily="18" charset="0"/>
            </a:endParaRPr>
          </a:p>
          <a:p>
            <a:pPr marL="400050" marR="0" indent="-400050"/>
            <a:r>
              <a:rPr lang="en-US" sz="3600" dirty="0">
                <a:effectLst/>
                <a:latin typeface="Arial Rounded MT Bold" panose="020F0704030504030204" pitchFamily="34" charset="0"/>
                <a:ea typeface="MS Mincho" panose="02020609040205080304" pitchFamily="49" charset="-128"/>
              </a:rPr>
              <a:t>	Sowing or tilling,                                          we would work with you,</a:t>
            </a:r>
            <a:endParaRPr lang="en-US" sz="3600" dirty="0">
              <a:effectLst/>
              <a:latin typeface="Arial Rounded MT Bold" panose="020F0704030504030204" pitchFamily="34" charset="0"/>
              <a:ea typeface="Times New Roman" panose="02020603050405020304" pitchFamily="18" charset="0"/>
            </a:endParaRPr>
          </a:p>
          <a:p>
            <a:pPr marL="400050" marR="0" indent="-400050"/>
            <a:r>
              <a:rPr lang="en-US" sz="3600" dirty="0">
                <a:effectLst/>
                <a:latin typeface="Arial Rounded MT Bold" panose="020F0704030504030204" pitchFamily="34" charset="0"/>
                <a:ea typeface="MS Mincho" panose="02020609040205080304" pitchFamily="49" charset="-128"/>
              </a:rPr>
              <a:t>	harvesting, milling                                             for daily bread.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62040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 y="0"/>
            <a:ext cx="9143998" cy="943897"/>
          </a:xfrm>
        </p:spPr>
        <p:txBody>
          <a:bodyPr/>
          <a:lstStyle/>
          <a:p>
            <a:pPr marL="346075" indent="-346075">
              <a:buFont typeface="Symbol" panose="05050102010706020507" pitchFamily="18" charset="2"/>
              <a:buChar char=""/>
            </a:pPr>
            <a:r>
              <a:rPr lang="en-US" dirty="0"/>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5" y="943897"/>
            <a:ext cx="9143995" cy="1307666"/>
          </a:xfrm>
          <a:prstGeom prst="rect">
            <a:avLst/>
          </a:prstGeom>
        </p:spPr>
        <p:txBody>
          <a:bodyPr wrap="square">
            <a:spAutoFit/>
          </a:bodyPr>
          <a:lstStyle/>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“O God, Our Help in Ages Past ” </a:t>
            </a:r>
          </a:p>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320</a:t>
            </a:r>
          </a:p>
        </p:txBody>
      </p:sp>
      <p:pic>
        <p:nvPicPr>
          <p:cNvPr id="3" name="Picture 2">
            <a:extLst>
              <a:ext uri="{FF2B5EF4-FFF2-40B4-BE49-F238E27FC236}">
                <a16:creationId xmlns:a16="http://schemas.microsoft.com/office/drawing/2014/main" id="{86CC2C09-B154-39A5-1A70-5B7B2E7DA80C}"/>
              </a:ext>
            </a:extLst>
          </p:cNvPr>
          <p:cNvPicPr>
            <a:picLocks noChangeAspect="1"/>
          </p:cNvPicPr>
          <p:nvPr/>
        </p:nvPicPr>
        <p:blipFill>
          <a:blip r:embed="rId3"/>
          <a:stretch>
            <a:fillRect/>
          </a:stretch>
        </p:blipFill>
        <p:spPr>
          <a:xfrm>
            <a:off x="1140542" y="2427953"/>
            <a:ext cx="6096000" cy="3771900"/>
          </a:xfrm>
          <a:prstGeom prst="rect">
            <a:avLst/>
          </a:prstGeom>
        </p:spPr>
      </p:pic>
    </p:spTree>
    <p:extLst>
      <p:ext uri="{BB962C8B-B14F-4D97-AF65-F5344CB8AC3E}">
        <p14:creationId xmlns:p14="http://schemas.microsoft.com/office/powerpoint/2010/main" val="2521165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D9C1-4BA4-4E03-7DB3-FA1D41608D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62D04D-5507-DA76-4811-481ADEB129B7}"/>
              </a:ext>
            </a:extLst>
          </p:cNvPr>
          <p:cNvSpPr/>
          <p:nvPr/>
        </p:nvSpPr>
        <p:spPr>
          <a:xfrm>
            <a:off x="5" y="3680"/>
            <a:ext cx="8445905" cy="577338"/>
          </a:xfrm>
          <a:prstGeom prst="rect">
            <a:avLst/>
          </a:prstGeom>
        </p:spPr>
        <p:txBody>
          <a:bodyPr wrap="square">
            <a:spAutoFit/>
          </a:bodyPr>
          <a:lstStyle/>
          <a:p>
            <a:pPr marL="285744" indent="-285744">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“Praise And Thanksgiving”          ELW 689</a:t>
            </a:r>
          </a:p>
        </p:txBody>
      </p:sp>
      <p:sp>
        <p:nvSpPr>
          <p:cNvPr id="4" name="TextBox 3">
            <a:extLst>
              <a:ext uri="{FF2B5EF4-FFF2-40B4-BE49-F238E27FC236}">
                <a16:creationId xmlns:a16="http://schemas.microsoft.com/office/drawing/2014/main" id="{6919ECA5-5D0F-DAA0-2D89-78D479A9787D}"/>
              </a:ext>
            </a:extLst>
          </p:cNvPr>
          <p:cNvSpPr txBox="1"/>
          <p:nvPr/>
        </p:nvSpPr>
        <p:spPr>
          <a:xfrm>
            <a:off x="1458109" y="1166842"/>
            <a:ext cx="5529695" cy="4524315"/>
          </a:xfrm>
          <a:prstGeom prst="rect">
            <a:avLst/>
          </a:prstGeom>
          <a:noFill/>
        </p:spPr>
        <p:txBody>
          <a:bodyPr wrap="square">
            <a:spAutoFit/>
          </a:bodyPr>
          <a:lstStyle/>
          <a:p>
            <a:pPr marL="400050" marR="0" indent="-400050"/>
            <a:r>
              <a:rPr lang="en-US" sz="3600" dirty="0">
                <a:effectLst/>
                <a:latin typeface="Arial Rounded MT Bold" panose="020F0704030504030204" pitchFamily="34" charset="0"/>
                <a:ea typeface="MS Mincho" panose="02020609040205080304" pitchFamily="49" charset="-128"/>
              </a:rPr>
              <a:t>3	Father, providing                                             food for your children,</a:t>
            </a:r>
            <a:endParaRPr lang="en-US" sz="3600" dirty="0">
              <a:effectLst/>
              <a:latin typeface="Arial Rounded MT Bold" panose="020F0704030504030204" pitchFamily="34" charset="0"/>
              <a:ea typeface="Times New Roman" panose="02020603050405020304" pitchFamily="18" charset="0"/>
            </a:endParaRPr>
          </a:p>
          <a:p>
            <a:pPr marL="400050" marR="0" indent="-400050"/>
            <a:r>
              <a:rPr lang="en-US" sz="3600" dirty="0">
                <a:effectLst/>
                <a:latin typeface="Arial Rounded MT Bold" panose="020F0704030504030204" pitchFamily="34" charset="0"/>
                <a:ea typeface="MS Mincho" panose="02020609040205080304" pitchFamily="49" charset="-128"/>
              </a:rPr>
              <a:t>	by Wisdom's guiding                                 teach us to share</a:t>
            </a:r>
            <a:endParaRPr lang="en-US" sz="3600" dirty="0">
              <a:effectLst/>
              <a:latin typeface="Arial Rounded MT Bold" panose="020F0704030504030204" pitchFamily="34" charset="0"/>
              <a:ea typeface="Times New Roman" panose="02020603050405020304" pitchFamily="18" charset="0"/>
            </a:endParaRPr>
          </a:p>
          <a:p>
            <a:pPr marL="400050" marR="0" indent="-400050"/>
            <a:r>
              <a:rPr lang="en-US" sz="3600" dirty="0">
                <a:effectLst/>
                <a:latin typeface="Arial Rounded MT Bold" panose="020F0704030504030204" pitchFamily="34" charset="0"/>
                <a:ea typeface="MS Mincho" panose="02020609040205080304" pitchFamily="49" charset="-128"/>
              </a:rPr>
              <a:t>	one with another,                                                         so that, rejoicing</a:t>
            </a:r>
            <a:endParaRPr lang="en-US" sz="3600" dirty="0">
              <a:effectLst/>
              <a:latin typeface="Arial Rounded MT Bold" panose="020F0704030504030204" pitchFamily="34" charset="0"/>
              <a:ea typeface="Times New Roman" panose="02020603050405020304" pitchFamily="18" charset="0"/>
            </a:endParaRPr>
          </a:p>
          <a:p>
            <a:pPr marL="400050" marR="0" indent="-400050"/>
            <a:r>
              <a:rPr lang="en-US" sz="3600" dirty="0">
                <a:effectLst/>
                <a:latin typeface="Arial Rounded MT Bold" panose="020F0704030504030204" pitchFamily="34" charset="0"/>
                <a:ea typeface="MS Mincho" panose="02020609040205080304" pitchFamily="49" charset="-128"/>
              </a:rPr>
              <a:t>	with us, all others                                         may know your care.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48566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401C9-9A8A-0EF4-6F72-3C207A5B70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D1D5698-7810-0D9D-8645-C671327F0495}"/>
              </a:ext>
            </a:extLst>
          </p:cNvPr>
          <p:cNvSpPr/>
          <p:nvPr/>
        </p:nvSpPr>
        <p:spPr>
          <a:xfrm>
            <a:off x="5" y="3680"/>
            <a:ext cx="8445905" cy="577338"/>
          </a:xfrm>
          <a:prstGeom prst="rect">
            <a:avLst/>
          </a:prstGeom>
        </p:spPr>
        <p:txBody>
          <a:bodyPr wrap="square">
            <a:spAutoFit/>
          </a:bodyPr>
          <a:lstStyle/>
          <a:p>
            <a:pPr marL="285744" indent="-285744">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“Praise And Thanksgiving”          ELW 689</a:t>
            </a:r>
          </a:p>
        </p:txBody>
      </p:sp>
      <p:sp>
        <p:nvSpPr>
          <p:cNvPr id="4" name="TextBox 3">
            <a:extLst>
              <a:ext uri="{FF2B5EF4-FFF2-40B4-BE49-F238E27FC236}">
                <a16:creationId xmlns:a16="http://schemas.microsoft.com/office/drawing/2014/main" id="{861380B1-991E-028D-010F-8EA3F14ACCC7}"/>
              </a:ext>
            </a:extLst>
          </p:cNvPr>
          <p:cNvSpPr txBox="1"/>
          <p:nvPr/>
        </p:nvSpPr>
        <p:spPr>
          <a:xfrm>
            <a:off x="1072347" y="1251239"/>
            <a:ext cx="6301220" cy="4524315"/>
          </a:xfrm>
          <a:prstGeom prst="rect">
            <a:avLst/>
          </a:prstGeom>
          <a:noFill/>
        </p:spPr>
        <p:txBody>
          <a:bodyPr wrap="square">
            <a:spAutoFit/>
          </a:bodyPr>
          <a:lstStyle/>
          <a:p>
            <a:pPr marL="514350" marR="0" indent="-514350"/>
            <a:r>
              <a:rPr lang="en-US" sz="3600" dirty="0">
                <a:effectLst/>
                <a:latin typeface="Arial Rounded MT Bold" panose="020F0704030504030204" pitchFamily="34" charset="0"/>
                <a:ea typeface="MS Mincho" panose="02020609040205080304" pitchFamily="49" charset="-128"/>
              </a:rPr>
              <a:t>4	Then will your blessing                                reach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people,</a:t>
            </a:r>
            <a:endParaRPr lang="en-US" sz="3600" dirty="0">
              <a:effectLst/>
              <a:latin typeface="Arial Rounded MT Bold" panose="020F0704030504030204" pitchFamily="34" charset="0"/>
              <a:ea typeface="Times New Roman" panose="02020603050405020304" pitchFamily="18" charset="0"/>
            </a:endParaRPr>
          </a:p>
          <a:p>
            <a:pPr marL="514350" marR="0" indent="-514350"/>
            <a:r>
              <a:rPr lang="en-US" sz="3600" dirty="0">
                <a:effectLst/>
                <a:latin typeface="Arial Rounded MT Bold" panose="020F0704030504030204" pitchFamily="34" charset="0"/>
                <a:ea typeface="MS Mincho" panose="02020609040205080304" pitchFamily="49" charset="-128"/>
              </a:rPr>
              <a:t>	freely confessing                                    your gracious hand.</a:t>
            </a:r>
            <a:endParaRPr lang="en-US" sz="3600" dirty="0">
              <a:effectLst/>
              <a:latin typeface="Arial Rounded MT Bold" panose="020F0704030504030204" pitchFamily="34" charset="0"/>
              <a:ea typeface="Times New Roman" panose="02020603050405020304" pitchFamily="18" charset="0"/>
            </a:endParaRPr>
          </a:p>
          <a:p>
            <a:pPr marL="514350" marR="0" indent="-514350"/>
            <a:r>
              <a:rPr lang="en-US" sz="3600" dirty="0">
                <a:effectLst/>
                <a:latin typeface="Arial Rounded MT Bold" panose="020F0704030504030204" pitchFamily="34" charset="0"/>
                <a:ea typeface="MS Mincho" panose="02020609040205080304" pitchFamily="49" charset="-128"/>
              </a:rPr>
              <a:t>	Where you are reigning,                                           no one will hunger;</a:t>
            </a:r>
            <a:endParaRPr lang="en-US" sz="3600" dirty="0">
              <a:effectLst/>
              <a:latin typeface="Arial Rounded MT Bold" panose="020F0704030504030204" pitchFamily="34" charset="0"/>
              <a:ea typeface="Times New Roman" panose="02020603050405020304" pitchFamily="18" charset="0"/>
            </a:endParaRPr>
          </a:p>
          <a:p>
            <a:pPr marL="514350" marR="0" indent="-514350"/>
            <a:r>
              <a:rPr lang="en-US" sz="3600" dirty="0">
                <a:effectLst/>
                <a:latin typeface="Arial Rounded MT Bold" panose="020F0704030504030204" pitchFamily="34" charset="0"/>
                <a:ea typeface="MS Mincho" panose="02020609040205080304" pitchFamily="49" charset="-128"/>
              </a:rPr>
              <a:t>	your love sustaining                               showers the land.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217662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3"/>
            <a:ext cx="8825501" cy="637932"/>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4" y="829583"/>
            <a:ext cx="8507003" cy="2284600"/>
          </a:xfrm>
          <a:prstGeom prst="rect">
            <a:avLst/>
          </a:prstGeom>
        </p:spPr>
        <p:txBody>
          <a:bodyPr wrap="square">
            <a:spAutoFit/>
          </a:bodyPr>
          <a:lstStyle/>
          <a:p>
            <a:pPr marL="685800" indent="-6858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685800" indent="-685800">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685800" indent="-68580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2" y="3316010"/>
            <a:ext cx="8507003" cy="2131289"/>
          </a:xfrm>
          <a:prstGeom prst="rect">
            <a:avLst/>
          </a:prstGeom>
        </p:spPr>
        <p:txBody>
          <a:bodyPr wrap="square">
            <a:spAutoFit/>
          </a:bodyPr>
          <a:lstStyle/>
          <a:p>
            <a:pPr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algn="ctr">
              <a:lnSpc>
                <a:spcPct val="107000"/>
              </a:lnSpc>
              <a:spcBef>
                <a:spcPts val="0"/>
              </a:spcBef>
              <a:spcAft>
                <a:spcPts val="1200"/>
              </a:spcAft>
            </a:pPr>
            <a:endParaRPr lang="en-US" sz="3600" dirty="0">
              <a:solidFill>
                <a:srgbClr val="000000"/>
              </a:solidFill>
              <a:latin typeface="Arial Rounded MT Bold" panose="020F0704030504030204" pitchFamily="34" charset="0"/>
              <a:ea typeface="Calibri" panose="020F0502020204030204" pitchFamily="34" charset="0"/>
            </a:endParaRPr>
          </a:p>
          <a:p>
            <a:pPr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53" y="5609991"/>
            <a:ext cx="8676527" cy="1169551"/>
          </a:xfrm>
          <a:prstGeom prst="rect">
            <a:avLst/>
          </a:prstGeom>
        </p:spPr>
        <p:txBody>
          <a:bodyPr wrap="square">
            <a:spAutoFit/>
          </a:bodyPr>
          <a:lstStyle/>
          <a:p>
            <a:pPr>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2025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5" y="3680"/>
            <a:ext cx="9143995" cy="1181221"/>
          </a:xfrm>
          <a:prstGeom prst="rect">
            <a:avLst/>
          </a:prstGeom>
        </p:spPr>
        <p:txBody>
          <a:bodyPr wrap="square">
            <a:spAutoFit/>
          </a:bodyPr>
          <a:lstStyle/>
          <a:p>
            <a:pPr marL="285744" indent="-285744"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 God, Our Help in Ages Past ”</a:t>
            </a:r>
          </a:p>
          <a:p>
            <a:pPr algn="ctr">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LBW 320</a:t>
            </a:r>
          </a:p>
        </p:txBody>
      </p:sp>
      <p:sp>
        <p:nvSpPr>
          <p:cNvPr id="4" name="TextBox 3">
            <a:extLst>
              <a:ext uri="{FF2B5EF4-FFF2-40B4-BE49-F238E27FC236}">
                <a16:creationId xmlns:a16="http://schemas.microsoft.com/office/drawing/2014/main" id="{EBF84804-161A-4BF6-704D-7E9E36DAFDFF}"/>
              </a:ext>
            </a:extLst>
          </p:cNvPr>
          <p:cNvSpPr txBox="1"/>
          <p:nvPr/>
        </p:nvSpPr>
        <p:spPr>
          <a:xfrm>
            <a:off x="132735" y="1184901"/>
            <a:ext cx="8477865" cy="5078313"/>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1	O God, our help in ages past,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our hope for years to come,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our shelter from the stormy blast,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and our eternal home: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2	Under the shadow of your throne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your saints have dwelt secure;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sufficient is your arm alone,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and our defense is sure.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6621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DC2CA-F5F6-27B1-2E97-261F9EF7DE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0244712-ABDE-073C-499B-F9354FA7233C}"/>
              </a:ext>
            </a:extLst>
          </p:cNvPr>
          <p:cNvSpPr/>
          <p:nvPr/>
        </p:nvSpPr>
        <p:spPr>
          <a:xfrm>
            <a:off x="6" y="3680"/>
            <a:ext cx="7991470" cy="516680"/>
          </a:xfrm>
          <a:prstGeom prst="rect">
            <a:avLst/>
          </a:prstGeom>
        </p:spPr>
        <p:txBody>
          <a:bodyPr wrap="square">
            <a:spAutoFit/>
          </a:bodyPr>
          <a:lstStyle/>
          <a:p>
            <a:pPr marL="285744" indent="-285744">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“O God, Our Help in Ages Past ”     LBW 320</a:t>
            </a:r>
          </a:p>
        </p:txBody>
      </p:sp>
      <p:sp>
        <p:nvSpPr>
          <p:cNvPr id="4" name="TextBox 3">
            <a:extLst>
              <a:ext uri="{FF2B5EF4-FFF2-40B4-BE49-F238E27FC236}">
                <a16:creationId xmlns:a16="http://schemas.microsoft.com/office/drawing/2014/main" id="{E9D8B47A-D0FE-07A0-101D-945B7CCE47E8}"/>
              </a:ext>
            </a:extLst>
          </p:cNvPr>
          <p:cNvSpPr txBox="1"/>
          <p:nvPr/>
        </p:nvSpPr>
        <p:spPr>
          <a:xfrm>
            <a:off x="352431" y="822951"/>
            <a:ext cx="7477120" cy="5355312"/>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3	Before the hills in order stood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or earth received its frame,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from everlasting you are God,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to endless years the same.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1800" dirty="0">
                <a:effectLst/>
                <a:latin typeface="Arial Rounded MT Bold" panose="020F0704030504030204" pitchFamily="34" charset="0"/>
                <a:ea typeface="MS Mincho" panose="02020609040205080304" pitchFamily="49" charset="-128"/>
              </a:rPr>
              <a:t> </a:t>
            </a:r>
            <a:endParaRPr lang="en-US" sz="12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4	A thousand ages in your sight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are like an evening gone,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short as the watch                                                     that ends the night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before the rising sun.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7505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58B49-6363-313C-6FAC-E262EB69ED3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CAB4B7-8419-720E-F0CA-ADA3FD52688A}"/>
              </a:ext>
            </a:extLst>
          </p:cNvPr>
          <p:cNvSpPr/>
          <p:nvPr/>
        </p:nvSpPr>
        <p:spPr>
          <a:xfrm>
            <a:off x="5" y="3680"/>
            <a:ext cx="9143995" cy="1181221"/>
          </a:xfrm>
          <a:prstGeom prst="rect">
            <a:avLst/>
          </a:prstGeom>
        </p:spPr>
        <p:txBody>
          <a:bodyPr wrap="square">
            <a:spAutoFit/>
          </a:bodyPr>
          <a:lstStyle/>
          <a:p>
            <a:pPr marL="285744" indent="-285744"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 God, Our Help in Ages Past ”</a:t>
            </a:r>
          </a:p>
          <a:p>
            <a:pPr algn="ctr">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LBW 320</a:t>
            </a:r>
          </a:p>
        </p:txBody>
      </p:sp>
      <p:sp>
        <p:nvSpPr>
          <p:cNvPr id="4" name="TextBox 3">
            <a:extLst>
              <a:ext uri="{FF2B5EF4-FFF2-40B4-BE49-F238E27FC236}">
                <a16:creationId xmlns:a16="http://schemas.microsoft.com/office/drawing/2014/main" id="{9C2E1C1E-9EA7-5816-73BD-85637AD278F8}"/>
              </a:ext>
            </a:extLst>
          </p:cNvPr>
          <p:cNvSpPr txBox="1"/>
          <p:nvPr/>
        </p:nvSpPr>
        <p:spPr>
          <a:xfrm>
            <a:off x="132735" y="1184901"/>
            <a:ext cx="8477865" cy="5078313"/>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5	Time, like an ever-rolling stream,</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soon bears us all away;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we fly forgotten, as a dream</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dies at the </a:t>
            </a:r>
            <a:r>
              <a:rPr lang="en-US" sz="3600" dirty="0" err="1">
                <a:effectLst/>
                <a:latin typeface="Arial Rounded MT Bold" panose="020F0704030504030204" pitchFamily="34" charset="0"/>
                <a:ea typeface="MS Mincho" panose="02020609040205080304" pitchFamily="49" charset="-128"/>
              </a:rPr>
              <a:t>op’ning</a:t>
            </a:r>
            <a:r>
              <a:rPr lang="en-US" sz="3600" dirty="0">
                <a:effectLst/>
                <a:latin typeface="Arial Rounded MT Bold" panose="020F0704030504030204" pitchFamily="34" charset="0"/>
                <a:ea typeface="MS Mincho" panose="02020609040205080304" pitchFamily="49" charset="-128"/>
              </a:rPr>
              <a:t> day.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6	O God, our help in ages past,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our hope for years to come,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still be our guard while troubles last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and our eternal home!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73192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latin typeface="Arial Rounded MT Bold" panose="020F0704030504030204" pitchFamily="34" charset="0"/>
              <a:ea typeface="Calibri" panose="020F0502020204030204" pitchFamily="34" charset="0"/>
            </a:endParaRPr>
          </a:p>
        </p:txBody>
      </p:sp>
      <p:sp>
        <p:nvSpPr>
          <p:cNvPr id="3" name="Rectangle 2"/>
          <p:cNvSpPr/>
          <p:nvPr/>
        </p:nvSpPr>
        <p:spPr>
          <a:xfrm>
            <a:off x="348343" y="1103813"/>
            <a:ext cx="8432800" cy="3338478"/>
          </a:xfrm>
          <a:prstGeom prst="rect">
            <a:avLst/>
          </a:prstGeom>
        </p:spPr>
        <p:txBody>
          <a:bodyPr wrap="square">
            <a:spAutoFit/>
          </a:bodyPr>
          <a:lstStyle/>
          <a:p>
            <a:pPr marL="684196" indent="-684196">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May the amazing grace of Jesus, the extravagant love of God, and the communion of the Holy Spirit be with you all.</a:t>
            </a:r>
          </a:p>
          <a:p>
            <a:pPr marL="684196" indent="-684196">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196" indent="-684196">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10408</TotalTime>
  <Words>3563</Words>
  <Application>Microsoft Office PowerPoint</Application>
  <PresentationFormat>On-screen Show (4:3)</PresentationFormat>
  <Paragraphs>288</Paragraphs>
  <Slides>52</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L: Joined to Christ and named as God’s beloved…  …  lead us by your divine spark to lives    of compassion and mercy.  Water may be poured into the font as the presiding minister gives thanks.</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111</cp:revision>
  <dcterms:created xsi:type="dcterms:W3CDTF">2016-05-14T21:20:37Z</dcterms:created>
  <dcterms:modified xsi:type="dcterms:W3CDTF">2025-11-09T05:58:37Z</dcterms:modified>
</cp:coreProperties>
</file>