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5"/>
  </p:notesMasterIdLst>
  <p:sldIdLst>
    <p:sldId id="258" r:id="rId2"/>
    <p:sldId id="260" r:id="rId3"/>
    <p:sldId id="1873" r:id="rId4"/>
    <p:sldId id="1874" r:id="rId5"/>
    <p:sldId id="268" r:id="rId6"/>
    <p:sldId id="269" r:id="rId7"/>
    <p:sldId id="1417" r:id="rId8"/>
    <p:sldId id="267" r:id="rId9"/>
    <p:sldId id="2074" r:id="rId10"/>
    <p:sldId id="2075" r:id="rId11"/>
    <p:sldId id="2076" r:id="rId12"/>
    <p:sldId id="2077" r:id="rId13"/>
    <p:sldId id="270" r:id="rId14"/>
    <p:sldId id="1898" r:id="rId15"/>
    <p:sldId id="1536" r:id="rId16"/>
    <p:sldId id="278" r:id="rId17"/>
    <p:sldId id="1498" r:id="rId18"/>
    <p:sldId id="2078" r:id="rId19"/>
    <p:sldId id="2079" r:id="rId20"/>
    <p:sldId id="2080" r:id="rId21"/>
    <p:sldId id="2081" r:id="rId22"/>
    <p:sldId id="2082" r:id="rId23"/>
    <p:sldId id="2083" r:id="rId24"/>
    <p:sldId id="2084" r:id="rId25"/>
    <p:sldId id="1921" r:id="rId26"/>
    <p:sldId id="1328" r:id="rId27"/>
    <p:sldId id="2073" r:id="rId28"/>
    <p:sldId id="2095" r:id="rId29"/>
    <p:sldId id="2096" r:id="rId30"/>
    <p:sldId id="2097" r:id="rId31"/>
    <p:sldId id="2098" r:id="rId32"/>
    <p:sldId id="2099" r:id="rId33"/>
    <p:sldId id="2100" r:id="rId34"/>
    <p:sldId id="2101" r:id="rId35"/>
    <p:sldId id="2102" r:id="rId36"/>
    <p:sldId id="2103" r:id="rId37"/>
    <p:sldId id="2104" r:id="rId38"/>
    <p:sldId id="1922" r:id="rId39"/>
    <p:sldId id="1923" r:id="rId40"/>
    <p:sldId id="2085" r:id="rId41"/>
    <p:sldId id="2086" r:id="rId42"/>
    <p:sldId id="2088" r:id="rId43"/>
    <p:sldId id="2087" r:id="rId44"/>
    <p:sldId id="2089" r:id="rId45"/>
    <p:sldId id="1448" r:id="rId46"/>
    <p:sldId id="310" r:id="rId47"/>
    <p:sldId id="1424" r:id="rId48"/>
    <p:sldId id="1425" r:id="rId49"/>
    <p:sldId id="304" r:id="rId50"/>
    <p:sldId id="305" r:id="rId51"/>
    <p:sldId id="1291" r:id="rId52"/>
    <p:sldId id="316" r:id="rId53"/>
    <p:sldId id="317" r:id="rId54"/>
    <p:sldId id="1839" r:id="rId55"/>
    <p:sldId id="485" r:id="rId56"/>
    <p:sldId id="1915" r:id="rId57"/>
    <p:sldId id="1926" r:id="rId58"/>
    <p:sldId id="2090" r:id="rId59"/>
    <p:sldId id="2091" r:id="rId60"/>
    <p:sldId id="2093" r:id="rId61"/>
    <p:sldId id="2092" r:id="rId62"/>
    <p:sldId id="2094" r:id="rId63"/>
    <p:sldId id="330" r:id="rId64"/>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0" autoAdjust="0"/>
    <p:restoredTop sz="94660"/>
  </p:normalViewPr>
  <p:slideViewPr>
    <p:cSldViewPr snapToGrid="0" snapToObjects="1" showGuides="1">
      <p:cViewPr varScale="1">
        <p:scale>
          <a:sx n="101" d="100"/>
          <a:sy n="101" d="100"/>
        </p:scale>
        <p:origin x="1434" y="108"/>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10/10/2025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CF32-2561-05F3-75E4-3D19EEC454E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982E1D9-70B6-285E-3B7E-036BE0D36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767D998-4AB1-7DA5-DD3E-2085F2EA2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8310364-E481-F42F-DE25-9031305CD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8775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2BE34-D431-985A-1E27-17DAB02B626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1294C7F-FA03-929A-8080-DD5C13C452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E969199-B82A-1F5B-6239-99C9178D4C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8013F194-C96C-0504-E582-A2A8547D7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352550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7873-C836-1460-5C86-74B27DE8E3D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5E6EAC8-4F3E-4B39-9976-64659E33F1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7096D19-655A-9D75-8E18-7B6327CCE6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49FAD22F-DDFF-B423-321C-B53D1A21FF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12</a:t>
            </a:fld>
            <a:endParaRPr lang="en-US" altLang="en-US"/>
          </a:p>
        </p:txBody>
      </p:sp>
    </p:spTree>
    <p:extLst>
      <p:ext uri="{BB962C8B-B14F-4D97-AF65-F5344CB8AC3E}">
        <p14:creationId xmlns:p14="http://schemas.microsoft.com/office/powerpoint/2010/main" val="70748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2BDB-C78E-C79E-71B1-ACE29A5CF6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9F45D64-3E62-8A1A-9A96-78F397081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312743-6890-C712-CDA5-5ECDF2234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F57236-47BC-A95B-B5C7-E0B772DB1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275583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4318-2151-1B0C-F49B-C6092AE2932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1DD31F-E68D-0BD3-1B0F-4183F546BC7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542D325-400E-1405-19CE-D3BAA74EE1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70C8BFE-02DB-73FD-99CC-2CCCA00174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extLst>
      <p:ext uri="{BB962C8B-B14F-4D97-AF65-F5344CB8AC3E}">
        <p14:creationId xmlns:p14="http://schemas.microsoft.com/office/powerpoint/2010/main" val="123194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73B9-9422-1C4E-116B-72F59F1DAE6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EA22CAC-9419-3A62-0A27-DCED695E898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26D5971-7591-DE3B-6DF5-EA990B1602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8B6CB56-B794-35A6-9D5B-E5B7B6F229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411477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F149F-C448-D35A-0CCD-1C8CC4E5E8C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8C77B05-7A81-0BE3-94AC-6A522A4EDC9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E77DFCB-04A6-3136-3D95-CD4ED6B2D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3A47623-4910-BA23-E6E6-48F7F651A1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223253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174C-DB34-700B-A6D3-7F8972ACAAE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D02B915-EDBE-2A09-367D-BA6DFF6BAEB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AEAE8B3-BBCF-5BC2-C5C6-D90CFCF48E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0FAF6EF-0D50-F8BC-1D31-A4594A17D3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601283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C07A-05E4-3C53-A66C-DED5751ED8C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E6991E6-E301-5AE2-2D4C-CB30C70A744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704740E-C43A-80EC-7ACF-35897CC9CB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3F8987F-6407-3298-B62E-AD534181F9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168212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C0817-AF42-7ED2-23C9-E27CF805F15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FA3222E-6790-7B38-4C64-ED682CF6B3A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6260B60-40EE-E322-35AF-5728E8737D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B3B8F6D-E57C-F4E8-0242-4976AD7EC4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4073895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C2FC-6E7B-5A29-2336-FA2F4EF1109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B01CA73-F900-5025-891C-48FA0CDFB92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1A15F79-25E0-E6E9-6464-1BC422B65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37C891B-88F7-3786-AA7D-DBA33ED22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4127208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FF06-CE1D-95A0-762B-D1D4D68AD8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48EF82-E545-F805-9241-FC09C635072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FC4762-3012-C9E9-7F43-86ED5689B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46D9EC1-0CEA-7F29-1BF8-7DA360157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279097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88314-ABBC-8F2A-D62F-373239C145B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35CB3AB-2E33-F0DF-F0FF-B2F52E71CA5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874EB65-545D-577A-CF3B-69CFCE1E2D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1A6C635-5A8D-1B1A-22D3-1C91FF80F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27</a:t>
            </a:fld>
            <a:endParaRPr lang="en-US" altLang="en-US"/>
          </a:p>
        </p:txBody>
      </p:sp>
    </p:spTree>
    <p:extLst>
      <p:ext uri="{BB962C8B-B14F-4D97-AF65-F5344CB8AC3E}">
        <p14:creationId xmlns:p14="http://schemas.microsoft.com/office/powerpoint/2010/main" val="143056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F98E-5F57-A9B4-24D9-F4185E0045A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D7C0780-6A42-1CF4-CDA4-31DE66E1919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370E83F-A09F-C35E-AF43-0A93B08B0A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059419B-782B-17F9-09B2-F26A0BDC3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28</a:t>
            </a:fld>
            <a:endParaRPr lang="en-US" altLang="en-US"/>
          </a:p>
        </p:txBody>
      </p:sp>
    </p:spTree>
    <p:extLst>
      <p:ext uri="{BB962C8B-B14F-4D97-AF65-F5344CB8AC3E}">
        <p14:creationId xmlns:p14="http://schemas.microsoft.com/office/powerpoint/2010/main" val="3993748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F4B79-6B7E-0049-8911-E51C37C9FE6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18A11C4-DA49-72BE-305C-794753FD2BA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E7A0468-A7FC-1B83-5E93-0889DFAB2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A697993-45A9-701A-FDCE-49D5024191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extLst>
      <p:ext uri="{BB962C8B-B14F-4D97-AF65-F5344CB8AC3E}">
        <p14:creationId xmlns:p14="http://schemas.microsoft.com/office/powerpoint/2010/main" val="45196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434A-408F-CAC9-580C-9DF213F503C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E440FBB-1D62-A64B-B629-66CFA4702DA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9A1C3CA-51AE-0EA7-20BB-42A14BA7C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070A598-81D4-346F-8B3B-7C98A9AD7B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197902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7545D-F12E-B1D0-8BCD-380E5CA6DC8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572BDC9-165A-7E40-FB7F-E7CA474ED95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07EC9A-8B03-B0C4-20A6-838D53682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3320DC4-2113-EC71-A57C-0EC5154EEA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377362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0279C-D4B4-6771-E7B7-AAF9136B1A5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31639A2-ECAB-30A1-4024-CD2F0FCA817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9476164-015D-7268-4A95-4CF1370455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6328E48-D331-014B-4C58-B927EA3369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1175838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590B5-3DCC-8DC3-9825-9763F2166BF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C4CDBB7-82F8-BCBB-6994-7905112FD41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D2994FB-9C41-6F00-A410-BD9EBFB6F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CC3E884-0C5B-16BD-555D-5AD4D127D3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95684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BA79-C919-27AF-5F4E-0978BD32C4B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2177943-EA18-6DFC-7C14-6454E33270F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A8B73AE-A1ED-F9AD-424D-8B61B4F81F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5AA457F-1A7A-F0D2-9536-E7A90A0DE8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4026205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F5ED-EE86-7428-DFC3-4F991B4DD4D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668CEF0-460F-F6E1-7215-C99009F783A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605C4B6-AEC2-C221-9C1A-E35FE08E3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113A214-6CE5-19EF-85D6-093FB3D75C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2762522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AEAD-1370-5731-2F5F-AA82949583D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84305D3-8373-33AA-FBC8-F5ED989AD11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E104405-C42C-97AE-A641-9680314C81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3C3FD10-1BF6-C01E-F2F5-CB0EC1FF4B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2283582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8680-7C38-4742-3EF3-FEEAD3273C7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253105-398F-368D-D3A9-B5CF0D13BB7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9A50475-BAAC-764B-8357-04518D7BF2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C923273E-CD3D-1206-C873-E34D3891F7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1593031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A3A9-3520-BBBE-BBD7-4EF65677322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2B8F2B-D65E-D8E2-3585-491C015F10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16192D6-5876-A01A-95C2-8479961F3C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D64289-A8E2-B5FB-E27C-CD07220E3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46961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C772-CCD5-1DBB-324B-C6FBE6E9D19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9933016-2B47-B85D-5FCD-C8BDA85DC97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02F2397-2F81-7D28-8D5B-DFA8EB8B6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2A3D651-D6E8-E826-2FE6-F0EE984FF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1951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4</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F6645-7C20-4860-B97E-0E4808E8D00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160ABF4-A5DA-A059-3415-F106357A96A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5970AB6-7CEB-DF75-2801-0C7DBF517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1FA41A5-2E9B-A6D2-2742-52F9506EE1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1961819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542F-2536-C66B-168B-776CE546D09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B794B7A-6BC6-A1DD-2D36-65C4C979EEC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AB31EB-D412-225D-C06A-CF7C6CA739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7AA8FF0-8AA3-5C96-5246-D4DE6C0EE8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2210953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F5C5-D818-BD2D-3C23-EBB08587718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9C93436-AAC2-AD3B-E5EA-44B93A29E12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E231FC0-FFDF-10C8-49F2-9FB7CC986B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C620A7E-EEDA-811E-A49C-13E9F5CAEF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781574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27197-595D-A948-60B2-C249A3EB025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5D0380-02A0-49B2-6D0F-776AC47558F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71C53B3-E909-27F8-15A4-A8E2467E3E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BAD8878-3687-97F7-C7AA-92B774A9DC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583323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A7CD-7798-42E6-1FFB-49E4F072A91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4ABFC94-E4F3-292D-681A-C82869362B7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A5A9808-BBE3-776B-ACE8-58B8D33C98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832A260-04AB-2997-95DE-E6C48EC2D7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537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50</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51</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54</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D46E1-A40C-2B63-F6FA-D53398E869B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E9D0B3E-5B99-592D-955F-C6370AA0C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0083146-921E-3989-E7B8-435027E5E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FE061D52-E05D-4096-E476-C6E048C91B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428846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10/10/2025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10/10/2025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10/10/2025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10/10/2025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10/10/2025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10/10/2025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10/10/2025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October 12,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609E05DE-C180-FC26-284E-C429453F7F59}"/>
              </a:ext>
            </a:extLst>
          </p:cNvPr>
          <p:cNvPicPr>
            <a:picLocks noChangeAspect="1"/>
          </p:cNvPicPr>
          <p:nvPr/>
        </p:nvPicPr>
        <p:blipFill>
          <a:blip r:embed="rId3"/>
          <a:stretch>
            <a:fillRect/>
          </a:stretch>
        </p:blipFill>
        <p:spPr>
          <a:xfrm>
            <a:off x="2851567" y="1680383"/>
            <a:ext cx="3440865" cy="49713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A145C-D58F-3C9D-3AC9-54D586367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0A377-8AA1-318C-749D-3C6CE0C93871}"/>
              </a:ext>
            </a:extLst>
          </p:cNvPr>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sz="3600" dirty="0"/>
              <a:t>“Be Thou My Vision”     ELW 793</a:t>
            </a:r>
          </a:p>
        </p:txBody>
      </p:sp>
      <p:sp>
        <p:nvSpPr>
          <p:cNvPr id="7" name="TextBox 6">
            <a:extLst>
              <a:ext uri="{FF2B5EF4-FFF2-40B4-BE49-F238E27FC236}">
                <a16:creationId xmlns:a16="http://schemas.microsoft.com/office/drawing/2014/main" id="{EB6490F0-8656-637C-656A-579A285EB7F8}"/>
              </a:ext>
            </a:extLst>
          </p:cNvPr>
          <p:cNvSpPr txBox="1"/>
          <p:nvPr/>
        </p:nvSpPr>
        <p:spPr>
          <a:xfrm>
            <a:off x="866775" y="1166842"/>
            <a:ext cx="64865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Be thou my wisdom,                                 and thou my true word;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ever with thee and                               thou with me, Lord.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	Thou my soul's shelter,                             and thou my high </a:t>
            </a:r>
            <a:r>
              <a:rPr lang="en-US" sz="3600" dirty="0" err="1">
                <a:effectLst/>
                <a:latin typeface="Arial Rounded MT Bold" panose="020F0704030504030204" pitchFamily="34" charset="0"/>
                <a:ea typeface="MS Mincho" panose="02020609040205080304" pitchFamily="49" charset="-128"/>
              </a:rPr>
              <a:t>tow'r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raise thou me </a:t>
            </a:r>
            <a:r>
              <a:rPr lang="en-US" sz="3600" dirty="0" err="1">
                <a:effectLst/>
                <a:latin typeface="Arial Rounded MT Bold" panose="020F0704030504030204" pitchFamily="34" charset="0"/>
                <a:ea typeface="MS Mincho" panose="02020609040205080304" pitchFamily="49" charset="-128"/>
              </a:rPr>
              <a:t>heav'nward</a:t>
            </a:r>
            <a:r>
              <a:rPr lang="en-US" sz="3600" dirty="0">
                <a:effectLst/>
                <a:latin typeface="Arial Rounded MT Bold" panose="020F0704030504030204" pitchFamily="34" charset="0"/>
                <a:ea typeface="MS Mincho" panose="02020609040205080304" pitchFamily="49" charset="-128"/>
              </a:rPr>
              <a:t>,                       O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of my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0516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46222-F140-C51C-9FA6-C770665C9C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DCA13C-5ADB-83DF-F73B-4FBED90FC11F}"/>
              </a:ext>
            </a:extLst>
          </p:cNvPr>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sz="3600" dirty="0"/>
              <a:t>“Be Thou My Vision”     ELW 793</a:t>
            </a:r>
          </a:p>
        </p:txBody>
      </p:sp>
      <p:sp>
        <p:nvSpPr>
          <p:cNvPr id="7" name="TextBox 6">
            <a:extLst>
              <a:ext uri="{FF2B5EF4-FFF2-40B4-BE49-F238E27FC236}">
                <a16:creationId xmlns:a16="http://schemas.microsoft.com/office/drawing/2014/main" id="{C8399A05-B0FD-34D3-7807-24FE9C121F3B}"/>
              </a:ext>
            </a:extLst>
          </p:cNvPr>
          <p:cNvSpPr txBox="1"/>
          <p:nvPr/>
        </p:nvSpPr>
        <p:spPr>
          <a:xfrm>
            <a:off x="1276350" y="1281142"/>
            <a:ext cx="58388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Riches I heed not,                         nor vain, empty praise,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mine inheritance,                           now and always: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	thou and thou only,                                   the first in my heart,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God of heaven,                           my treasure thou 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347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9D6E0-23A4-954B-B4D6-378C0703AE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247140-E63F-F12A-90AD-165DE97C8BDD}"/>
              </a:ext>
            </a:extLst>
          </p:cNvPr>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sz="3600" dirty="0"/>
              <a:t>“Be Thou My Vision”     ELW 793</a:t>
            </a:r>
          </a:p>
        </p:txBody>
      </p:sp>
      <p:sp>
        <p:nvSpPr>
          <p:cNvPr id="7" name="TextBox 6">
            <a:extLst>
              <a:ext uri="{FF2B5EF4-FFF2-40B4-BE49-F238E27FC236}">
                <a16:creationId xmlns:a16="http://schemas.microsoft.com/office/drawing/2014/main" id="{89386753-9B18-F510-818E-9062D5A5BB23}"/>
              </a:ext>
            </a:extLst>
          </p:cNvPr>
          <p:cNvSpPr txBox="1"/>
          <p:nvPr/>
        </p:nvSpPr>
        <p:spPr>
          <a:xfrm>
            <a:off x="1238249" y="1457225"/>
            <a:ext cx="643890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4	Light of my soul,                                   after victory won,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may I reach heaven's joys,                            O heaven's Sun!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Heart of my own heart,                               whatever befall,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still be my vision,                                         O Ruler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85039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35CB-A254-09C5-0DDB-4B4BE5EF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D5BCEF-84D7-189D-1D5C-B131295ADC29}"/>
              </a:ext>
            </a:extLst>
          </p:cNvPr>
          <p:cNvSpPr/>
          <p:nvPr/>
        </p:nvSpPr>
        <p:spPr>
          <a:xfrm>
            <a:off x="0" y="51769"/>
            <a:ext cx="9144000"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983DD25-CD8E-8832-3E2E-23DE9AA45860}"/>
              </a:ext>
            </a:extLst>
          </p:cNvPr>
          <p:cNvSpPr txBox="1"/>
          <p:nvPr/>
        </p:nvSpPr>
        <p:spPr>
          <a:xfrm>
            <a:off x="114300" y="833699"/>
            <a:ext cx="7896225" cy="5452711"/>
          </a:xfrm>
          <a:prstGeom prst="rect">
            <a:avLst/>
          </a:prstGeom>
          <a:noFill/>
        </p:spPr>
        <p:txBody>
          <a:bodyPr wrap="square">
            <a:spAutoFit/>
          </a:bodyPr>
          <a:lstStyle/>
          <a:p>
            <a:pPr marL="628650" marR="0" indent="-628650">
              <a:lnSpc>
                <a:spcPct val="119000"/>
              </a:lnSpc>
              <a:spcAft>
                <a:spcPts val="600"/>
              </a:spcAft>
              <a:buNone/>
              <a:tabLst>
                <a:tab pos="3314700" algn="l"/>
                <a:tab pos="4343400" algn="l"/>
              </a:tabLst>
            </a:pPr>
            <a:r>
              <a:rPr lang="en-US" sz="3200" dirty="0">
                <a:effectLst/>
                <a:latin typeface="Arial Rounded MT Bold" panose="020F0704030504030204" pitchFamily="34" charset="0"/>
                <a:ea typeface="Garamond,Times New Roman"/>
                <a:cs typeface="Times New Roman" panose="02020603050405020304" pitchFamily="18" charset="0"/>
              </a:rPr>
              <a:t>P:	</a:t>
            </a:r>
            <a:r>
              <a:rPr lang="en-US" sz="3200" dirty="0">
                <a:effectLst/>
                <a:latin typeface="Arial Rounded MT Bold" panose="020F0704030504030204" pitchFamily="34" charset="0"/>
                <a:ea typeface="Garamond,Times New Roman"/>
                <a:cs typeface="Garamond,Times New Roman"/>
              </a:rPr>
              <a:t>God who calls, open our ears to listen for your voice amid the clamor of our daily lives. Help us to discern your call from among the many distractions that confront us each day, that we might live each day according to your will. In Jesus’ name we pray.</a:t>
            </a:r>
            <a:r>
              <a:rPr lang="en-US" sz="1400" dirty="0">
                <a:effectLst/>
                <a:latin typeface="Arial Rounded MT Bold" panose="020F0704030504030204" pitchFamily="34" charset="0"/>
                <a:ea typeface="Garamond,Times New Roman"/>
                <a:cs typeface="Garamond,Times New Roman"/>
              </a:rPr>
              <a:t> </a:t>
            </a:r>
            <a:endParaRPr lang="en-US" sz="900" dirty="0">
              <a:effectLst/>
              <a:latin typeface="Arial Rounded MT Bold" panose="020F0704030504030204" pitchFamily="34" charset="0"/>
              <a:ea typeface="Garamond,Times New Roman"/>
              <a:cs typeface="Garamond,Times New Roman"/>
            </a:endParaRPr>
          </a:p>
          <a:p>
            <a:pPr marL="628650" marR="0" indent="-628650">
              <a:lnSpc>
                <a:spcPct val="119000"/>
              </a:lnSpc>
              <a:spcAft>
                <a:spcPts val="600"/>
              </a:spcAft>
              <a:buNone/>
              <a:tabLst>
                <a:tab pos="3314700" algn="l"/>
                <a:tab pos="4343400"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07476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95249" y="239407"/>
            <a:ext cx="3810000" cy="1998968"/>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04826" y="1474171"/>
            <a:ext cx="7029449" cy="2489784"/>
          </a:xfrm>
          <a:prstGeom prst="rect">
            <a:avLst/>
          </a:prstGeom>
        </p:spPr>
        <p:txBody>
          <a:bodyPr wrap="square">
            <a:spAutoFit/>
          </a:bodyPr>
          <a:lstStyle/>
          <a:p>
            <a:pPr marL="685783" indent="-685783">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L:	Our scripture reading is from 1</a:t>
            </a:r>
            <a:r>
              <a:rPr lang="en-US" sz="3200" baseline="30000" dirty="0">
                <a:solidFill>
                  <a:prstClr val="black"/>
                </a:solidFill>
                <a:latin typeface="Arial Rounded MT Bold" panose="020F0704030504030204" pitchFamily="34" charset="0"/>
                <a:ea typeface="Calibri" panose="020F0502020204030204" pitchFamily="34" charset="0"/>
              </a:rPr>
              <a:t>st</a:t>
            </a:r>
            <a:r>
              <a:rPr lang="en-US" sz="3200" dirty="0">
                <a:solidFill>
                  <a:prstClr val="black"/>
                </a:solidFill>
                <a:latin typeface="Arial Rounded MT Bold" panose="020F0704030504030204" pitchFamily="34" charset="0"/>
                <a:ea typeface="Calibri" panose="020F0502020204030204" pitchFamily="34" charset="0"/>
              </a:rPr>
              <a:t> Samuel, Chapter 3.</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AE96ACE-4549-FA82-11F0-9B5D14D35A26}"/>
              </a:ext>
            </a:extLst>
          </p:cNvPr>
          <p:cNvSpPr txBox="1"/>
          <p:nvPr/>
        </p:nvSpPr>
        <p:spPr>
          <a:xfrm>
            <a:off x="57725" y="847725"/>
            <a:ext cx="8581449"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boy Samuel was ministering to the Lord under Eli. The word of the Lord was rare in those days; visions were not widespread.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that time Eli, whose eyesight had begun to grow dim so that he could not see, was lying down in his room;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lamp of God had not yet gone out, and Samuel was lying down in the temple of the Lord, where the ark of God</a:t>
            </a:r>
          </a:p>
        </p:txBody>
      </p:sp>
    </p:spTree>
    <p:extLst>
      <p:ext uri="{BB962C8B-B14F-4D97-AF65-F5344CB8AC3E}">
        <p14:creationId xmlns:p14="http://schemas.microsoft.com/office/powerpoint/2010/main" val="3034340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83D1-4156-8B07-1EF5-171B474DD2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4684745-DE48-C020-CCF5-657EE0C68612}"/>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8F32946-5487-8115-3B2A-144BCF6F67D3}"/>
              </a:ext>
            </a:extLst>
          </p:cNvPr>
          <p:cNvSpPr txBox="1"/>
          <p:nvPr/>
        </p:nvSpPr>
        <p:spPr>
          <a:xfrm>
            <a:off x="57725" y="847725"/>
            <a:ext cx="8581449"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Lord called, “Samuel! Samuel!” and he said, “Here I 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ran to Eli, and said, “Here I am, for you called me.” But he said, “I did not call; lie down again.” So he went and lay down.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called again, “Samuel!” Samuel got up and went to Eli, and said, “Here I am, for you called me.” But he said, “I did not call, my son; lie down again.”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Samuel</a:t>
            </a:r>
          </a:p>
        </p:txBody>
      </p:sp>
    </p:spTree>
    <p:extLst>
      <p:ext uri="{BB962C8B-B14F-4D97-AF65-F5344CB8AC3E}">
        <p14:creationId xmlns:p14="http://schemas.microsoft.com/office/powerpoint/2010/main" val="407796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FD7A-8078-D07D-2723-50562F5165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26A839-A16B-56A1-4817-70F3A1C66004}"/>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6C02DB0-C524-3A85-247E-A816A4AC30DB}"/>
              </a:ext>
            </a:extLst>
          </p:cNvPr>
          <p:cNvSpPr txBox="1"/>
          <p:nvPr/>
        </p:nvSpPr>
        <p:spPr>
          <a:xfrm>
            <a:off x="57725" y="847725"/>
            <a:ext cx="8581449"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did not yet know the Lord, and the word of the Lord had not yet been revealed to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called Samuel again, a third time. And he got up and went to Eli, and said, “Here I am, for you called me.” Then Eli perceived that the Lord was calling the boy.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Eli said to Samuel, “Go, lie down; and if he calls you, you shall say, ‘Speak, Lord, for your</a:t>
            </a:r>
          </a:p>
        </p:txBody>
      </p:sp>
    </p:spTree>
    <p:extLst>
      <p:ext uri="{BB962C8B-B14F-4D97-AF65-F5344CB8AC3E}">
        <p14:creationId xmlns:p14="http://schemas.microsoft.com/office/powerpoint/2010/main" val="25704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7720-D038-0606-033D-E06D977DEAF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2F7CA1F-8463-AAD6-BB33-037CC7207122}"/>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5D80872-9B1F-8965-97CD-A7BA2F60BBAC}"/>
              </a:ext>
            </a:extLst>
          </p:cNvPr>
          <p:cNvSpPr txBox="1"/>
          <p:nvPr/>
        </p:nvSpPr>
        <p:spPr>
          <a:xfrm>
            <a:off x="57725" y="847725"/>
            <a:ext cx="8581449"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servant is listening.’” So Samuel went and lay down in his place.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Lord came and stood there, calling as before, “Samuel! Samuel!” And Samuel said, “Speak, for your servant is listening.”</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Lord said to Samuel, “See, I am about to do something in Israel that will make both ears of anyone who hears of it tingle.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 that day I</a:t>
            </a:r>
          </a:p>
        </p:txBody>
      </p:sp>
    </p:spTree>
    <p:extLst>
      <p:ext uri="{BB962C8B-B14F-4D97-AF65-F5344CB8AC3E}">
        <p14:creationId xmlns:p14="http://schemas.microsoft.com/office/powerpoint/2010/main" val="2232754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7155-800B-6BBC-C392-4E7F595266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4A3310B-808C-0004-A1D2-258FEF7EFE8A}"/>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571D16E-61DD-64EB-270D-A67052FD19DC}"/>
              </a:ext>
            </a:extLst>
          </p:cNvPr>
          <p:cNvSpPr txBox="1"/>
          <p:nvPr/>
        </p:nvSpPr>
        <p:spPr>
          <a:xfrm>
            <a:off x="57725" y="847725"/>
            <a:ext cx="8581449"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will fulfill against Eli all that I have spoken concerning his house, from beginning to end.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I have told him that I am about to punish his house forever, for the iniquity that he knew, because his sons were blaspheming God, and he did not restrain them.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I swear to the house of Eli that the iniquity of Eli’s house shall not be expiated by sacrifice or</a:t>
            </a:r>
          </a:p>
        </p:txBody>
      </p:sp>
    </p:spTree>
    <p:extLst>
      <p:ext uri="{BB962C8B-B14F-4D97-AF65-F5344CB8AC3E}">
        <p14:creationId xmlns:p14="http://schemas.microsoft.com/office/powerpoint/2010/main" val="132794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9840-6A47-2CA8-FE73-DDBF3B27D4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A42658-54DC-F2F7-BAA4-61DBBC7E39C3}"/>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ED86A66-FB6E-B4E7-939E-C2CE77B84FC6}"/>
              </a:ext>
            </a:extLst>
          </p:cNvPr>
          <p:cNvSpPr txBox="1"/>
          <p:nvPr/>
        </p:nvSpPr>
        <p:spPr>
          <a:xfrm>
            <a:off x="57725" y="847725"/>
            <a:ext cx="8581449"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offering forever.”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Samuel lay there until morning; then he opened the doors of the house of the Lord. Samuel was afraid to tell the vision to Eli.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Eli called Samuel and said, “Samuel, my son.” He said, “Here I 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Eli said, “What was it that he told you? Do not hide it from me. May God do so to you and more also, if you hide anything from me of all that</a:t>
            </a:r>
          </a:p>
        </p:txBody>
      </p:sp>
    </p:spTree>
    <p:extLst>
      <p:ext uri="{BB962C8B-B14F-4D97-AF65-F5344CB8AC3E}">
        <p14:creationId xmlns:p14="http://schemas.microsoft.com/office/powerpoint/2010/main" val="382690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6FFA0-6E77-DD4A-CB46-5CF552C30A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17AEB85-7B30-4FE7-437C-5A2EB71375E2}"/>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99C277E-CA5D-8FB5-045C-2F36E9A11304}"/>
              </a:ext>
            </a:extLst>
          </p:cNvPr>
          <p:cNvSpPr txBox="1"/>
          <p:nvPr/>
        </p:nvSpPr>
        <p:spPr>
          <a:xfrm>
            <a:off x="905451" y="1019175"/>
            <a:ext cx="7133650" cy="4601260"/>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told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Samuel told him everything and hid nothing from him. Then he said, “It is the Lord; let him do what seems good to him.”</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Samuel grew up, the Lord was with him and let none of his words fall to the ground. </a:t>
            </a:r>
          </a:p>
        </p:txBody>
      </p:sp>
    </p:spTree>
    <p:extLst>
      <p:ext uri="{BB962C8B-B14F-4D97-AF65-F5344CB8AC3E}">
        <p14:creationId xmlns:p14="http://schemas.microsoft.com/office/powerpoint/2010/main" val="308676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EBB26-592E-6ADF-B2F9-910E9962265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B7E095-9687-643B-0F2C-82F6CAEB8B36}"/>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7ECFB78-C897-2EC7-FDC9-78E89B8214ED}"/>
              </a:ext>
            </a:extLst>
          </p:cNvPr>
          <p:cNvSpPr txBox="1"/>
          <p:nvPr/>
        </p:nvSpPr>
        <p:spPr>
          <a:xfrm>
            <a:off x="343476" y="1257300"/>
            <a:ext cx="7895650" cy="3970318"/>
          </a:xfrm>
          <a:prstGeom prst="rect">
            <a:avLst/>
          </a:prstGeom>
          <a:noFill/>
        </p:spPr>
        <p:txBody>
          <a:bodyPr wrap="square">
            <a:spAutoFit/>
          </a:bodyPr>
          <a:lstStyle/>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all Israel from Dan to Beer-</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sheba</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knew that Samuel was a trustworthy prophet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continued to appear at Shiloh, for the Lord revealed himself to Samuel at Shiloh by the word of the Lord.</a:t>
            </a:r>
          </a:p>
        </p:txBody>
      </p:sp>
    </p:spTree>
    <p:extLst>
      <p:ext uri="{BB962C8B-B14F-4D97-AF65-F5344CB8AC3E}">
        <p14:creationId xmlns:p14="http://schemas.microsoft.com/office/powerpoint/2010/main" val="113268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36A7-B62E-FE76-1130-7CE97B4FA0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A1E223-51E2-A0CB-C674-F88059CCED1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3:1-21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BDF5AF-3C77-169D-CAB4-81C3A4D3899C}"/>
              </a:ext>
            </a:extLst>
          </p:cNvPr>
          <p:cNvSpPr txBox="1"/>
          <p:nvPr/>
        </p:nvSpPr>
        <p:spPr>
          <a:xfrm>
            <a:off x="990600" y="2019300"/>
            <a:ext cx="6657976" cy="1785104"/>
          </a:xfrm>
          <a:prstGeom prst="rect">
            <a:avLst/>
          </a:prstGeom>
          <a:noFill/>
        </p:spPr>
        <p:txBody>
          <a:bodyPr wrap="square">
            <a:spAutoFit/>
          </a:bodyPr>
          <a:lstStyle/>
          <a:p>
            <a:pPr marL="0" marR="0">
              <a:spcAft>
                <a:spcPts val="6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R:	This is the Word of the Lord!</a:t>
            </a:r>
          </a:p>
          <a:p>
            <a:pPr marL="0" marR="0">
              <a:spcAft>
                <a:spcPts val="6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p>
        </p:txBody>
      </p:sp>
    </p:spTree>
    <p:extLst>
      <p:ext uri="{BB962C8B-B14F-4D97-AF65-F5344CB8AC3E}">
        <p14:creationId xmlns:p14="http://schemas.microsoft.com/office/powerpoint/2010/main" val="2003661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953B217-D7FB-AEB2-E028-638DA54F7C36}"/>
              </a:ext>
            </a:extLst>
          </p:cNvPr>
          <p:cNvPicPr>
            <a:picLocks noChangeAspect="1"/>
          </p:cNvPicPr>
          <p:nvPr/>
        </p:nvPicPr>
        <p:blipFill>
          <a:blip r:embed="rId3"/>
          <a:stretch>
            <a:fillRect/>
          </a:stretch>
        </p:blipFill>
        <p:spPr>
          <a:xfrm>
            <a:off x="2466976" y="755672"/>
            <a:ext cx="4060096" cy="5866069"/>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B9DB7-B3D2-0B11-5CC1-B69D9038A6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3857CD-DC5F-CCAC-03E0-A71C195773D2}"/>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descr="Cartoon of a person and person sitting at a table with a phone&#10;&#10;AI-generated content may be incorrect.">
            <a:extLst>
              <a:ext uri="{FF2B5EF4-FFF2-40B4-BE49-F238E27FC236}">
                <a16:creationId xmlns:a16="http://schemas.microsoft.com/office/drawing/2014/main" id="{D9787B65-52C9-2EA8-7933-D77213691079}"/>
              </a:ext>
            </a:extLst>
          </p:cNvPr>
          <p:cNvPicPr>
            <a:picLocks noChangeAspect="1"/>
          </p:cNvPicPr>
          <p:nvPr/>
        </p:nvPicPr>
        <p:blipFill>
          <a:blip r:embed="rId3"/>
          <a:stretch>
            <a:fillRect/>
          </a:stretch>
        </p:blipFill>
        <p:spPr>
          <a:xfrm>
            <a:off x="1514475" y="833018"/>
            <a:ext cx="5781675" cy="57932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25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9A9C-1415-7C15-6485-3A1F243F65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A109D1-35A9-96F3-17CE-F8F58503CA46}"/>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3808E77-091C-CF92-1582-F0B8150F4C9B}"/>
              </a:ext>
            </a:extLst>
          </p:cNvPr>
          <p:cNvPicPr>
            <a:picLocks noChangeAspect="1"/>
          </p:cNvPicPr>
          <p:nvPr/>
        </p:nvPicPr>
        <p:blipFill>
          <a:blip r:embed="rId3"/>
          <a:srcRect l="24479" t="42966" r="3125"/>
          <a:stretch>
            <a:fillRect/>
          </a:stretch>
        </p:blipFill>
        <p:spPr>
          <a:xfrm>
            <a:off x="18838" y="1476740"/>
            <a:ext cx="9125162" cy="4790710"/>
          </a:xfrm>
          <a:prstGeom prst="rect">
            <a:avLst/>
          </a:prstGeom>
        </p:spPr>
      </p:pic>
    </p:spTree>
    <p:extLst>
      <p:ext uri="{BB962C8B-B14F-4D97-AF65-F5344CB8AC3E}">
        <p14:creationId xmlns:p14="http://schemas.microsoft.com/office/powerpoint/2010/main" val="2468545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50C3-EF41-8FA0-5F8F-E1836217C44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37BEBEB-0F89-339C-F30E-EBD2443033D7}"/>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D1B80AB-3171-8D16-366A-0BF0D6C86FA0}"/>
              </a:ext>
            </a:extLst>
          </p:cNvPr>
          <p:cNvPicPr>
            <a:picLocks noChangeAspect="1"/>
          </p:cNvPicPr>
          <p:nvPr/>
        </p:nvPicPr>
        <p:blipFill>
          <a:blip r:embed="rId3"/>
          <a:stretch>
            <a:fillRect/>
          </a:stretch>
        </p:blipFill>
        <p:spPr>
          <a:xfrm>
            <a:off x="1057274" y="1145380"/>
            <a:ext cx="6829425" cy="51220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2197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23915-0D8C-BBE0-3F84-E447E93177C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F406CB-E2D3-5895-717D-BB70D95B445E}"/>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6CA4321-EB26-AA20-CC9D-4AB83C3248C3}"/>
              </a:ext>
            </a:extLst>
          </p:cNvPr>
          <p:cNvPicPr>
            <a:picLocks noChangeAspect="1"/>
          </p:cNvPicPr>
          <p:nvPr/>
        </p:nvPicPr>
        <p:blipFill>
          <a:blip r:embed="rId3"/>
          <a:stretch>
            <a:fillRect/>
          </a:stretch>
        </p:blipFill>
        <p:spPr>
          <a:xfrm>
            <a:off x="0" y="1003935"/>
            <a:ext cx="9144000" cy="5593080"/>
          </a:xfrm>
          <a:prstGeom prst="rect">
            <a:avLst/>
          </a:prstGeom>
        </p:spPr>
      </p:pic>
    </p:spTree>
    <p:extLst>
      <p:ext uri="{BB962C8B-B14F-4D97-AF65-F5344CB8AC3E}">
        <p14:creationId xmlns:p14="http://schemas.microsoft.com/office/powerpoint/2010/main" val="385148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F689E-C05F-CC3A-624D-4CD145EA522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E3C88B-192C-89B9-8FE9-772D0E74E0B2}"/>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CB42CDFA-CE26-B1FD-C3A7-D8DECA9EA265}"/>
              </a:ext>
            </a:extLst>
          </p:cNvPr>
          <p:cNvPicPr>
            <a:picLocks noChangeAspect="1"/>
          </p:cNvPicPr>
          <p:nvPr/>
        </p:nvPicPr>
        <p:blipFill>
          <a:blip r:embed="rId3"/>
          <a:stretch>
            <a:fillRect/>
          </a:stretch>
        </p:blipFill>
        <p:spPr>
          <a:xfrm>
            <a:off x="747712" y="733425"/>
            <a:ext cx="7648575" cy="5905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549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D017-75B5-59C4-BFB2-9819E28B10E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AA29FC-332C-E400-C4E0-5EF69C9D8E04}"/>
              </a:ext>
            </a:extLst>
          </p:cNvPr>
          <p:cNvSpPr txBox="1"/>
          <p:nvPr/>
        </p:nvSpPr>
        <p:spPr bwMode="auto">
          <a:xfrm>
            <a:off x="4572000" y="28541"/>
            <a:ext cx="4551453"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7" name="Picture 6" descr="A group of pictures of people praying&#10;&#10;AI-generated content may be incorrect.">
            <a:extLst>
              <a:ext uri="{FF2B5EF4-FFF2-40B4-BE49-F238E27FC236}">
                <a16:creationId xmlns:a16="http://schemas.microsoft.com/office/drawing/2014/main" id="{279F2A7C-7248-A220-B52F-6319C249D39A}"/>
              </a:ext>
            </a:extLst>
          </p:cNvPr>
          <p:cNvPicPr>
            <a:picLocks noChangeAspect="1"/>
          </p:cNvPicPr>
          <p:nvPr/>
        </p:nvPicPr>
        <p:blipFill>
          <a:blip r:embed="rId3"/>
          <a:stretch>
            <a:fillRect/>
          </a:stretch>
        </p:blipFill>
        <p:spPr>
          <a:xfrm>
            <a:off x="2036808" y="1514475"/>
            <a:ext cx="7086645" cy="5314984"/>
          </a:xfrm>
          <a:prstGeom prst="rect">
            <a:avLst/>
          </a:prstGeom>
        </p:spPr>
      </p:pic>
      <p:pic>
        <p:nvPicPr>
          <p:cNvPr id="2" name="Picture 1">
            <a:extLst>
              <a:ext uri="{FF2B5EF4-FFF2-40B4-BE49-F238E27FC236}">
                <a16:creationId xmlns:a16="http://schemas.microsoft.com/office/drawing/2014/main" id="{462F5030-0AA2-DAA1-C73D-052FAA0466E3}"/>
              </a:ext>
            </a:extLst>
          </p:cNvPr>
          <p:cNvPicPr>
            <a:picLocks noChangeAspect="1"/>
          </p:cNvPicPr>
          <p:nvPr/>
        </p:nvPicPr>
        <p:blipFill>
          <a:blip r:embed="rId4"/>
          <a:srcRect/>
          <a:stretch>
            <a:fillRect/>
          </a:stretch>
        </p:blipFill>
        <p:spPr>
          <a:xfrm>
            <a:off x="333376" y="104777"/>
            <a:ext cx="3163932" cy="171518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188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E9FD4-4EF8-6F9F-E33E-C8BCE4191D0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F0B5B2-64DF-74CC-B324-895E72A61392}"/>
              </a:ext>
            </a:extLst>
          </p:cNvPr>
          <p:cNvSpPr txBox="1"/>
          <p:nvPr/>
        </p:nvSpPr>
        <p:spPr bwMode="auto">
          <a:xfrm>
            <a:off x="18838" y="28541"/>
            <a:ext cx="5210387"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B9631706-9E7D-6A2D-D8F3-2EDDBBE3E3D6}"/>
              </a:ext>
            </a:extLst>
          </p:cNvPr>
          <p:cNvPicPr>
            <a:picLocks noChangeAspect="1"/>
          </p:cNvPicPr>
          <p:nvPr/>
        </p:nvPicPr>
        <p:blipFill>
          <a:blip r:embed="rId3"/>
          <a:srcRect t="21214" b="12814"/>
          <a:stretch>
            <a:fillRect/>
          </a:stretch>
        </p:blipFill>
        <p:spPr>
          <a:xfrm rot="20779618">
            <a:off x="254676" y="3141659"/>
            <a:ext cx="6735239" cy="2962275"/>
          </a:xfrm>
          <a:prstGeom prst="rect">
            <a:avLst/>
          </a:prstGeom>
        </p:spPr>
      </p:pic>
      <p:pic>
        <p:nvPicPr>
          <p:cNvPr id="6" name="Picture 5">
            <a:extLst>
              <a:ext uri="{FF2B5EF4-FFF2-40B4-BE49-F238E27FC236}">
                <a16:creationId xmlns:a16="http://schemas.microsoft.com/office/drawing/2014/main" id="{141CA134-B73A-EB95-0B44-B81AFC036B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1" b="93704" l="1688" r="98734">
                        <a14:foregroundMark x1="44937" y1="9259" x2="52532" y2="5926"/>
                        <a14:foregroundMark x1="52532" y1="5926" x2="76793" y2="10000"/>
                        <a14:foregroundMark x1="76793" y1="10000" x2="77637" y2="10000"/>
                        <a14:foregroundMark x1="39030" y1="85556" x2="18987" y2="96296"/>
                        <a14:foregroundMark x1="18987" y1="96296" x2="13502" y2="97778"/>
                        <a14:foregroundMark x1="13502" y1="97778" x2="1055" y2="92963"/>
                        <a14:foregroundMark x1="1055" y1="92963" x2="13080" y2="98889"/>
                        <a14:foregroundMark x1="13080" y1="98889" x2="28481" y2="94444"/>
                        <a14:foregroundMark x1="28481" y1="94444" x2="36498" y2="89630"/>
                        <a14:foregroundMark x1="36498" y1="89630" x2="41561" y2="82593"/>
                        <a14:foregroundMark x1="90717" y1="64815" x2="94726" y2="78519"/>
                        <a14:foregroundMark x1="94726" y1="78519" x2="93882" y2="65185"/>
                        <a14:foregroundMark x1="93882" y1="65185" x2="91139" y2="60741"/>
                        <a14:foregroundMark x1="96203" y1="72963" x2="98734" y2="83333"/>
                        <a14:foregroundMark x1="98734" y1="83333" x2="95570" y2="82593"/>
                        <a14:foregroundMark x1="60338" y1="64815" x2="65401" y2="68519"/>
                        <a14:foregroundMark x1="61603" y1="69259" x2="55907" y2="74815"/>
                        <a14:foregroundMark x1="27637" y1="40370" x2="31013" y2="42222"/>
                        <a14:foregroundMark x1="31224" y1="16296" x2="36076" y2="16667"/>
                        <a14:foregroundMark x1="36076" y1="20741" x2="39873" y2="20741"/>
                        <a14:foregroundMark x1="30169" y1="29630" x2="33544" y2="29259"/>
                        <a14:foregroundMark x1="41772" y1="5185" x2="49156" y2="6296"/>
                        <a14:foregroundMark x1="49578" y1="1852" x2="54641" y2="4815"/>
                        <a14:foregroundMark x1="54641" y1="4815" x2="53165" y2="3704"/>
                        <a14:foregroundMark x1="51899" y1="1852" x2="53586" y2="1111"/>
                        <a14:foregroundMark x1="76793" y1="7778" x2="80380" y2="7037"/>
                        <a14:foregroundMark x1="75527" y1="7037" x2="79958" y2="8148"/>
                        <a14:foregroundMark x1="79747" y1="41111" x2="85443" y2="41481"/>
                        <a14:foregroundMark x1="85443" y1="41481" x2="80802" y2="41481"/>
                        <a14:foregroundMark x1="83544" y1="41481" x2="82489" y2="40370"/>
                        <a14:foregroundMark x1="84177" y1="41481" x2="82700" y2="40741"/>
                        <a14:foregroundMark x1="83755" y1="40000" x2="83755" y2="40000"/>
                        <a14:foregroundMark x1="84810" y1="40370" x2="84810" y2="40370"/>
                        <a14:foregroundMark x1="85443" y1="41111" x2="85443" y2="41111"/>
                        <a14:foregroundMark x1="82489" y1="42593" x2="82489" y2="42593"/>
                        <a14:foregroundMark x1="81224" y1="41852" x2="81224" y2="41852"/>
                        <a14:foregroundMark x1="81646" y1="51481" x2="81646" y2="51481"/>
                        <a14:foregroundMark x1="81224" y1="51111" x2="81224" y2="51111"/>
                        <a14:foregroundMark x1="81646" y1="46667" x2="81646" y2="46667"/>
                        <a14:foregroundMark x1="81224" y1="45926" x2="80802" y2="47037"/>
                        <a14:foregroundMark x1="80802" y1="47037" x2="80802" y2="47037"/>
                        <a14:foregroundMark x1="94937" y1="59630" x2="91983" y2="59259"/>
                        <a14:foregroundMark x1="98523" y1="63704" x2="94093" y2="64815"/>
                        <a14:foregroundMark x1="98945" y1="65556" x2="97257" y2="63333"/>
                        <a14:foregroundMark x1="98101" y1="62222" x2="94726" y2="62593"/>
                        <a14:foregroundMark x1="34177" y1="54074" x2="37764" y2="53333"/>
                        <a14:foregroundMark x1="36287" y1="48519" x2="36287" y2="48519"/>
                        <a14:foregroundMark x1="40928" y1="38889" x2="43460" y2="39259"/>
                        <a14:foregroundMark x1="34810" y1="35556" x2="36287" y2="36667"/>
                        <a14:foregroundMark x1="24895" y1="54444" x2="25949" y2="55556"/>
                        <a14:foregroundMark x1="29958" y1="70741" x2="29958" y2="70741"/>
                        <a14:foregroundMark x1="31224" y1="74444" x2="31224" y2="74444"/>
                        <a14:foregroundMark x1="38186" y1="79259" x2="41139" y2="79259"/>
                        <a14:foregroundMark x1="43038" y1="84815" x2="43038" y2="84815"/>
                        <a14:foregroundMark x1="41350" y1="78889" x2="39662" y2="77407"/>
                        <a14:foregroundMark x1="37975" y1="79630" x2="41350" y2="80370"/>
                        <a14:foregroundMark x1="47257" y1="80370" x2="46835" y2="80741"/>
                        <a14:foregroundMark x1="52110" y1="73704" x2="52532" y2="74815"/>
                        <a14:foregroundMark x1="1688" y1="92593" x2="1688" y2="92593"/>
                        <a14:foregroundMark x1="32068" y1="42222" x2="31224" y2="42222"/>
                        <a14:foregroundMark x1="36709" y1="59259" x2="39662" y2="59630"/>
                        <a14:foregroundMark x1="43460" y1="4444" x2="47679" y2="5556"/>
                      </a14:backgroundRemoval>
                    </a14:imgEffect>
                  </a14:imgLayer>
                </a14:imgProps>
              </a:ext>
            </a:extLst>
          </a:blip>
          <a:srcRect l="21789" b="15443"/>
          <a:stretch>
            <a:fillRect/>
          </a:stretch>
        </p:blipFill>
        <p:spPr>
          <a:xfrm>
            <a:off x="4572000" y="414321"/>
            <a:ext cx="4457699" cy="2745211"/>
          </a:xfrm>
          <a:prstGeom prst="rect">
            <a:avLst/>
          </a:prstGeom>
        </p:spPr>
      </p:pic>
    </p:spTree>
    <p:extLst>
      <p:ext uri="{BB962C8B-B14F-4D97-AF65-F5344CB8AC3E}">
        <p14:creationId xmlns:p14="http://schemas.microsoft.com/office/powerpoint/2010/main" val="42244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8184-55D3-7BF2-7073-1BCD3B9349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07929D4-5FE5-038F-878A-3ADA299EE8A0}"/>
              </a:ext>
            </a:extLst>
          </p:cNvPr>
          <p:cNvSpPr txBox="1"/>
          <p:nvPr/>
        </p:nvSpPr>
        <p:spPr bwMode="auto">
          <a:xfrm>
            <a:off x="18838" y="28541"/>
            <a:ext cx="9125162"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3492A5F-CE5B-CF1D-B385-3D570DC9C9F3}"/>
              </a:ext>
            </a:extLst>
          </p:cNvPr>
          <p:cNvPicPr>
            <a:picLocks noChangeAspect="1"/>
          </p:cNvPicPr>
          <p:nvPr/>
        </p:nvPicPr>
        <p:blipFill>
          <a:blip r:embed="rId3"/>
          <a:stretch>
            <a:fillRect/>
          </a:stretch>
        </p:blipFill>
        <p:spPr>
          <a:xfrm>
            <a:off x="1533525" y="1350212"/>
            <a:ext cx="5762624" cy="521781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72827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4BA41-0C0B-AC1A-71FC-B81C2A26781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8098444-65FD-3ED8-C97E-D89456DFAD5B}"/>
              </a:ext>
            </a:extLst>
          </p:cNvPr>
          <p:cNvSpPr txBox="1"/>
          <p:nvPr/>
        </p:nvSpPr>
        <p:spPr bwMode="auto">
          <a:xfrm>
            <a:off x="18838" y="28541"/>
            <a:ext cx="9125162"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9734C35-DD33-6351-81D5-F6FDAEBFA74B}"/>
              </a:ext>
            </a:extLst>
          </p:cNvPr>
          <p:cNvPicPr>
            <a:picLocks noChangeAspect="1"/>
          </p:cNvPicPr>
          <p:nvPr/>
        </p:nvPicPr>
        <p:blipFill>
          <a:blip r:embed="rId3"/>
          <a:srcRect l="68274" r="11001"/>
          <a:stretch>
            <a:fillRect/>
          </a:stretch>
        </p:blipFill>
        <p:spPr>
          <a:xfrm flipH="1">
            <a:off x="2517080" y="1063597"/>
            <a:ext cx="1647828" cy="2412712"/>
          </a:xfrm>
          <a:prstGeom prst="rect">
            <a:avLst/>
          </a:prstGeom>
        </p:spPr>
      </p:pic>
      <p:pic>
        <p:nvPicPr>
          <p:cNvPr id="6" name="Picture 5">
            <a:extLst>
              <a:ext uri="{FF2B5EF4-FFF2-40B4-BE49-F238E27FC236}">
                <a16:creationId xmlns:a16="http://schemas.microsoft.com/office/drawing/2014/main" id="{DE5C55C3-B004-8018-F1FC-55F72138AA9E}"/>
              </a:ext>
            </a:extLst>
          </p:cNvPr>
          <p:cNvPicPr>
            <a:picLocks noChangeAspect="1"/>
          </p:cNvPicPr>
          <p:nvPr/>
        </p:nvPicPr>
        <p:blipFill>
          <a:blip r:embed="rId4"/>
          <a:stretch>
            <a:fillRect/>
          </a:stretch>
        </p:blipFill>
        <p:spPr>
          <a:xfrm>
            <a:off x="3562349" y="3862351"/>
            <a:ext cx="5153025" cy="2898577"/>
          </a:xfrm>
          <a:prstGeom prst="rect">
            <a:avLst/>
          </a:prstGeom>
        </p:spPr>
      </p:pic>
      <p:sp>
        <p:nvSpPr>
          <p:cNvPr id="7" name="Title 1">
            <a:extLst>
              <a:ext uri="{FF2B5EF4-FFF2-40B4-BE49-F238E27FC236}">
                <a16:creationId xmlns:a16="http://schemas.microsoft.com/office/drawing/2014/main" id="{25738BB2-99E8-77A0-C486-C7A8E1AF849F}"/>
              </a:ext>
            </a:extLst>
          </p:cNvPr>
          <p:cNvSpPr txBox="1"/>
          <p:nvPr/>
        </p:nvSpPr>
        <p:spPr bwMode="auto">
          <a:xfrm>
            <a:off x="18838" y="1690528"/>
            <a:ext cx="2467186" cy="143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Listening for God to Speak</a:t>
            </a:r>
          </a:p>
        </p:txBody>
      </p:sp>
      <p:pic>
        <p:nvPicPr>
          <p:cNvPr id="8" name="Picture 7">
            <a:extLst>
              <a:ext uri="{FF2B5EF4-FFF2-40B4-BE49-F238E27FC236}">
                <a16:creationId xmlns:a16="http://schemas.microsoft.com/office/drawing/2014/main" id="{9AEAD614-166D-3B1C-4D3B-429DB2DED099}"/>
              </a:ext>
            </a:extLst>
          </p:cNvPr>
          <p:cNvPicPr>
            <a:picLocks noChangeAspect="1"/>
          </p:cNvPicPr>
          <p:nvPr/>
        </p:nvPicPr>
        <p:blipFill>
          <a:blip r:embed="rId3"/>
          <a:srcRect l="17000" r="69103" b="14524"/>
          <a:stretch>
            <a:fillRect/>
          </a:stretch>
        </p:blipFill>
        <p:spPr>
          <a:xfrm flipH="1">
            <a:off x="5881690" y="1063597"/>
            <a:ext cx="1438280" cy="2684527"/>
          </a:xfrm>
          <a:prstGeom prst="rect">
            <a:avLst/>
          </a:prstGeom>
        </p:spPr>
      </p:pic>
      <p:sp>
        <p:nvSpPr>
          <p:cNvPr id="9" name="Title 1">
            <a:extLst>
              <a:ext uri="{FF2B5EF4-FFF2-40B4-BE49-F238E27FC236}">
                <a16:creationId xmlns:a16="http://schemas.microsoft.com/office/drawing/2014/main" id="{34508510-DDC7-9F1C-A80F-668D7308B322}"/>
              </a:ext>
            </a:extLst>
          </p:cNvPr>
          <p:cNvSpPr txBox="1"/>
          <p:nvPr/>
        </p:nvSpPr>
        <p:spPr bwMode="auto">
          <a:xfrm>
            <a:off x="7239005" y="1690529"/>
            <a:ext cx="1676609" cy="143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God’s Call</a:t>
            </a:r>
          </a:p>
        </p:txBody>
      </p:sp>
      <p:sp>
        <p:nvSpPr>
          <p:cNvPr id="11" name="Title 1">
            <a:extLst>
              <a:ext uri="{FF2B5EF4-FFF2-40B4-BE49-F238E27FC236}">
                <a16:creationId xmlns:a16="http://schemas.microsoft.com/office/drawing/2014/main" id="{A1E7051B-5613-69B9-13BA-2030D9E55F88}"/>
              </a:ext>
            </a:extLst>
          </p:cNvPr>
          <p:cNvSpPr txBox="1"/>
          <p:nvPr/>
        </p:nvSpPr>
        <p:spPr bwMode="auto">
          <a:xfrm>
            <a:off x="1252431" y="4596308"/>
            <a:ext cx="1676609" cy="143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Doing God’s Mission</a:t>
            </a:r>
          </a:p>
        </p:txBody>
      </p:sp>
    </p:spTree>
    <p:extLst>
      <p:ext uri="{BB962C8B-B14F-4D97-AF65-F5344CB8AC3E}">
        <p14:creationId xmlns:p14="http://schemas.microsoft.com/office/powerpoint/2010/main" val="2153302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A3E06-C16E-128A-E9CA-F4D9A99626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15E1B43-976D-484D-F542-090D80B65C11}"/>
              </a:ext>
            </a:extLst>
          </p:cNvPr>
          <p:cNvSpPr txBox="1"/>
          <p:nvPr/>
        </p:nvSpPr>
        <p:spPr bwMode="auto">
          <a:xfrm>
            <a:off x="18838" y="28541"/>
            <a:ext cx="9125162"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FD842AD-98DC-63E3-5319-0A6F45312819}"/>
              </a:ext>
            </a:extLst>
          </p:cNvPr>
          <p:cNvPicPr>
            <a:picLocks noChangeAspect="1"/>
          </p:cNvPicPr>
          <p:nvPr/>
        </p:nvPicPr>
        <p:blipFill>
          <a:blip r:embed="rId3"/>
          <a:stretch>
            <a:fillRect/>
          </a:stretch>
        </p:blipFill>
        <p:spPr>
          <a:xfrm>
            <a:off x="85724" y="800101"/>
            <a:ext cx="4600575" cy="3067050"/>
          </a:xfrm>
          <a:prstGeom prst="rect">
            <a:avLst/>
          </a:prstGeom>
        </p:spPr>
      </p:pic>
      <p:pic>
        <p:nvPicPr>
          <p:cNvPr id="3" name="Picture 2">
            <a:extLst>
              <a:ext uri="{FF2B5EF4-FFF2-40B4-BE49-F238E27FC236}">
                <a16:creationId xmlns:a16="http://schemas.microsoft.com/office/drawing/2014/main" id="{52AC6067-67A6-C925-2B42-F757DEE33865}"/>
              </a:ext>
            </a:extLst>
          </p:cNvPr>
          <p:cNvPicPr>
            <a:picLocks noChangeAspect="1"/>
          </p:cNvPicPr>
          <p:nvPr/>
        </p:nvPicPr>
        <p:blipFill>
          <a:blip r:embed="rId4"/>
          <a:stretch>
            <a:fillRect/>
          </a:stretch>
        </p:blipFill>
        <p:spPr>
          <a:xfrm>
            <a:off x="4286250" y="3238500"/>
            <a:ext cx="4857750" cy="3238500"/>
          </a:xfrm>
          <a:prstGeom prst="rect">
            <a:avLst/>
          </a:prstGeom>
        </p:spPr>
      </p:pic>
    </p:spTree>
    <p:extLst>
      <p:ext uri="{BB962C8B-B14F-4D97-AF65-F5344CB8AC3E}">
        <p14:creationId xmlns:p14="http://schemas.microsoft.com/office/powerpoint/2010/main" val="3574492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2D48-9DB3-0DA5-CCFD-B568E6F97F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EFFEB5-D3C0-FC66-083D-D9E7DE1D50FB}"/>
              </a:ext>
            </a:extLst>
          </p:cNvPr>
          <p:cNvSpPr txBox="1"/>
          <p:nvPr/>
        </p:nvSpPr>
        <p:spPr bwMode="auto">
          <a:xfrm>
            <a:off x="18838" y="28541"/>
            <a:ext cx="9125162"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A67E4770-88C7-61B3-6D88-123573AC97B1}"/>
              </a:ext>
            </a:extLst>
          </p:cNvPr>
          <p:cNvPicPr>
            <a:picLocks noChangeAspect="1"/>
          </p:cNvPicPr>
          <p:nvPr/>
        </p:nvPicPr>
        <p:blipFill>
          <a:blip r:embed="rId3"/>
          <a:stretch>
            <a:fillRect/>
          </a:stretch>
        </p:blipFill>
        <p:spPr>
          <a:xfrm>
            <a:off x="0" y="800102"/>
            <a:ext cx="9144000" cy="6029358"/>
          </a:xfrm>
          <a:prstGeom prst="rect">
            <a:avLst/>
          </a:prstGeom>
        </p:spPr>
      </p:pic>
    </p:spTree>
    <p:extLst>
      <p:ext uri="{BB962C8B-B14F-4D97-AF65-F5344CB8AC3E}">
        <p14:creationId xmlns:p14="http://schemas.microsoft.com/office/powerpoint/2010/main" val="923522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7833-A10A-FFE1-C6F1-A19579C22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6308F5-A72F-3442-2992-FE35EF99F31A}"/>
              </a:ext>
            </a:extLst>
          </p:cNvPr>
          <p:cNvSpPr txBox="1"/>
          <p:nvPr/>
        </p:nvSpPr>
        <p:spPr bwMode="auto">
          <a:xfrm>
            <a:off x="0" y="1"/>
            <a:ext cx="9143999"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600" dirty="0">
                <a:latin typeface="Arial Rounded MT Bold" panose="020F0704030504030204" pitchFamily="34" charset="0"/>
              </a:rPr>
              <a:t>Hymn of the Day</a:t>
            </a:r>
          </a:p>
        </p:txBody>
      </p:sp>
      <p:pic>
        <p:nvPicPr>
          <p:cNvPr id="2" name="Picture 1">
            <a:extLst>
              <a:ext uri="{FF2B5EF4-FFF2-40B4-BE49-F238E27FC236}">
                <a16:creationId xmlns:a16="http://schemas.microsoft.com/office/drawing/2014/main" id="{2601039F-8E29-0DFD-ABDF-95063A12F3FD}"/>
              </a:ext>
            </a:extLst>
          </p:cNvPr>
          <p:cNvPicPr>
            <a:picLocks noChangeAspect="1"/>
          </p:cNvPicPr>
          <p:nvPr/>
        </p:nvPicPr>
        <p:blipFill>
          <a:blip r:embed="rId3"/>
          <a:stretch>
            <a:fillRect/>
          </a:stretch>
        </p:blipFill>
        <p:spPr>
          <a:xfrm>
            <a:off x="4788437" y="819151"/>
            <a:ext cx="4060288" cy="5864860"/>
          </a:xfrm>
          <a:prstGeom prst="rect">
            <a:avLst/>
          </a:prstGeom>
        </p:spPr>
      </p:pic>
      <p:sp>
        <p:nvSpPr>
          <p:cNvPr id="5" name="Title 1">
            <a:extLst>
              <a:ext uri="{FF2B5EF4-FFF2-40B4-BE49-F238E27FC236}">
                <a16:creationId xmlns:a16="http://schemas.microsoft.com/office/drawing/2014/main" id="{6059DEA7-587E-B84F-3DA2-D5B72039FDE1}"/>
              </a:ext>
            </a:extLst>
          </p:cNvPr>
          <p:cNvSpPr txBox="1"/>
          <p:nvPr/>
        </p:nvSpPr>
        <p:spPr bwMode="auto">
          <a:xfrm>
            <a:off x="108218" y="2085976"/>
            <a:ext cx="4572001"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600" dirty="0">
                <a:latin typeface="Arial Rounded MT Bold" panose="020F0704030504030204" pitchFamily="34" charset="0"/>
              </a:rPr>
              <a:t>“Softly and Tenderly Jesus Is Calling”</a:t>
            </a:r>
          </a:p>
          <a:p>
            <a:pPr algn="ctr" eaLnBrk="1" hangingPunct="1"/>
            <a:r>
              <a:rPr lang="en-US" altLang="en-US" sz="3600" dirty="0">
                <a:latin typeface="Arial Rounded MT Bold" panose="020F0704030504030204" pitchFamily="34" charset="0"/>
              </a:rPr>
              <a:t>ELW 608</a:t>
            </a:r>
          </a:p>
        </p:txBody>
      </p:sp>
    </p:spTree>
    <p:extLst>
      <p:ext uri="{BB962C8B-B14F-4D97-AF65-F5344CB8AC3E}">
        <p14:creationId xmlns:p14="http://schemas.microsoft.com/office/powerpoint/2010/main" val="1627863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C20F-A274-0A17-8E8B-DCA7949164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390553-7D6E-3A24-24E5-DC0140AC7570}"/>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BA7D90CF-A29F-3AFD-D840-A7E23600B91C}"/>
              </a:ext>
            </a:extLst>
          </p:cNvPr>
          <p:cNvSpPr txBox="1"/>
          <p:nvPr/>
        </p:nvSpPr>
        <p:spPr>
          <a:xfrm>
            <a:off x="723900" y="1514475"/>
            <a:ext cx="6829425" cy="3416320"/>
          </a:xfrm>
          <a:prstGeom prst="rect">
            <a:avLst/>
          </a:prstGeom>
          <a:noFill/>
        </p:spPr>
        <p:txBody>
          <a:bodyPr wrap="square">
            <a:spAutoFit/>
          </a:bodyPr>
          <a:lstStyle/>
          <a:p>
            <a:pPr marL="342900" marR="0" indent="-342900" defTabSz="6515100">
              <a:buNone/>
            </a:pPr>
            <a:r>
              <a:rPr lang="en-US" sz="3600" dirty="0">
                <a:effectLst/>
                <a:latin typeface="Arial Rounded MT Bold" panose="020F0704030504030204" pitchFamily="34" charset="0"/>
                <a:ea typeface="MS Mincho" panose="02020609040205080304" pitchFamily="49" charset="-128"/>
              </a:rPr>
              <a:t>1	Softly and tenderly                                Jesus is calling,</a:t>
            </a:r>
            <a:endParaRPr lang="en-US" sz="3600" dirty="0">
              <a:effectLst/>
              <a:latin typeface="Arial Rounded MT Bold" panose="020F0704030504030204" pitchFamily="34" charset="0"/>
              <a:ea typeface="Times New Roman" panose="02020603050405020304" pitchFamily="18" charset="0"/>
            </a:endParaRPr>
          </a:p>
          <a:p>
            <a:pPr marL="342900" marR="0" indent="-342900" defTabSz="6515100">
              <a:buNone/>
            </a:pPr>
            <a:r>
              <a:rPr lang="en-US" sz="3600" dirty="0">
                <a:effectLst/>
                <a:latin typeface="Arial Rounded MT Bold" panose="020F0704030504030204" pitchFamily="34" charset="0"/>
                <a:ea typeface="MS Mincho" panose="02020609040205080304" pitchFamily="49" charset="-128"/>
              </a:rPr>
              <a:t>	calling for you and for me.</a:t>
            </a:r>
            <a:endParaRPr lang="en-US" sz="3600" dirty="0">
              <a:effectLst/>
              <a:latin typeface="Arial Rounded MT Bold" panose="020F0704030504030204" pitchFamily="34" charset="0"/>
              <a:ea typeface="Times New Roman" panose="02020603050405020304" pitchFamily="18" charset="0"/>
            </a:endParaRPr>
          </a:p>
          <a:p>
            <a:pPr marL="342900" marR="0" indent="-342900" defTabSz="6515100">
              <a:buNone/>
            </a:pPr>
            <a:r>
              <a:rPr lang="en-US" sz="3600" dirty="0">
                <a:effectLst/>
                <a:latin typeface="Arial Rounded MT Bold" panose="020F0704030504030204" pitchFamily="34" charset="0"/>
                <a:ea typeface="MS Mincho" panose="02020609040205080304" pitchFamily="49" charset="-128"/>
              </a:rPr>
              <a:t>	See, on the portals                                         he's waiting and watching,</a:t>
            </a:r>
            <a:endParaRPr lang="en-US" sz="3600" dirty="0">
              <a:effectLst/>
              <a:latin typeface="Arial Rounded MT Bold" panose="020F0704030504030204" pitchFamily="34" charset="0"/>
              <a:ea typeface="Times New Roman" panose="02020603050405020304" pitchFamily="18" charset="0"/>
            </a:endParaRPr>
          </a:p>
          <a:p>
            <a:pPr marL="342900" marR="0" indent="-342900" defTabSz="6515100">
              <a:buNone/>
            </a:pPr>
            <a:r>
              <a:rPr lang="en-US" sz="3600" dirty="0">
                <a:effectLst/>
                <a:latin typeface="Arial Rounded MT Bold" panose="020F0704030504030204" pitchFamily="34" charset="0"/>
                <a:ea typeface="MS Mincho" panose="02020609040205080304" pitchFamily="49" charset="-128"/>
              </a:rPr>
              <a:t>	watching for you and for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0330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E40B-CCCC-553E-5C8C-B19648F8800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BE81515-FC3C-A0DA-DECC-5D5D92A89A86}"/>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207B88AD-B15D-9089-43F6-7FF37E4C6173}"/>
              </a:ext>
            </a:extLst>
          </p:cNvPr>
          <p:cNvSpPr txBox="1"/>
          <p:nvPr/>
        </p:nvSpPr>
        <p:spPr>
          <a:xfrm>
            <a:off x="1152525" y="1295400"/>
            <a:ext cx="6686550" cy="5078313"/>
          </a:xfrm>
          <a:prstGeom prst="rect">
            <a:avLst/>
          </a:prstGeom>
          <a:noFill/>
        </p:spPr>
        <p:txBody>
          <a:bodyPr wrap="square">
            <a:spAutoFit/>
          </a:bodyPr>
          <a:lstStyle/>
          <a:p>
            <a:pPr marL="228600" marR="0" indent="-22860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"Come home, (Come home,)</a:t>
            </a:r>
            <a:endParaRPr lang="en-US" sz="3600" dirty="0">
              <a:effectLst/>
              <a:latin typeface="Arial Rounded MT Bold" panose="020F0704030504030204" pitchFamily="34" charset="0"/>
              <a:ea typeface="Times New Roman" panose="02020603050405020304" pitchFamily="18" charset="0"/>
            </a:endParaRPr>
          </a:p>
          <a:p>
            <a:pPr marL="228600" marR="0">
              <a:buNone/>
            </a:pPr>
            <a:r>
              <a:rPr lang="en-US" sz="3600" dirty="0">
                <a:effectLst/>
                <a:latin typeface="Arial Rounded MT Bold" panose="020F0704030504030204" pitchFamily="34" charset="0"/>
                <a:ea typeface="MS Mincho" panose="02020609040205080304" pitchFamily="49" charset="-128"/>
              </a:rPr>
              <a:t>come home!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You who are weary,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Earnestly, tenderly,                                       Jesus is calling,</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calling, "O sinner,                                     come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41651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A9F0-61EC-4303-41E7-6DBEF5AA7D4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6AFD6F-3F67-FC14-37D4-229562E45BFF}"/>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FF374327-16DE-998D-4095-6B57A507A199}"/>
              </a:ext>
            </a:extLst>
          </p:cNvPr>
          <p:cNvSpPr txBox="1"/>
          <p:nvPr/>
        </p:nvSpPr>
        <p:spPr>
          <a:xfrm>
            <a:off x="733425" y="1720840"/>
            <a:ext cx="6981825" cy="3416320"/>
          </a:xfrm>
          <a:prstGeom prst="rect">
            <a:avLst/>
          </a:prstGeom>
          <a:noFill/>
        </p:spPr>
        <p:txBody>
          <a:bodyPr wrap="square">
            <a:spAutoFit/>
          </a:bodyPr>
          <a:lstStyle/>
          <a:p>
            <a:pPr marL="342900" marR="0" indent="-342900">
              <a:buNone/>
            </a:pPr>
            <a:r>
              <a:rPr lang="en-US" sz="3600" dirty="0">
                <a:effectLst/>
                <a:latin typeface="Arial Rounded MT Bold" panose="020F0704030504030204" pitchFamily="34" charset="0"/>
                <a:ea typeface="MS Mincho" panose="02020609040205080304" pitchFamily="49" charset="-128"/>
              </a:rPr>
              <a:t>2	Why should we tarry                                when Jesus is pleading,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pleading for you and for me?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Why should we linger                           and heed not his mercies,</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mercies for you and for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362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2CB8-1C09-E8AA-AF5F-B037D634473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49865B-4F13-E82D-68BC-2FD7E0832ACA}"/>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A280A951-3D4B-B40D-B445-8B8370AE2172}"/>
              </a:ext>
            </a:extLst>
          </p:cNvPr>
          <p:cNvSpPr txBox="1"/>
          <p:nvPr/>
        </p:nvSpPr>
        <p:spPr>
          <a:xfrm>
            <a:off x="1152525" y="1295400"/>
            <a:ext cx="6686550" cy="5078313"/>
          </a:xfrm>
          <a:prstGeom prst="rect">
            <a:avLst/>
          </a:prstGeom>
          <a:noFill/>
        </p:spPr>
        <p:txBody>
          <a:bodyPr wrap="square">
            <a:spAutoFit/>
          </a:bodyPr>
          <a:lstStyle/>
          <a:p>
            <a:pPr marL="228600" marR="0" indent="-22860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"Come home, (Come home,)</a:t>
            </a:r>
            <a:endParaRPr lang="en-US" sz="3600" dirty="0">
              <a:effectLst/>
              <a:latin typeface="Arial Rounded MT Bold" panose="020F0704030504030204" pitchFamily="34" charset="0"/>
              <a:ea typeface="Times New Roman" panose="02020603050405020304" pitchFamily="18" charset="0"/>
            </a:endParaRPr>
          </a:p>
          <a:p>
            <a:pPr marL="228600" marR="0">
              <a:buNone/>
            </a:pPr>
            <a:r>
              <a:rPr lang="en-US" sz="3600" dirty="0">
                <a:effectLst/>
                <a:latin typeface="Arial Rounded MT Bold" panose="020F0704030504030204" pitchFamily="34" charset="0"/>
                <a:ea typeface="MS Mincho" panose="02020609040205080304" pitchFamily="49" charset="-128"/>
              </a:rPr>
              <a:t>come home!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You who are weary,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Earnestly, tenderly,                                       Jesus is calling,</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calling, "O sinner,                                     come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014605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F58B9-EAD1-A53D-4648-EBDF5034F88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EEF8A9-127B-5E7C-41EC-E9A1E1A78EBD}"/>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8C74D9A8-D211-0AF5-6CC0-38C0FE9F27E3}"/>
              </a:ext>
            </a:extLst>
          </p:cNvPr>
          <p:cNvSpPr txBox="1"/>
          <p:nvPr/>
        </p:nvSpPr>
        <p:spPr>
          <a:xfrm>
            <a:off x="781050" y="1590675"/>
            <a:ext cx="6915150" cy="3416320"/>
          </a:xfrm>
          <a:prstGeom prst="rect">
            <a:avLst/>
          </a:prstGeom>
          <a:noFill/>
        </p:spPr>
        <p:txBody>
          <a:bodyPr wrap="square">
            <a:spAutoFit/>
          </a:bodyPr>
          <a:lstStyle/>
          <a:p>
            <a:pPr marL="342900" marR="0" indent="-342900">
              <a:buNone/>
            </a:pPr>
            <a:r>
              <a:rPr lang="en-US" sz="3600" dirty="0">
                <a:effectLst/>
                <a:latin typeface="Arial Rounded MT Bold" panose="020F0704030504030204" pitchFamily="34" charset="0"/>
                <a:ea typeface="MS Mincho" panose="02020609040205080304" pitchFamily="49" charset="-128"/>
              </a:rPr>
              <a:t>3	Oh, for the wonderful                                  love he has promised,</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promised for you and for me!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2743200" algn="ctr"/>
                <a:tab pos="5486400" algn="r"/>
                <a:tab pos="457200" algn="l"/>
              </a:tabLst>
            </a:pPr>
            <a:r>
              <a:rPr lang="en-US" sz="3600" spc="-20" dirty="0">
                <a:effectLst/>
                <a:latin typeface="Arial Rounded MT Bold" panose="020F0704030504030204" pitchFamily="34" charset="0"/>
                <a:ea typeface="MS Mincho" panose="02020609040205080304" pitchFamily="49" charset="-128"/>
              </a:rPr>
              <a:t>	Though we have sinned,                                  he has mercy and pardon,</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pardon for you and for me.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18088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8597B-E143-1A2D-5D08-96DBC11AEA4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762990E-DF55-AC48-ABA7-782A47D7C387}"/>
              </a:ext>
            </a:extLst>
          </p:cNvPr>
          <p:cNvSpPr txBox="1"/>
          <p:nvPr/>
        </p:nvSpPr>
        <p:spPr bwMode="auto">
          <a:xfrm>
            <a:off x="19693" y="76201"/>
            <a:ext cx="8714732"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200" dirty="0">
                <a:latin typeface="Arial Rounded MT Bold" panose="020F0704030504030204" pitchFamily="34" charset="0"/>
              </a:rPr>
              <a:t>“Softly and Tenderly Jesus Is Calling”</a:t>
            </a:r>
          </a:p>
          <a:p>
            <a:pPr algn="ctr" eaLnBrk="1" hangingPunct="1"/>
            <a:r>
              <a:rPr lang="en-US" altLang="en-US" sz="3200" dirty="0">
                <a:latin typeface="Arial Rounded MT Bold" panose="020F0704030504030204" pitchFamily="34" charset="0"/>
              </a:rPr>
              <a:t>ELW 608</a:t>
            </a:r>
          </a:p>
        </p:txBody>
      </p:sp>
      <p:sp>
        <p:nvSpPr>
          <p:cNvPr id="7" name="TextBox 6">
            <a:extLst>
              <a:ext uri="{FF2B5EF4-FFF2-40B4-BE49-F238E27FC236}">
                <a16:creationId xmlns:a16="http://schemas.microsoft.com/office/drawing/2014/main" id="{160CE38F-81A3-1E29-B29B-16545973723D}"/>
              </a:ext>
            </a:extLst>
          </p:cNvPr>
          <p:cNvSpPr txBox="1"/>
          <p:nvPr/>
        </p:nvSpPr>
        <p:spPr>
          <a:xfrm>
            <a:off x="1152525" y="1295400"/>
            <a:ext cx="6686550" cy="5078313"/>
          </a:xfrm>
          <a:prstGeom prst="rect">
            <a:avLst/>
          </a:prstGeom>
          <a:noFill/>
        </p:spPr>
        <p:txBody>
          <a:bodyPr wrap="square">
            <a:spAutoFit/>
          </a:bodyPr>
          <a:lstStyle/>
          <a:p>
            <a:pPr marL="228600" marR="0" indent="-22860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"Come home, (Come home,)</a:t>
            </a:r>
            <a:endParaRPr lang="en-US" sz="3600" dirty="0">
              <a:effectLst/>
              <a:latin typeface="Arial Rounded MT Bold" panose="020F0704030504030204" pitchFamily="34" charset="0"/>
              <a:ea typeface="Times New Roman" panose="02020603050405020304" pitchFamily="18" charset="0"/>
            </a:endParaRPr>
          </a:p>
          <a:p>
            <a:pPr marL="228600" marR="0">
              <a:buNone/>
            </a:pPr>
            <a:r>
              <a:rPr lang="en-US" sz="3600" dirty="0">
                <a:effectLst/>
                <a:latin typeface="Arial Rounded MT Bold" panose="020F0704030504030204" pitchFamily="34" charset="0"/>
                <a:ea typeface="MS Mincho" panose="02020609040205080304" pitchFamily="49" charset="-128"/>
              </a:rPr>
              <a:t>come home!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You who are weary,                               come home."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Earnestly, tenderly,                                       Jesus is calling,</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calling, "O sinner,                                     come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15506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52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We lift all these prayers, and those of our hearts, to your loving care, O God. Receive them and restore our hope in your promises.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OFFERING/OFFERING PRAYER</a:t>
            </a:r>
          </a:p>
        </p:txBody>
      </p:sp>
      <p:pic>
        <p:nvPicPr>
          <p:cNvPr id="3" name="Picture 2">
            <a:extLst>
              <a:ext uri="{FF2B5EF4-FFF2-40B4-BE49-F238E27FC236}">
                <a16:creationId xmlns:a16="http://schemas.microsoft.com/office/drawing/2014/main" id="{7477B5FD-B507-790E-DE87-845A90B994F3}"/>
              </a:ext>
            </a:extLst>
          </p:cNvPr>
          <p:cNvPicPr>
            <a:picLocks noChangeAspect="1"/>
          </p:cNvPicPr>
          <p:nvPr/>
        </p:nvPicPr>
        <p:blipFill>
          <a:blip r:embed="rId3"/>
          <a:stretch>
            <a:fillRect/>
          </a:stretch>
        </p:blipFill>
        <p:spPr>
          <a:xfrm>
            <a:off x="2541856" y="884915"/>
            <a:ext cx="4060288" cy="5864860"/>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01362" y="1375468"/>
            <a:ext cx="781396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God of righteousness, who gives justice to the oppressed, who gives food to the hungry, who sets the prisoners free,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bless you now and forever.</a:t>
            </a:r>
            <a:r>
              <a:rPr lang="en-US" sz="3200" dirty="0">
                <a:solidFill>
                  <a:srgbClr val="C00000"/>
                </a:solidFill>
                <a:latin typeface="Arial Rounded MT Bold" panose="020F0704030504030204" pitchFamily="34" charset="0"/>
                <a:ea typeface="Calibri" panose="020F0502020204030204" pitchFamily="34" charset="0"/>
              </a:rPr>
              <a:t> </a:t>
            </a: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72E3-21AC-0A49-F4FC-972CC9C1B5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1F9B7C-EFB5-728C-FF91-52E704F33392}"/>
              </a:ext>
            </a:extLst>
          </p:cNvPr>
          <p:cNvSpPr/>
          <p:nvPr/>
        </p:nvSpPr>
        <p:spPr>
          <a:xfrm>
            <a:off x="272472" y="107209"/>
            <a:ext cx="8622145" cy="707886"/>
          </a:xfrm>
          <a:prstGeom prst="rect">
            <a:avLst/>
          </a:prstGeom>
        </p:spPr>
        <p:txBody>
          <a:bodyPr wrap="square">
            <a:spAutoFit/>
          </a:bodyPr>
          <a:lstStyle/>
          <a:p>
            <a:pPr marL="342900" marR="0" lvl="0" indent="-342900" algn="ctr">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HYMN</a:t>
            </a:r>
          </a:p>
        </p:txBody>
      </p:sp>
      <p:sp>
        <p:nvSpPr>
          <p:cNvPr id="4" name="Rectangle 3">
            <a:extLst>
              <a:ext uri="{FF2B5EF4-FFF2-40B4-BE49-F238E27FC236}">
                <a16:creationId xmlns:a16="http://schemas.microsoft.com/office/drawing/2014/main" id="{102346A2-8F94-119E-5D56-CE2C789C7F0C}"/>
              </a:ext>
            </a:extLst>
          </p:cNvPr>
          <p:cNvSpPr/>
          <p:nvPr/>
        </p:nvSpPr>
        <p:spPr>
          <a:xfrm>
            <a:off x="0" y="2459504"/>
            <a:ext cx="4572000" cy="1323439"/>
          </a:xfrm>
          <a:prstGeom prst="rect">
            <a:avLst/>
          </a:prstGeom>
        </p:spPr>
        <p:txBody>
          <a:bodyPr wrap="square">
            <a:spAutoFit/>
          </a:bodyPr>
          <a:lstStyle/>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“Here I Am, Lord”</a:t>
            </a:r>
          </a:p>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ELW 574</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4CDD12C-ECDA-E0B5-826A-A2C76AFCE380}"/>
              </a:ext>
            </a:extLst>
          </p:cNvPr>
          <p:cNvPicPr>
            <a:picLocks noChangeAspect="1"/>
          </p:cNvPicPr>
          <p:nvPr/>
        </p:nvPicPr>
        <p:blipFill>
          <a:blip r:embed="rId2"/>
          <a:stretch>
            <a:fillRect/>
          </a:stretch>
        </p:blipFill>
        <p:spPr>
          <a:xfrm>
            <a:off x="4583544" y="815095"/>
            <a:ext cx="4060288" cy="5864860"/>
          </a:xfrm>
          <a:prstGeom prst="rect">
            <a:avLst/>
          </a:prstGeom>
        </p:spPr>
      </p:pic>
    </p:spTree>
    <p:extLst>
      <p:ext uri="{BB962C8B-B14F-4D97-AF65-F5344CB8AC3E}">
        <p14:creationId xmlns:p14="http://schemas.microsoft.com/office/powerpoint/2010/main" val="3787744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FD6F-3795-0630-D22E-90014CD525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0EA81C5-1926-CC99-0772-A7612856C4D1}"/>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505887E-AE32-A1A5-0E8D-8AFCF73F4554}"/>
              </a:ext>
            </a:extLst>
          </p:cNvPr>
          <p:cNvSpPr txBox="1"/>
          <p:nvPr/>
        </p:nvSpPr>
        <p:spPr>
          <a:xfrm>
            <a:off x="101600" y="924249"/>
            <a:ext cx="8175625" cy="4524315"/>
          </a:xfrm>
          <a:prstGeom prst="rect">
            <a:avLst/>
          </a:prstGeom>
          <a:noFill/>
        </p:spPr>
        <p:txBody>
          <a:bodyPr wrap="square">
            <a:spAutoFit/>
          </a:bodyPr>
          <a:lstStyle/>
          <a:p>
            <a:pPr marL="400050" marR="0" indent="-400050">
              <a:buNone/>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1	"I, the Lord of sea and sky,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heard my people cry.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who dwell in dark and sin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who made the stars of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make their darkness bright.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 will bear my light to them?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25100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755F-2BBC-D0A7-9558-0512F94869C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773153F-EA4A-52AF-9E07-0294AE7B7314}"/>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8F2FE0C-39B9-DDC5-968F-56EE27E750DC}"/>
              </a:ext>
            </a:extLst>
          </p:cNvPr>
          <p:cNvSpPr txBox="1"/>
          <p:nvPr/>
        </p:nvSpPr>
        <p:spPr>
          <a:xfrm>
            <a:off x="1511300" y="1004143"/>
            <a:ext cx="5508625"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90403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7F203-5073-349F-2C09-A8E867D9B66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2D01B53-EE20-9862-6727-276DBAA1C9FA}"/>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6368C02-414A-7AB9-4D82-4CA43042E13B}"/>
              </a:ext>
            </a:extLst>
          </p:cNvPr>
          <p:cNvSpPr txBox="1"/>
          <p:nvPr/>
        </p:nvSpPr>
        <p:spPr>
          <a:xfrm>
            <a:off x="438150" y="1025396"/>
            <a:ext cx="77628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"I, the Lord of snow and rain,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borne my people's pain.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wept for love of them.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They turn away.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break their hearts of stone,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give them hearts for love alone.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speak my word to them.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9853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FEF8B-A67E-34F1-1BDB-6C4499B9EEA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DD5A74A-BB59-2F29-0815-C25778CB7A1E}"/>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FB517D9-CA7B-64D2-E1FA-AA17ADE7B0F1}"/>
              </a:ext>
            </a:extLst>
          </p:cNvPr>
          <p:cNvSpPr txBox="1"/>
          <p:nvPr/>
        </p:nvSpPr>
        <p:spPr>
          <a:xfrm>
            <a:off x="1511300" y="1004143"/>
            <a:ext cx="5508625"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52818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2054-D22E-84F4-AE13-D3EB7ED00CE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32526E4-F1D4-D3F8-DF12-1E3D37C60CCB}"/>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571E8DD-3E1D-D0A5-BF56-BE6DA492E858}"/>
              </a:ext>
            </a:extLst>
          </p:cNvPr>
          <p:cNvSpPr txBox="1"/>
          <p:nvPr/>
        </p:nvSpPr>
        <p:spPr>
          <a:xfrm>
            <a:off x="685800" y="1281142"/>
            <a:ext cx="73247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"I, the Lord of wind and flame,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tend the poor and lame.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set a feast for them.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Finest bread I will provide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till their hearts be satisfied.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give my life to them.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898936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6B20-5832-955E-6514-63322F8519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B8F9D91-1433-5050-A3AD-29C1C19E4FC3}"/>
              </a:ext>
            </a:extLst>
          </p:cNvPr>
          <p:cNvSpPr/>
          <p:nvPr/>
        </p:nvSpPr>
        <p:spPr>
          <a:xfrm>
            <a:off x="0" y="107209"/>
            <a:ext cx="64198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“Here I Am, Lord”     ELW 574</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3259F60-04CA-6BBA-3944-6D9EC5CE5346}"/>
              </a:ext>
            </a:extLst>
          </p:cNvPr>
          <p:cNvSpPr txBox="1"/>
          <p:nvPr/>
        </p:nvSpPr>
        <p:spPr>
          <a:xfrm>
            <a:off x="1511300" y="1004143"/>
            <a:ext cx="5508625"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34791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2637834"/>
            <a:ext cx="4571999" cy="1754326"/>
          </a:xfrm>
          <a:prstGeom prst="rect">
            <a:avLst/>
          </a:prstGeom>
        </p:spPr>
        <p:txBody>
          <a:bodyPr wrap="square">
            <a:spAutoFit/>
          </a:bodyPr>
          <a:lstStyle/>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“Be Thou My Vision”</a:t>
            </a:r>
          </a:p>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ELW 793</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B2350990-61C0-4A21-AFE8-B4F88B817A3F}"/>
              </a:ext>
            </a:extLst>
          </p:cNvPr>
          <p:cNvPicPr>
            <a:picLocks noChangeAspect="1"/>
          </p:cNvPicPr>
          <p:nvPr/>
        </p:nvPicPr>
        <p:blipFill>
          <a:blip r:embed="rId3"/>
          <a:stretch>
            <a:fillRect/>
          </a:stretch>
        </p:blipFill>
        <p:spPr>
          <a:xfrm>
            <a:off x="4749789" y="1143503"/>
            <a:ext cx="3621338" cy="5151566"/>
          </a:xfrm>
          <a:prstGeom prst="rect">
            <a:avLst/>
          </a:prstGeom>
        </p:spPr>
      </p:pic>
    </p:spTree>
    <p:extLst>
      <p:ext uri="{BB962C8B-B14F-4D97-AF65-F5344CB8AC3E}">
        <p14:creationId xmlns:p14="http://schemas.microsoft.com/office/powerpoint/2010/main" val="116415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A7EF-90D5-12A6-E3AF-EF7E40826B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B155CA-D197-7A6C-13D2-F4C3E8EB6C53}"/>
              </a:ext>
            </a:extLst>
          </p:cNvPr>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sz="3600" dirty="0"/>
              <a:t>“Be Thou My Vision”     ELW 793</a:t>
            </a:r>
          </a:p>
        </p:txBody>
      </p:sp>
      <p:sp>
        <p:nvSpPr>
          <p:cNvPr id="7" name="TextBox 6">
            <a:extLst>
              <a:ext uri="{FF2B5EF4-FFF2-40B4-BE49-F238E27FC236}">
                <a16:creationId xmlns:a16="http://schemas.microsoft.com/office/drawing/2014/main" id="{F8F32C49-1AC4-206D-EEE1-DAABE87063D0}"/>
              </a:ext>
            </a:extLst>
          </p:cNvPr>
          <p:cNvSpPr txBox="1"/>
          <p:nvPr/>
        </p:nvSpPr>
        <p:spPr>
          <a:xfrm>
            <a:off x="1066799" y="1166842"/>
            <a:ext cx="619125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Be thou my vision,                                          O Lord of my heart;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naught be all else to me,                        save that thou art: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	thou my best thought                               both by day and by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waking or sleeping,                               thy presence my light.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62972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15141</TotalTime>
  <Words>3185</Words>
  <Application>Microsoft Office PowerPoint</Application>
  <PresentationFormat>On-screen Show (4:3)</PresentationFormat>
  <Paragraphs>295</Paragraphs>
  <Slides>63</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Arial Rounded MT Bold</vt:lpstr>
      <vt:lpstr>Calibri</vt:lpstr>
      <vt:lpstr>Calibri Light</vt:lpstr>
      <vt:lpstr>Symbol</vt:lpstr>
      <vt:lpstr>Times New Roman</vt:lpstr>
      <vt:lpstr>Office Theme</vt:lpstr>
      <vt:lpstr>October 12, 2025</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“Be Thou My Vision”     ELW 793</vt:lpstr>
      <vt:lpstr>“Be Thou My Vision”     ELW 793</vt:lpstr>
      <vt:lpstr>“Be Thou My Vision”     ELW 793</vt:lpstr>
      <vt:lpstr>“Be Thou My Vision”     ELW 793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128</cp:revision>
  <dcterms:created xsi:type="dcterms:W3CDTF">2016-05-14T21:20:37Z</dcterms:created>
  <dcterms:modified xsi:type="dcterms:W3CDTF">2025-10-12T11:14:03Z</dcterms:modified>
</cp:coreProperties>
</file>