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3"/>
  </p:notesMasterIdLst>
  <p:sldIdLst>
    <p:sldId id="258" r:id="rId2"/>
    <p:sldId id="260" r:id="rId3"/>
    <p:sldId id="261" r:id="rId4"/>
    <p:sldId id="1914" r:id="rId5"/>
    <p:sldId id="1994" r:id="rId6"/>
    <p:sldId id="1916" r:id="rId7"/>
    <p:sldId id="267" r:id="rId8"/>
    <p:sldId id="1018" r:id="rId9"/>
    <p:sldId id="2029" r:id="rId10"/>
    <p:sldId id="2030" r:id="rId11"/>
    <p:sldId id="2031" r:id="rId12"/>
    <p:sldId id="270" r:id="rId13"/>
    <p:sldId id="272" r:id="rId14"/>
    <p:sldId id="271" r:id="rId15"/>
    <p:sldId id="273" r:id="rId16"/>
    <p:sldId id="274" r:id="rId17"/>
    <p:sldId id="275" r:id="rId18"/>
    <p:sldId id="348" r:id="rId19"/>
    <p:sldId id="277" r:id="rId20"/>
    <p:sldId id="1536" r:id="rId21"/>
    <p:sldId id="278" r:id="rId22"/>
    <p:sldId id="1976" r:id="rId23"/>
    <p:sldId id="2020" r:id="rId24"/>
    <p:sldId id="2021" r:id="rId25"/>
    <p:sldId id="2022" r:id="rId26"/>
    <p:sldId id="2023" r:id="rId27"/>
    <p:sldId id="2024" r:id="rId28"/>
    <p:sldId id="2025" r:id="rId29"/>
    <p:sldId id="2026" r:id="rId30"/>
    <p:sldId id="2027" r:id="rId31"/>
    <p:sldId id="2028" r:id="rId32"/>
    <p:sldId id="995" r:id="rId33"/>
    <p:sldId id="1328" r:id="rId34"/>
    <p:sldId id="2036" r:id="rId35"/>
    <p:sldId id="2038" r:id="rId36"/>
    <p:sldId id="2039" r:id="rId37"/>
    <p:sldId id="2040" r:id="rId38"/>
    <p:sldId id="2041" r:id="rId39"/>
    <p:sldId id="2042" r:id="rId40"/>
    <p:sldId id="2043" r:id="rId41"/>
    <p:sldId id="2044" r:id="rId42"/>
    <p:sldId id="2045" r:id="rId43"/>
    <p:sldId id="2046" r:id="rId44"/>
    <p:sldId id="1448" r:id="rId45"/>
    <p:sldId id="310" r:id="rId46"/>
    <p:sldId id="1424" r:id="rId47"/>
    <p:sldId id="1425" r:id="rId48"/>
    <p:sldId id="1776" r:id="rId49"/>
    <p:sldId id="1777" r:id="rId50"/>
    <p:sldId id="1291" r:id="rId51"/>
    <p:sldId id="311" r:id="rId52"/>
    <p:sldId id="312" r:id="rId53"/>
    <p:sldId id="313" r:id="rId54"/>
    <p:sldId id="314" r:id="rId55"/>
    <p:sldId id="315" r:id="rId56"/>
    <p:sldId id="316" r:id="rId57"/>
    <p:sldId id="317" r:id="rId58"/>
    <p:sldId id="318" r:id="rId59"/>
    <p:sldId id="319" r:id="rId60"/>
    <p:sldId id="1691" r:id="rId61"/>
    <p:sldId id="2032" r:id="rId62"/>
    <p:sldId id="1302" r:id="rId63"/>
    <p:sldId id="1861" r:id="rId64"/>
    <p:sldId id="1839" r:id="rId65"/>
    <p:sldId id="485" r:id="rId66"/>
    <p:sldId id="1017" r:id="rId67"/>
    <p:sldId id="297" r:id="rId68"/>
    <p:sldId id="2033" r:id="rId69"/>
    <p:sldId id="2034" r:id="rId70"/>
    <p:sldId id="2035" r:id="rId71"/>
    <p:sldId id="330" r:id="rId72"/>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56"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22" autoAdjust="0"/>
    <p:restoredTop sz="94660"/>
  </p:normalViewPr>
  <p:slideViewPr>
    <p:cSldViewPr snapToGrid="0" snapToObjects="1" showGuides="1">
      <p:cViewPr>
        <p:scale>
          <a:sx n="100" d="100"/>
          <a:sy n="100" d="100"/>
        </p:scale>
        <p:origin x="1434" y="120"/>
      </p:cViewPr>
      <p:guideLst>
        <p:guide orient="horz" pos="2256"/>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10/18/2025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339EA-3BA6-3AE8-116E-C0FF8A902D9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1A8EDA7-F157-CB22-8547-AF715CD1986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341EC01-87B3-06CC-7358-B5B0301376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91D8CE1-D770-05D0-95B6-F2EC30F582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a:t>
            </a:fld>
            <a:endParaRPr lang="en-US" altLang="en-US"/>
          </a:p>
        </p:txBody>
      </p:sp>
    </p:spTree>
    <p:extLst>
      <p:ext uri="{BB962C8B-B14F-4D97-AF65-F5344CB8AC3E}">
        <p14:creationId xmlns:p14="http://schemas.microsoft.com/office/powerpoint/2010/main" val="3576516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FDD16-1C24-7F35-3EEB-F3AC58B2710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F5BE05D-A4C9-8004-BA5B-F36F7C278D2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30C09A5A-FDCF-CE24-1A1B-6E9CABD323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9A4D530-87A4-0553-5639-0626FB28E00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11</a:t>
            </a:fld>
            <a:endParaRPr lang="en-US" altLang="en-US"/>
          </a:p>
        </p:txBody>
      </p:sp>
    </p:spTree>
    <p:extLst>
      <p:ext uri="{BB962C8B-B14F-4D97-AF65-F5344CB8AC3E}">
        <p14:creationId xmlns:p14="http://schemas.microsoft.com/office/powerpoint/2010/main" val="3948530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AB9C-D706-7C60-268D-727CF8CFAF9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2D2505F-FD09-FB4A-8F90-BB3C2298F2A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805A4F-FE47-1051-584E-2B98E8DE89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670D1B6-B1A2-8A26-4619-EE217A0FB6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2393548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E615-7F8B-9E39-6760-62C38BA9D88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2D09A91-8623-CDF6-B2C2-ED5E871D8E1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9BEFF60-BE4B-F520-1B4A-D0751611DB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156582A-C68A-CD91-F6AD-695E840D0CA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587465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F41E-0C00-B751-0BC6-9EC33DAF107E}"/>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F8C984D-6005-A382-8ADA-39978D3C3AA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7C4350C-A082-EF2A-B7D3-07182119E0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6F36ABA-74EA-F7E3-C61E-3CB09429DF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extLst>
      <p:ext uri="{BB962C8B-B14F-4D97-AF65-F5344CB8AC3E}">
        <p14:creationId xmlns:p14="http://schemas.microsoft.com/office/powerpoint/2010/main" val="7793282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CB237-428B-B751-2BE6-36CD89A49C3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CFC6951-237A-C9D3-B3AA-213E7576FE4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5BBFB56-2060-CB45-0C52-82BE927DF7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24AB8B30-C265-3A79-0996-0EDCE693FB1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25</a:t>
            </a:fld>
            <a:endParaRPr lang="en-US" altLang="en-US"/>
          </a:p>
        </p:txBody>
      </p:sp>
    </p:spTree>
    <p:extLst>
      <p:ext uri="{BB962C8B-B14F-4D97-AF65-F5344CB8AC3E}">
        <p14:creationId xmlns:p14="http://schemas.microsoft.com/office/powerpoint/2010/main" val="199984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674EF-49F9-2F1A-C4AF-E796AC60E7E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1259666-74DD-7CD8-68FE-7DEA2FAB009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DC2E8B6-1C4A-CEE2-4EA3-9FF155B008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D473AC97-CFA8-A138-EEBF-E156EF9D95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26</a:t>
            </a:fld>
            <a:endParaRPr lang="en-US" altLang="en-US"/>
          </a:p>
        </p:txBody>
      </p:sp>
    </p:spTree>
    <p:extLst>
      <p:ext uri="{BB962C8B-B14F-4D97-AF65-F5344CB8AC3E}">
        <p14:creationId xmlns:p14="http://schemas.microsoft.com/office/powerpoint/2010/main" val="2646463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FC8C6-FB59-5BDA-26A1-D50F85AD3FA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8B9699B-4797-152C-7DA4-E1F1A1B7A6C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2F38FFB-CF7E-2846-DA57-8C3BF2586D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06C6E27-154F-E07F-98C2-B7493ECD58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27</a:t>
            </a:fld>
            <a:endParaRPr lang="en-US" altLang="en-US"/>
          </a:p>
        </p:txBody>
      </p:sp>
    </p:spTree>
    <p:extLst>
      <p:ext uri="{BB962C8B-B14F-4D97-AF65-F5344CB8AC3E}">
        <p14:creationId xmlns:p14="http://schemas.microsoft.com/office/powerpoint/2010/main" val="3998542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D0664-AC52-9504-1AC4-83215CDEAFF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4D90D59-4ACF-4FF6-8871-9D2B0400377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8518243-EBA1-C5C1-BF5C-91FF8395E5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BFD4223-207D-4C81-E2B9-26EE20C198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28</a:t>
            </a:fld>
            <a:endParaRPr lang="en-US" altLang="en-US"/>
          </a:p>
        </p:txBody>
      </p:sp>
    </p:spTree>
    <p:extLst>
      <p:ext uri="{BB962C8B-B14F-4D97-AF65-F5344CB8AC3E}">
        <p14:creationId xmlns:p14="http://schemas.microsoft.com/office/powerpoint/2010/main" val="3774888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B05A3-06A1-F92E-86EA-18D0246C30D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562F645-58EB-5CA3-CC6C-AB8AA5A02FA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FC5A60A-53D6-1175-6A8F-BEA32F9FCE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E01AC78-90C5-1560-556E-A17D3C0A6B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29</a:t>
            </a:fld>
            <a:endParaRPr lang="en-US" altLang="en-US"/>
          </a:p>
        </p:txBody>
      </p:sp>
    </p:spTree>
    <p:extLst>
      <p:ext uri="{BB962C8B-B14F-4D97-AF65-F5344CB8AC3E}">
        <p14:creationId xmlns:p14="http://schemas.microsoft.com/office/powerpoint/2010/main" val="1219444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28BA1-D005-40E8-D923-39949E7A538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158352B-0F42-C5B3-DDDF-DDA6924F29C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BBB1F8B-59A8-8244-251C-0990D61299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75734C61-583A-872C-1CB9-B9C0ADB0F3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30</a:t>
            </a:fld>
            <a:endParaRPr lang="en-US" altLang="en-US"/>
          </a:p>
        </p:txBody>
      </p:sp>
    </p:spTree>
    <p:extLst>
      <p:ext uri="{BB962C8B-B14F-4D97-AF65-F5344CB8AC3E}">
        <p14:creationId xmlns:p14="http://schemas.microsoft.com/office/powerpoint/2010/main" val="4278640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7C8C0-1D6F-CFD7-F17B-556657C426E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1E1E4F7-B0A1-EAA4-BD75-339D2E0EA16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42406DA-CAD0-77E1-0BA6-D6F221D54B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E1B5E3A-A1D0-4DBF-6C8C-F3262E563C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31</a:t>
            </a:fld>
            <a:endParaRPr lang="en-US" altLang="en-US"/>
          </a:p>
        </p:txBody>
      </p:sp>
    </p:spTree>
    <p:extLst>
      <p:ext uri="{BB962C8B-B14F-4D97-AF65-F5344CB8AC3E}">
        <p14:creationId xmlns:p14="http://schemas.microsoft.com/office/powerpoint/2010/main" val="1560024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5BFFE-915F-EF09-BE4A-84725DFF0BA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811A7BE-B2F6-690F-F652-3235A96AE9E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855660ED-DF6A-FEAB-F12D-3FB11C50ED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47724F4-CC88-F117-3609-4366F98F03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521177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6C89C-3887-428C-F791-7E2C1FDF1AB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10C7862-690E-0F61-648D-020D3B71C45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FEE7AD9-4D06-478F-3891-44E955A244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622FE56-59B0-5275-791C-71D9B2D570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1516573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13EB-B854-6483-004E-5719093EE2D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701C64F-7145-AEBB-5F30-6525561F2C8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E6B38699-F0B3-8062-6C44-CE3F86C3FD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2D786121-637E-C3DF-5708-C7A217883B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14467903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0CF9B-ADA5-9484-4726-8B679892B21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C05A4D9-5C6D-F696-D717-66141CAEA5F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B0E2BCE-115A-4B16-AF49-F3109BE5D7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6D7DF8F-48E8-943E-81F5-8F4376A798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34756701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D04F7-C223-9315-9119-4E9459FF904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A2754E8-EA81-431E-0992-8E51A7159E6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75C373B-F950-D9BC-3573-5A631E5677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D9D89C4-F995-83F1-30E2-BA90876FD6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29616595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2CBAD-9D94-E30E-DB96-0773F092503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FE0F406-C1D0-0FF9-041C-AEDC9093B65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7FE2401-CF7E-7CCE-F483-4233F1523E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BDC167B-89D7-C25D-AD61-E92FDB3BD0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424787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5A629-A05B-CC1D-C28A-7C32B96D895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F5EAF80-2CD3-D686-5D92-65FD52775DE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BDB638C-6CA4-D0C3-F552-DCBF75461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0933689-DDDE-C78A-23C1-5ABB3F8269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a:t>
            </a:fld>
            <a:endParaRPr lang="en-US" altLang="en-US"/>
          </a:p>
        </p:txBody>
      </p:sp>
    </p:spTree>
    <p:extLst>
      <p:ext uri="{BB962C8B-B14F-4D97-AF65-F5344CB8AC3E}">
        <p14:creationId xmlns:p14="http://schemas.microsoft.com/office/powerpoint/2010/main" val="3349926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43DD6-7DCE-139F-C694-023240A8645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5C683BD-CEA3-9558-9BBF-78779ED38BE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C2888E7-0DFB-4E54-213C-4599028F16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BFA3124C-7EC0-E78C-4383-1632F3E4D5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8953486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CDC22-1AC8-994D-690E-7EB5E491BA3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F4A62F6-848A-2325-793E-5B72A9A4FFF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D166A88-557B-1F76-E512-8C795E087E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7777E9F0-A097-5CF3-2A3A-1D7176ABF9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19283511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99A6D0-3B68-F786-A752-5F1DFAAD665C}"/>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CFA43DA-9315-2EF3-BA56-7860AFA7F26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326491B-D5F9-BE65-2BC3-E401FA0F1E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5D34BC2-D2E6-BECA-9535-928A0C045B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42</a:t>
            </a:fld>
            <a:endParaRPr lang="en-US" altLang="en-US"/>
          </a:p>
        </p:txBody>
      </p:sp>
    </p:spTree>
    <p:extLst>
      <p:ext uri="{BB962C8B-B14F-4D97-AF65-F5344CB8AC3E}">
        <p14:creationId xmlns:p14="http://schemas.microsoft.com/office/powerpoint/2010/main" val="28797509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0DCB7-6207-756B-F081-FF34CB1F6EF2}"/>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1E05950-B369-E2D5-F12B-2681BB75C95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111568F-D470-23C6-713D-604C69FD3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9E38770-7AE1-F26B-5F1F-E56AD39710B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43</a:t>
            </a:fld>
            <a:endParaRPr lang="en-US" altLang="en-US"/>
          </a:p>
        </p:txBody>
      </p:sp>
    </p:spTree>
    <p:extLst>
      <p:ext uri="{BB962C8B-B14F-4D97-AF65-F5344CB8AC3E}">
        <p14:creationId xmlns:p14="http://schemas.microsoft.com/office/powerpoint/2010/main" val="26358772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50</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64</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66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67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E5AE8-67B6-5A71-F3C8-19788FA2D22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0C025F0-DC72-DCE3-082F-029E80C666B6}"/>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C794881-3CD3-FD3A-7BE0-7C61341C5B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B5DA52AA-AE3A-E2DC-A077-F7E7964E47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68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9629044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487A4-BB25-8821-1E49-4EF1A45D6F9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6D1BB03-A99E-E9D0-5386-A8D83DC01BB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60ABCF-C6B4-C34E-18E9-040236F57E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6799E32-A83F-9198-4DAA-4181309E32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69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97983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186B7-80FF-FB5F-F567-4344A249921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3C759CD-AE1D-7768-AD18-D7175591025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99C3179-259D-371E-A631-9790A25F04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A24D6BEB-D648-EDCB-8DC5-9E5A27FB4E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a:t>
            </a:fld>
            <a:endParaRPr lang="en-US" altLang="en-US"/>
          </a:p>
        </p:txBody>
      </p:sp>
    </p:spTree>
    <p:extLst>
      <p:ext uri="{BB962C8B-B14F-4D97-AF65-F5344CB8AC3E}">
        <p14:creationId xmlns:p14="http://schemas.microsoft.com/office/powerpoint/2010/main" val="2994584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DC120-7276-6B74-7F26-6D793D64DC2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5FD40FA5-F4F4-7646-46DE-18A55800AA0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95B2583-05E6-10A5-48E0-2CEA88DF20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17259CC0-D446-34F2-8731-85EC17D210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70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277003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0390F-AA62-9F42-2A76-DBFE079AA62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5E8B05-1F2E-E110-EF74-4E9FE8A9192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C088BBD-49EE-700C-8EF6-FF2995C3C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C2DD90B1-2F58-62B0-678A-A1735B0833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6</a:t>
            </a:fld>
            <a:endParaRPr lang="en-US" altLang="en-US"/>
          </a:p>
        </p:txBody>
      </p:sp>
    </p:spTree>
    <p:extLst>
      <p:ext uri="{BB962C8B-B14F-4D97-AF65-F5344CB8AC3E}">
        <p14:creationId xmlns:p14="http://schemas.microsoft.com/office/powerpoint/2010/main" val="4105357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0EAA-3271-FF4F-CAEC-E46E545DD24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4E2028A-72E3-0AE6-12FE-6D3910AB413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026CE4D-61E8-FA01-15D2-AACDCAF1D0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41C7D60-4622-5740-1259-14F3E0763A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a:t>
            </a:fld>
            <a:endParaRPr lang="en-US" altLang="en-US"/>
          </a:p>
        </p:txBody>
      </p:sp>
    </p:spTree>
    <p:extLst>
      <p:ext uri="{BB962C8B-B14F-4D97-AF65-F5344CB8AC3E}">
        <p14:creationId xmlns:p14="http://schemas.microsoft.com/office/powerpoint/2010/main" val="3866755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10/18/2025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10/18/2025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10/18/2025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10/18/2025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10/18/2025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10/18/2025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10/18/2025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10/18/2025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10/18/2025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10/18/2025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10/18/2025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10/18/2025</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0" y="3091102"/>
            <a:ext cx="4495801" cy="733999"/>
          </a:xfrm>
        </p:spPr>
        <p:txBody>
          <a:bodyPr/>
          <a:lstStyle/>
          <a:p>
            <a:pPr algn="ctr" eaLnBrk="1" hangingPunct="1"/>
            <a:r>
              <a:rPr lang="en-US" altLang="en-US" sz="3200" dirty="0"/>
              <a:t>October 19, 2025</a:t>
            </a:r>
          </a:p>
        </p:txBody>
      </p:sp>
      <p:sp>
        <p:nvSpPr>
          <p:cNvPr id="4" name="Title 1"/>
          <p:cNvSpPr txBox="1"/>
          <p:nvPr/>
        </p:nvSpPr>
        <p:spPr bwMode="auto">
          <a:xfrm>
            <a:off x="1368281" y="15263"/>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133EBE8D-E44E-58F5-9DCE-00BA367EB1D3}"/>
              </a:ext>
            </a:extLst>
          </p:cNvPr>
          <p:cNvPicPr>
            <a:picLocks noChangeAspect="1"/>
          </p:cNvPicPr>
          <p:nvPr/>
        </p:nvPicPr>
        <p:blipFill>
          <a:blip r:embed="rId3"/>
          <a:stretch>
            <a:fillRect/>
          </a:stretch>
        </p:blipFill>
        <p:spPr>
          <a:xfrm>
            <a:off x="4943475" y="1057437"/>
            <a:ext cx="3899305" cy="5634598"/>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02FE3-EBC1-264B-43A2-C094BB51F9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D3B789-5EB5-522A-CDB0-3444726B0BD7}"/>
              </a:ext>
            </a:extLst>
          </p:cNvPr>
          <p:cNvSpPr/>
          <p:nvPr/>
        </p:nvSpPr>
        <p:spPr>
          <a:xfrm>
            <a:off x="4" y="3675"/>
            <a:ext cx="6802578"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“Just As I Am”                 LBW 296</a:t>
            </a:r>
          </a:p>
        </p:txBody>
      </p:sp>
      <p:sp>
        <p:nvSpPr>
          <p:cNvPr id="5" name="TextBox 4">
            <a:extLst>
              <a:ext uri="{FF2B5EF4-FFF2-40B4-BE49-F238E27FC236}">
                <a16:creationId xmlns:a16="http://schemas.microsoft.com/office/drawing/2014/main" id="{DDA38DE3-F083-CC82-0949-2EBE6A6D4EE3}"/>
              </a:ext>
            </a:extLst>
          </p:cNvPr>
          <p:cNvSpPr txBox="1"/>
          <p:nvPr/>
        </p:nvSpPr>
        <p:spPr>
          <a:xfrm>
            <a:off x="180975" y="800101"/>
            <a:ext cx="8591550" cy="5078313"/>
          </a:xfrm>
          <a:prstGeom prst="rect">
            <a:avLst/>
          </a:prstGeom>
          <a:noFill/>
        </p:spPr>
        <p:txBody>
          <a:bodyPr wrap="square">
            <a:spAutoFit/>
          </a:bodyPr>
          <a:lstStyle/>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3	Just as I am, though tossed about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with many a conflict, many a doubt,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a:t>
            </a:r>
            <a:r>
              <a:rPr lang="en-US" sz="3600" dirty="0" err="1">
                <a:effectLst/>
                <a:latin typeface="Arial Rounded MT Bold" panose="020F0704030504030204" pitchFamily="34" charset="0"/>
                <a:ea typeface="MS Mincho" panose="02020609040205080304" pitchFamily="49" charset="-128"/>
              </a:rPr>
              <a:t>fightings</a:t>
            </a:r>
            <a:r>
              <a:rPr lang="en-US" sz="3600" dirty="0">
                <a:effectLst/>
                <a:latin typeface="Arial Rounded MT Bold" panose="020F0704030504030204" pitchFamily="34" charset="0"/>
                <a:ea typeface="MS Mincho" panose="02020609040205080304" pitchFamily="49" charset="-128"/>
              </a:rPr>
              <a:t> and fears within, without,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4	Just as I am, poor, wretched, blind;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sight, riches, healing of the mind,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yea, all I need in thee to find,</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45416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9F4F-369C-AD74-6523-504B052DCE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4C7287E-E4E4-81E2-EFF1-50D32356609E}"/>
              </a:ext>
            </a:extLst>
          </p:cNvPr>
          <p:cNvSpPr/>
          <p:nvPr/>
        </p:nvSpPr>
        <p:spPr>
          <a:xfrm>
            <a:off x="4" y="3675"/>
            <a:ext cx="6802578"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“Just As I Am”                 LBW 296</a:t>
            </a:r>
          </a:p>
        </p:txBody>
      </p:sp>
      <p:sp>
        <p:nvSpPr>
          <p:cNvPr id="5" name="TextBox 4">
            <a:extLst>
              <a:ext uri="{FF2B5EF4-FFF2-40B4-BE49-F238E27FC236}">
                <a16:creationId xmlns:a16="http://schemas.microsoft.com/office/drawing/2014/main" id="{606B3AED-966D-2598-ABAC-7D4B9BD1E06F}"/>
              </a:ext>
            </a:extLst>
          </p:cNvPr>
          <p:cNvSpPr txBox="1"/>
          <p:nvPr/>
        </p:nvSpPr>
        <p:spPr>
          <a:xfrm>
            <a:off x="180975" y="800101"/>
            <a:ext cx="7877175" cy="5632311"/>
          </a:xfrm>
          <a:prstGeom prst="rect">
            <a:avLst/>
          </a:prstGeom>
          <a:noFill/>
        </p:spPr>
        <p:txBody>
          <a:bodyPr wrap="square">
            <a:spAutoFit/>
          </a:bodyPr>
          <a:lstStyle/>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5	Just as I am, thou wilt receive,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wilt welcome, pardon,                                cleanse, relieve;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because thy promise I believe,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6	Just as I am; thy love unknown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has broken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barrier down;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now to be thine, yea, thine alone,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5200650" algn="l"/>
              </a:tabLs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86736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8601" y="856344"/>
            <a:ext cx="9118361" cy="5159992"/>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1" y="955965"/>
            <a:ext cx="9157803" cy="4925291"/>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KYRIE</a:t>
            </a:r>
            <a:endParaRPr lang="en-US" sz="32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rotWithShape="1">
          <a:blip r:embed="rId3" cstate="screen"/>
          <a:srcRect/>
          <a:stretch>
            <a:fillRect/>
          </a:stretch>
        </p:blipFill>
        <p:spPr>
          <a:xfrm>
            <a:off x="0" y="831274"/>
            <a:ext cx="9144000" cy="5798127"/>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197987"/>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God in heaven; </a:t>
            </a:r>
          </a:p>
          <a:p>
            <a:r>
              <a:rPr lang="en-US" sz="4000" b="1" dirty="0">
                <a:solidFill>
                  <a:srgbClr val="222222"/>
                </a:solidFill>
                <a:latin typeface="Arial Rounded MT Bold" panose="020F0704030504030204" pitchFamily="34" charset="0"/>
              </a:rPr>
              <a:t>peace, goodwill to all the earth.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Mighty God of all creation, </a:t>
            </a:r>
          </a:p>
          <a:p>
            <a:r>
              <a:rPr lang="en-US" sz="4000" b="1" dirty="0">
                <a:solidFill>
                  <a:srgbClr val="222222"/>
                </a:solidFill>
                <a:latin typeface="Arial Rounded MT Bold" panose="020F0704030504030204" pitchFamily="34" charset="0"/>
              </a:rPr>
              <a:t>Father of surpassing worth:</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we exalt you, we adore you, </a:t>
            </a:r>
          </a:p>
          <a:p>
            <a:r>
              <a:rPr lang="en-US" sz="4000" b="1" dirty="0">
                <a:solidFill>
                  <a:srgbClr val="222222"/>
                </a:solidFill>
                <a:latin typeface="Arial Rounded MT Bold" panose="020F0704030504030204" pitchFamily="34" charset="0"/>
              </a:rPr>
              <a:t>we lift high our thanks and praise.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Saints and angels bow before you; here on earth our songs we raise.</a:t>
            </a:r>
            <a:endParaRPr lang="en-US" sz="4000" dirty="0">
              <a:solidFill>
                <a:srgbClr val="222222"/>
              </a:solidFill>
              <a:latin typeface="Arial Rounded MT Bold" panose="020F0704030504030204" pitchFamily="34" charset="0"/>
            </a:endParaRPr>
          </a:p>
        </p:txBody>
      </p:sp>
      <p:sp>
        <p:nvSpPr>
          <p:cNvPr id="4" name="Rectangle 3"/>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508875"/>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Glory be to Christ forever, </a:t>
            </a:r>
          </a:p>
          <a:p>
            <a:r>
              <a:rPr lang="en-US" sz="4000" b="1" dirty="0">
                <a:solidFill>
                  <a:srgbClr val="222222"/>
                </a:solidFill>
                <a:latin typeface="Arial Rounded MT Bold" panose="020F0704030504030204" pitchFamily="34" charset="0"/>
              </a:rPr>
              <a:t>Lamb of God and Lord of love.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Son of God and gracious Savior, you have come from </a:t>
            </a:r>
            <a:r>
              <a:rPr lang="en-US" sz="4000" b="1" dirty="0" err="1">
                <a:solidFill>
                  <a:srgbClr val="222222"/>
                </a:solidFill>
                <a:latin typeface="Arial Rounded MT Bold" panose="020F0704030504030204" pitchFamily="34" charset="0"/>
              </a:rPr>
              <a:t>heav’n</a:t>
            </a:r>
            <a:r>
              <a:rPr lang="en-US" sz="4000" b="1" dirty="0">
                <a:solidFill>
                  <a:srgbClr val="222222"/>
                </a:solidFill>
                <a:latin typeface="Arial Rounded MT Bold" panose="020F0704030504030204" pitchFamily="34" charset="0"/>
              </a:rPr>
              <a:t> above;</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on the cross you died to save us; now you reign at God’s right hand.</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Hear our prayer; restore, forgive us; in your promise firm we stand.</a:t>
            </a:r>
            <a:endParaRPr lang="en-US" sz="4000" dirty="0">
              <a:solidFill>
                <a:srgbClr val="222222"/>
              </a:solidFill>
              <a:latin typeface="Arial Rounded MT Bold" panose="020F0704030504030204" pitchFamily="34" charset="0"/>
            </a:endParaRPr>
          </a:p>
        </p:txBody>
      </p:sp>
      <p:sp>
        <p:nvSpPr>
          <p:cNvPr id="10" name="Rectangle 9"/>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343" y="1377311"/>
            <a:ext cx="8955315" cy="5016758"/>
          </a:xfrm>
          <a:prstGeom prst="rect">
            <a:avLst/>
          </a:prstGeom>
        </p:spPr>
        <p:txBody>
          <a:bodyPr wrap="square">
            <a:spAutoFit/>
          </a:bodyPr>
          <a:lstStyle/>
          <a:p>
            <a:r>
              <a:rPr lang="en-US" sz="4000" b="1" dirty="0">
                <a:solidFill>
                  <a:srgbClr val="222222"/>
                </a:solidFill>
                <a:latin typeface="Arial Rounded MT Bold" panose="020F0704030504030204" pitchFamily="34" charset="0"/>
              </a:rPr>
              <a:t>Holy One we now acclaim you; </a:t>
            </a:r>
          </a:p>
          <a:p>
            <a:r>
              <a:rPr lang="en-US" sz="4000" b="1" dirty="0">
                <a:solidFill>
                  <a:srgbClr val="222222"/>
                </a:solidFill>
                <a:latin typeface="Arial Rounded MT Bold" panose="020F0704030504030204" pitchFamily="34" charset="0"/>
              </a:rPr>
              <a:t>Lord alone, to you we call;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Holy One in faith we name you, </a:t>
            </a:r>
          </a:p>
          <a:p>
            <a:r>
              <a:rPr lang="en-US" sz="4000" b="1" dirty="0">
                <a:solidFill>
                  <a:srgbClr val="222222"/>
                </a:solidFill>
                <a:latin typeface="Arial Rounded MT Bold" panose="020F0704030504030204" pitchFamily="34" charset="0"/>
              </a:rPr>
              <a:t>God most high, yet near to all:</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Jesus Christ, with God the Spirit, </a:t>
            </a:r>
          </a:p>
          <a:p>
            <a:r>
              <a:rPr lang="en-US" sz="4000" b="1" dirty="0">
                <a:solidFill>
                  <a:srgbClr val="222222"/>
                </a:solidFill>
                <a:latin typeface="Arial Rounded MT Bold" panose="020F0704030504030204" pitchFamily="34" charset="0"/>
              </a:rPr>
              <a:t>in the Father’s splendor bright.</a:t>
            </a:r>
            <a:endParaRPr lang="en-US" sz="4000" dirty="0">
              <a:solidFill>
                <a:srgbClr val="222222"/>
              </a:solidFill>
              <a:latin typeface="Arial Rounded MT Bold" panose="020F0704030504030204" pitchFamily="34" charset="0"/>
            </a:endParaRPr>
          </a:p>
          <a:p>
            <a:r>
              <a:rPr lang="en-US" sz="4000" b="1" dirty="0">
                <a:solidFill>
                  <a:srgbClr val="222222"/>
                </a:solidFill>
                <a:latin typeface="Arial Rounded MT Bold" panose="020F0704030504030204" pitchFamily="34" charset="0"/>
              </a:rPr>
              <a:t>For the peace that we inherit, </a:t>
            </a:r>
          </a:p>
          <a:p>
            <a:r>
              <a:rPr lang="en-US" sz="4000" b="1" dirty="0">
                <a:solidFill>
                  <a:srgbClr val="222222"/>
                </a:solidFill>
                <a:latin typeface="Arial Rounded MT Bold" panose="020F0704030504030204" pitchFamily="34" charset="0"/>
              </a:rPr>
              <a:t>glory be to God on high!</a:t>
            </a:r>
            <a:endParaRPr lang="en-US" sz="4000" dirty="0">
              <a:solidFill>
                <a:srgbClr val="222222"/>
              </a:solidFill>
              <a:latin typeface="Arial Rounded MT Bold" panose="020F0704030504030204" pitchFamily="34" charset="0"/>
            </a:endParaRPr>
          </a:p>
        </p:txBody>
      </p:sp>
      <p:sp>
        <p:nvSpPr>
          <p:cNvPr id="8" name="Rectangle 7"/>
          <p:cNvSpPr/>
          <p:nvPr/>
        </p:nvSpPr>
        <p:spPr>
          <a:xfrm>
            <a:off x="2" y="51769"/>
            <a:ext cx="9143999" cy="637932"/>
          </a:xfrm>
          <a:prstGeom prst="rect">
            <a:avLst/>
          </a:prstGeom>
        </p:spPr>
        <p:txBody>
          <a:bodyPr wrap="square">
            <a:spAutoFit/>
          </a:bodyPr>
          <a:lstStyle/>
          <a:p>
            <a:pPr marL="342891" indent="-342891" algn="ctr">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HYMN OF PRAISE</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323851" y="909950"/>
            <a:ext cx="7829549" cy="4678204"/>
          </a:xfrm>
          <a:prstGeom prst="rect">
            <a:avLst/>
          </a:prstGeom>
        </p:spPr>
        <p:txBody>
          <a:bodyPr wrap="square">
            <a:spAutoFit/>
          </a:bodyPr>
          <a:lstStyle/>
          <a:p>
            <a:pPr marL="682608" indent="-682608">
              <a:spcBef>
                <a:spcPts val="0"/>
              </a:spcBef>
              <a:spcAft>
                <a:spcPts val="600"/>
              </a:spcAft>
            </a:pPr>
            <a:r>
              <a:rPr lang="en-US" sz="2800" dirty="0">
                <a:solidFill>
                  <a:srgbClr val="000000"/>
                </a:solidFill>
                <a:latin typeface="Arial Rounded MT Bold" panose="020F0704030504030204" pitchFamily="34" charset="0"/>
                <a:ea typeface="Calibri" panose="020F0502020204030204" pitchFamily="34" charset="0"/>
              </a:rPr>
              <a:t>P:	Let us pray…  Loving God, you do not see as we see, but look on our hearts and know us deeply. Help us to see others as you do—with love, compassion, and boundless grace, that we might live in harmony with our siblings here and throughout creation. In Jesus’ name we pray.</a:t>
            </a:r>
          </a:p>
          <a:p>
            <a:pPr marL="682608" indent="-682608">
              <a:spcBef>
                <a:spcPts val="0"/>
              </a:spcBef>
              <a:spcAft>
                <a:spcPts val="600"/>
              </a:spcAft>
            </a:pPr>
            <a:endParaRPr lang="en-US" sz="2800" b="1" dirty="0">
              <a:solidFill>
                <a:srgbClr val="000000"/>
              </a:solidFill>
              <a:latin typeface="Arial Rounded MT Bold" panose="020F0704030504030204" pitchFamily="34" charset="0"/>
              <a:ea typeface="Calibri" panose="020F0502020204030204" pitchFamily="34" charset="0"/>
            </a:endParaRP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Roxanne Groff</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0" y="0"/>
            <a:ext cx="9144000" cy="4797524"/>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Scripture Reading</a:t>
            </a:r>
          </a:p>
        </p:txBody>
      </p:sp>
      <p:sp>
        <p:nvSpPr>
          <p:cNvPr id="6" name="Rectangle 5"/>
          <p:cNvSpPr/>
          <p:nvPr/>
        </p:nvSpPr>
        <p:spPr>
          <a:xfrm>
            <a:off x="589166" y="1474171"/>
            <a:ext cx="7965671" cy="3214278"/>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is from 1 Samuel, Chapter 16 and Psalm, Chapter 51.</a:t>
            </a:r>
          </a:p>
          <a:p>
            <a:pPr marL="685783" indent="-685783">
              <a:lnSpc>
                <a:spcPct val="107000"/>
              </a:lnSpc>
              <a:spcBef>
                <a:spcPts val="0"/>
              </a:spcBef>
              <a:spcAft>
                <a:spcPts val="800"/>
              </a:spcAft>
            </a:pPr>
            <a:endParaRPr lang="en-US" sz="3600" dirty="0">
              <a:solidFill>
                <a:prstClr val="black"/>
              </a:solidFill>
              <a:latin typeface="Arial Rounded MT Bold" panose="020F0704030504030204" pitchFamily="34" charset="0"/>
              <a:ea typeface="Calibri" panose="020F0502020204030204" pitchFamily="34" charset="0"/>
            </a:endParaRP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F2F92-AB8F-0B8C-DA78-C3423C3A024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77ACB00-E662-BBA1-4FA1-9C621002C714}"/>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7E5C47B-5DB7-6EA1-A20F-31A1C975F7F4}"/>
              </a:ext>
            </a:extLst>
          </p:cNvPr>
          <p:cNvSpPr txBox="1"/>
          <p:nvPr/>
        </p:nvSpPr>
        <p:spPr>
          <a:xfrm>
            <a:off x="115455" y="876300"/>
            <a:ext cx="7923646" cy="5155257"/>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baseline="300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1</a:t>
            </a: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The Lord said to Samuel, “How long will you grieve over Saul? I have  rejected him from being king over Israel. Fill your horn with oil and set out; I will send you to Jesse the Bethlehemite, for I have provided for myself a king among his sons.” </a:t>
            </a:r>
            <a:r>
              <a:rPr lang="en-US" sz="3600" baseline="300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2</a:t>
            </a: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Samuel said, “How can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6515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4BE64-754B-BC8B-777E-39D2D309074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D947336-13EB-C58E-5F01-5F6E4F1E86AF}"/>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2E4D083-1BAD-BB11-893A-6FB32CCEEE71}"/>
              </a:ext>
            </a:extLst>
          </p:cNvPr>
          <p:cNvSpPr txBox="1"/>
          <p:nvPr/>
        </p:nvSpPr>
        <p:spPr>
          <a:xfrm>
            <a:off x="115455" y="952500"/>
            <a:ext cx="7847446" cy="5709255"/>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I go? If Saul hears of it, he will kill me.” And the Lord said, “Take a heifer with you, and say, ‘I have come to sacrifice to the Lord.’ </a:t>
            </a:r>
            <a:r>
              <a:rPr lang="en-US" sz="3600" baseline="300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3</a:t>
            </a: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Invite Jesse to the sacrifice, and I will show you what you shall do; and you shall anoint for me the one whom I name to you.” </a:t>
            </a:r>
            <a:r>
              <a:rPr lang="en-US" sz="3600" baseline="300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4</a:t>
            </a: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Samuel did what the Lord commanded, </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22869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AD2CF-085F-64B6-B7C9-100F163907A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9AA976-F883-3EA8-7D06-F09C392AD3C7}"/>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AD52B2F-494A-AFDB-08E7-A3DC94E1DA53}"/>
              </a:ext>
            </a:extLst>
          </p:cNvPr>
          <p:cNvSpPr txBox="1"/>
          <p:nvPr/>
        </p:nvSpPr>
        <p:spPr>
          <a:xfrm>
            <a:off x="115455" y="952500"/>
            <a:ext cx="7847446" cy="5709255"/>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and came to Bethlehem. The elders of the city came to meet him trembling, and said, “Do you come peaceably?” </a:t>
            </a:r>
            <a:r>
              <a:rPr lang="en-US" sz="3600" baseline="300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5</a:t>
            </a: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He said, “Peaceably; I have come to sacrifice to the Lord; sanctify yourselves and come with me to the sacrifice.” And he sanctified Jesse and his sons and invited</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8607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AB89D-9656-3CAE-79A3-DA5F0B53D2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CACCD8F-F90E-4947-8683-36A8860059AA}"/>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566D6D7-C130-CBB8-4E38-B3C3EAB97624}"/>
              </a:ext>
            </a:extLst>
          </p:cNvPr>
          <p:cNvSpPr txBox="1"/>
          <p:nvPr/>
        </p:nvSpPr>
        <p:spPr>
          <a:xfrm>
            <a:off x="115455" y="952500"/>
            <a:ext cx="7847446" cy="5786199"/>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solidFill>
                  <a:srgbClr val="000000"/>
                </a:solidFill>
                <a:effectLst/>
                <a:latin typeface="Arial Rounded MT Bold" panose="020F0704030504030204" pitchFamily="34" charset="0"/>
                <a:ea typeface="Calibri" panose="020F0502020204030204" pitchFamily="34" charset="0"/>
                <a:cs typeface="Times New Roman" panose="02020603050405020304" pitchFamily="18" charset="0"/>
              </a:rPr>
              <a:t>them to the sacrifice.</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they came, he looked on Eliab and thought, “Surely the Lord’s anointed is now before the Lord.”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the Lord said to Samuel, “Do not look on his appearance or on the height of his stature, because I have rejected him; for the Lord does not see as</a:t>
            </a:r>
          </a:p>
        </p:txBody>
      </p:sp>
    </p:spTree>
    <p:extLst>
      <p:ext uri="{BB962C8B-B14F-4D97-AF65-F5344CB8AC3E}">
        <p14:creationId xmlns:p14="http://schemas.microsoft.com/office/powerpoint/2010/main" val="1007526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6BA2A-D9B8-692F-F493-FE69367F193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A9988E74-8101-97AE-8B66-F228BA007014}"/>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6FEA9BA6-66DF-FE9B-05A2-2DAC1DC71999}"/>
              </a:ext>
            </a:extLst>
          </p:cNvPr>
          <p:cNvSpPr txBox="1"/>
          <p:nvPr/>
        </p:nvSpPr>
        <p:spPr>
          <a:xfrm>
            <a:off x="115455" y="952500"/>
            <a:ext cx="7847446" cy="5709255"/>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mortals see; they look on the outward appearance, but the Lord looks on the heart.”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Jesse called Abinadab, and made him pass before Samuel. He said, “Neither has the Lord chosen this one.”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Jesse made Shammah pass by. And he said, “Neither has the Lord chosen this one.”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Jesse</a:t>
            </a:r>
          </a:p>
        </p:txBody>
      </p:sp>
    </p:spTree>
    <p:extLst>
      <p:ext uri="{BB962C8B-B14F-4D97-AF65-F5344CB8AC3E}">
        <p14:creationId xmlns:p14="http://schemas.microsoft.com/office/powerpoint/2010/main" val="1338533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5A3B8-6879-0640-33FC-382DDD31A11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D47FF03-7AE5-F005-BC29-64DD7F684977}"/>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A7DAEFE-FE25-9C2B-F1DE-C231395AC71B}"/>
              </a:ext>
            </a:extLst>
          </p:cNvPr>
          <p:cNvSpPr txBox="1"/>
          <p:nvPr/>
        </p:nvSpPr>
        <p:spPr>
          <a:xfrm>
            <a:off x="115455" y="952500"/>
            <a:ext cx="7847446" cy="5709255"/>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made seven of his sons pass before Samuel, and Samuel said to Jesse, “The Lord has not chosen any of these.”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Samuel said to Jesse, “Are all your sons here?” And he said, “There remains yet the youngest, but he is keeping the sheep.” And Samuel said to Jesse, “Send and bring him; for we will</a:t>
            </a:r>
          </a:p>
        </p:txBody>
      </p:sp>
    </p:spTree>
    <p:extLst>
      <p:ext uri="{BB962C8B-B14F-4D97-AF65-F5344CB8AC3E}">
        <p14:creationId xmlns:p14="http://schemas.microsoft.com/office/powerpoint/2010/main" val="4293091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0090-6D12-3E39-E78C-B96D8F1D23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3F59FB4-49CB-ECC9-271C-84F453E35E78}"/>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273D663-0A5A-64C6-736C-7C8ECE82EE95}"/>
              </a:ext>
            </a:extLst>
          </p:cNvPr>
          <p:cNvSpPr txBox="1"/>
          <p:nvPr/>
        </p:nvSpPr>
        <p:spPr>
          <a:xfrm>
            <a:off x="115455" y="952500"/>
            <a:ext cx="7847446" cy="5709255"/>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not sit down until he comes here.”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He sent and brought him in. Now he was ruddy, and had beautiful eyes, and was handsome. The Lord said, “Rise and anoint him; for this is the one.”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Samuel took the horn of oil, and anointed him in the presence of his brothers; and the spirit of the Lord</a:t>
            </a:r>
          </a:p>
        </p:txBody>
      </p:sp>
    </p:spTree>
    <p:extLst>
      <p:ext uri="{BB962C8B-B14F-4D97-AF65-F5344CB8AC3E}">
        <p14:creationId xmlns:p14="http://schemas.microsoft.com/office/powerpoint/2010/main" val="40418361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18EBA-A75B-0959-F0CA-5516ED2B2B9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BB98933-5204-FF07-7AED-AD3847538933}"/>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3541ECD0-59B5-245C-4C91-2E9266CC5EFA}"/>
              </a:ext>
            </a:extLst>
          </p:cNvPr>
          <p:cNvSpPr txBox="1"/>
          <p:nvPr/>
        </p:nvSpPr>
        <p:spPr>
          <a:xfrm>
            <a:off x="115455" y="952500"/>
            <a:ext cx="7847446" cy="5386090"/>
          </a:xfrm>
          <a:prstGeom prst="rect">
            <a:avLst/>
          </a:prstGeom>
          <a:noFill/>
        </p:spPr>
        <p:txBody>
          <a:bodyPr wrap="square">
            <a:spAutoFit/>
          </a:bodyPr>
          <a:lstStyle/>
          <a:p>
            <a:pPr marL="0" marR="0" algn="ctr">
              <a:spcAft>
                <a:spcPts val="600"/>
              </a:spcAft>
              <a:buNone/>
            </a:pPr>
            <a:r>
              <a:rPr lang="en-US" sz="3600" b="1" kern="1800" dirty="0">
                <a:solidFill>
                  <a:srgbClr val="000000"/>
                </a:solidFill>
                <a:effectLst/>
                <a:latin typeface="Arial Rounded MT Bold" panose="020F0704030504030204" pitchFamily="34" charset="0"/>
                <a:ea typeface="Times New Roman" panose="02020603050405020304" pitchFamily="18" charset="0"/>
                <a:cs typeface="Times New Roman" panose="02020603050405020304" pitchFamily="18" charset="0"/>
              </a:rPr>
              <a:t>1 Samuel 16</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came mightily upon David from that day forward. Samuel then set out and went to Ramah.</a:t>
            </a: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lgn="ctr">
              <a:spcAft>
                <a:spcPts val="6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Psalm 51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Create in me a clean heart, O God, and put a new and right spirit within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Do not cast me away</a:t>
            </a:r>
          </a:p>
        </p:txBody>
      </p:sp>
    </p:spTree>
    <p:extLst>
      <p:ext uri="{BB962C8B-B14F-4D97-AF65-F5344CB8AC3E}">
        <p14:creationId xmlns:p14="http://schemas.microsoft.com/office/powerpoint/2010/main" val="3086354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123291" y="912687"/>
            <a:ext cx="8650840" cy="1230722"/>
          </a:xfrm>
          <a:prstGeom prst="rect">
            <a:avLst/>
          </a:prstGeom>
        </p:spPr>
        <p:txBody>
          <a:bodyPr wrap="square">
            <a:spAutoFit/>
          </a:bodyPr>
          <a:lstStyle/>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All may make the sign of the cross, the sign marked at baptism…</a:t>
            </a:r>
          </a:p>
        </p:txBody>
      </p:sp>
      <p:sp>
        <p:nvSpPr>
          <p:cNvPr id="2" name="Rectangle 1"/>
          <p:cNvSpPr/>
          <p:nvPr/>
        </p:nvSpPr>
        <p:spPr>
          <a:xfrm>
            <a:off x="246582" y="3090055"/>
            <a:ext cx="8650839" cy="2312043"/>
          </a:xfrm>
          <a:prstGeom prst="rect">
            <a:avLst/>
          </a:prstGeom>
        </p:spPr>
        <p:txBody>
          <a:bodyPr wrap="square">
            <a:spAutoFit/>
          </a:bodyPr>
          <a:lstStyle/>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P:	We confess our sins before God and one another.</a:t>
            </a:r>
          </a:p>
          <a:p>
            <a:pPr marL="682608" indent="-682608" defTabSz="6459693">
              <a:lnSpc>
                <a:spcPct val="107000"/>
              </a:lnSpc>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Pause for silence and reflection.</a:t>
            </a:r>
          </a:p>
          <a:p>
            <a:pPr marL="682608" indent="-682608" defTabSz="6459693">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P:	Holy God,</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1117E-D3DA-4B03-1F68-08CFC5AAFBC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7F4AF58-DFF4-B454-2C6F-94D642697133}"/>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5ED2769E-7853-EEDE-3E8F-EE13C8E9CB4A}"/>
              </a:ext>
            </a:extLst>
          </p:cNvPr>
          <p:cNvSpPr txBox="1"/>
          <p:nvPr/>
        </p:nvSpPr>
        <p:spPr>
          <a:xfrm>
            <a:off x="344055" y="962025"/>
            <a:ext cx="7142595" cy="4601260"/>
          </a:xfrm>
          <a:prstGeom prst="rect">
            <a:avLst/>
          </a:prstGeom>
          <a:noFill/>
        </p:spPr>
        <p:txBody>
          <a:bodyPr wrap="square">
            <a:spAutoFit/>
          </a:bodyPr>
          <a:lstStyle/>
          <a:p>
            <a:pPr marL="0" marR="0" algn="ctr">
              <a:spcAft>
                <a:spcPts val="6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Psalm 51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from your presence, and do not take your holy spirit from me.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Restore to me the joy of your salvation, and sustain in me a willing spirit.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I will teach transgressors your ways, and sinners will return to you.  </a:t>
            </a:r>
          </a:p>
        </p:txBody>
      </p:sp>
    </p:spTree>
    <p:extLst>
      <p:ext uri="{BB962C8B-B14F-4D97-AF65-F5344CB8AC3E}">
        <p14:creationId xmlns:p14="http://schemas.microsoft.com/office/powerpoint/2010/main" val="2283925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17FD2-188D-9978-F7B7-930C1EB7DB7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4F766244-E219-B900-13BD-AC373C0BB09E}"/>
              </a:ext>
            </a:extLst>
          </p:cNvPr>
          <p:cNvSpPr/>
          <p:nvPr/>
        </p:nvSpPr>
        <p:spPr>
          <a:xfrm>
            <a:off x="115454" y="136309"/>
            <a:ext cx="7056872" cy="584775"/>
          </a:xfrm>
          <a:prstGeom prst="rect">
            <a:avLst/>
          </a:prstGeom>
        </p:spPr>
        <p:txBody>
          <a:bodyPr wrap="square">
            <a:spAutoFit/>
          </a:bodyPr>
          <a:lstStyle/>
          <a:p>
            <a:pPr marL="228600" indent="-228600">
              <a:spcBef>
                <a:spcPts val="0"/>
              </a:spcBef>
              <a:spcAft>
                <a:spcPts val="600"/>
              </a:spcAft>
              <a:buFont typeface="Arial" panose="020B0604020202020204" pitchFamily="34" charset="0"/>
              <a:buChar char="•"/>
            </a:pPr>
            <a:r>
              <a:rPr lang="nn-NO" sz="3200" dirty="0">
                <a:latin typeface="Arial Rounded MT Bold" panose="020F0704030504030204" pitchFamily="34" charset="0"/>
                <a:ea typeface="Times New Roman" panose="02020603050405020304" pitchFamily="18" charset="0"/>
                <a:cs typeface="Times New Roman" panose="02020603050405020304" pitchFamily="18" charset="0"/>
              </a:rPr>
              <a:t>1 Samuel 16:1-13; Psalm 51:10-14</a:t>
            </a:r>
            <a:endParaRPr lang="en-US" sz="28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20EA06F2-7EC6-96CC-26EB-0F0859977402}"/>
              </a:ext>
            </a:extLst>
          </p:cNvPr>
          <p:cNvSpPr txBox="1"/>
          <p:nvPr/>
        </p:nvSpPr>
        <p:spPr>
          <a:xfrm>
            <a:off x="582180" y="1457325"/>
            <a:ext cx="7056871" cy="2939266"/>
          </a:xfrm>
          <a:prstGeom prst="rect">
            <a:avLst/>
          </a:prstGeom>
          <a:noFill/>
        </p:spPr>
        <p:txBody>
          <a:bodyPr wrap="square">
            <a:spAutoFit/>
          </a:bodyPr>
          <a:lstStyle/>
          <a:p>
            <a:pPr marL="0" marR="0" algn="ctr">
              <a:spcAft>
                <a:spcPts val="600"/>
              </a:spcAft>
              <a:buNone/>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Psalm 51</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Aft>
                <a:spcPts val="600"/>
              </a:spcAft>
              <a:buNone/>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14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Deliver me from bloodshed, O God, O God of my salvation, and my tongue will sing aloud of your deliverance.</a:t>
            </a:r>
          </a:p>
        </p:txBody>
      </p:sp>
    </p:spTree>
    <p:extLst>
      <p:ext uri="{BB962C8B-B14F-4D97-AF65-F5344CB8AC3E}">
        <p14:creationId xmlns:p14="http://schemas.microsoft.com/office/powerpoint/2010/main" val="2676721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nn-NO" sz="3600" b="1" dirty="0">
                <a:latin typeface="Arial Rounded MT Bold" panose="020F0704030504030204" pitchFamily="34" charset="0"/>
                <a:ea typeface="Calibri" panose="020F0502020204030204" pitchFamily="34" charset="0"/>
                <a:cs typeface="Times New Roman" panose="02020603050405020304" pitchFamily="18" charset="0"/>
              </a:rPr>
              <a:t>1 Samuel 16:1-13; Psalm 51:10-14</a:t>
            </a:r>
            <a:endParaRPr lang="fr-FR" sz="3600" b="1"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98124772-A6CD-A7FA-C8D8-5FEFE10C70D4}"/>
              </a:ext>
            </a:extLst>
          </p:cNvPr>
          <p:cNvPicPr>
            <a:picLocks noChangeAspect="1"/>
          </p:cNvPicPr>
          <p:nvPr/>
        </p:nvPicPr>
        <p:blipFill>
          <a:blip r:embed="rId3"/>
          <a:stretch>
            <a:fillRect/>
          </a:stretch>
        </p:blipFill>
        <p:spPr>
          <a:xfrm>
            <a:off x="2371725" y="704605"/>
            <a:ext cx="4151164" cy="599973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C5077-925A-5690-E5B2-4E206E03BB8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C619EE-37ED-8B11-9BCD-C4866522259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9EF5647F-EBB8-2A8E-AC2D-1D719F1A038A}"/>
              </a:ext>
            </a:extLst>
          </p:cNvPr>
          <p:cNvPicPr>
            <a:picLocks noChangeAspect="1"/>
          </p:cNvPicPr>
          <p:nvPr/>
        </p:nvPicPr>
        <p:blipFill>
          <a:blip r:embed="rId3"/>
          <a:stretch>
            <a:fillRect/>
          </a:stretch>
        </p:blipFill>
        <p:spPr>
          <a:xfrm>
            <a:off x="1333500" y="857250"/>
            <a:ext cx="6079067" cy="3419475"/>
          </a:xfrm>
          <a:prstGeom prst="rect">
            <a:avLst/>
          </a:prstGeom>
        </p:spPr>
      </p:pic>
      <p:pic>
        <p:nvPicPr>
          <p:cNvPr id="5" name="Picture 4">
            <a:extLst>
              <a:ext uri="{FF2B5EF4-FFF2-40B4-BE49-F238E27FC236}">
                <a16:creationId xmlns:a16="http://schemas.microsoft.com/office/drawing/2014/main" id="{01DFB00B-8087-B765-BFB4-B388C7FF775F}"/>
              </a:ext>
            </a:extLst>
          </p:cNvPr>
          <p:cNvPicPr>
            <a:picLocks noChangeAspect="1"/>
          </p:cNvPicPr>
          <p:nvPr/>
        </p:nvPicPr>
        <p:blipFill>
          <a:blip r:embed="rId4"/>
          <a:stretch>
            <a:fillRect/>
          </a:stretch>
        </p:blipFill>
        <p:spPr>
          <a:xfrm>
            <a:off x="5343525" y="3696622"/>
            <a:ext cx="3282914" cy="3278944"/>
          </a:xfrm>
          <a:prstGeom prst="rect">
            <a:avLst/>
          </a:prstGeom>
        </p:spPr>
      </p:pic>
    </p:spTree>
    <p:extLst>
      <p:ext uri="{BB962C8B-B14F-4D97-AF65-F5344CB8AC3E}">
        <p14:creationId xmlns:p14="http://schemas.microsoft.com/office/powerpoint/2010/main" val="31653299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D0B44-33D6-6724-A1D9-8C39A82477E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613A9D6-CAAD-6B61-63DD-94024362EE9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4103710-87ED-BABB-FBEC-023E235CBC47}"/>
              </a:ext>
            </a:extLst>
          </p:cNvPr>
          <p:cNvPicPr>
            <a:picLocks noChangeAspect="1"/>
          </p:cNvPicPr>
          <p:nvPr/>
        </p:nvPicPr>
        <p:blipFill>
          <a:blip r:embed="rId3"/>
          <a:stretch>
            <a:fillRect/>
          </a:stretch>
        </p:blipFill>
        <p:spPr>
          <a:xfrm>
            <a:off x="0" y="859366"/>
            <a:ext cx="9144000" cy="5139267"/>
          </a:xfrm>
          <a:prstGeom prst="rect">
            <a:avLst/>
          </a:prstGeom>
        </p:spPr>
      </p:pic>
    </p:spTree>
    <p:extLst>
      <p:ext uri="{BB962C8B-B14F-4D97-AF65-F5344CB8AC3E}">
        <p14:creationId xmlns:p14="http://schemas.microsoft.com/office/powerpoint/2010/main" val="3791363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FBA1E-9BE3-5746-3AD7-8F861CB315C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9E92AF0-EB87-FD25-4C8A-8FE8E1BD535A}"/>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group of people standing outside a building&#10;&#10;AI-generated content may be incorrect.">
            <a:extLst>
              <a:ext uri="{FF2B5EF4-FFF2-40B4-BE49-F238E27FC236}">
                <a16:creationId xmlns:a16="http://schemas.microsoft.com/office/drawing/2014/main" id="{F165A584-157B-CB48-8FF9-E721DB8C4FDA}"/>
              </a:ext>
            </a:extLst>
          </p:cNvPr>
          <p:cNvPicPr>
            <a:picLocks noChangeAspect="1"/>
          </p:cNvPicPr>
          <p:nvPr/>
        </p:nvPicPr>
        <p:blipFill>
          <a:blip r:embed="rId3"/>
          <a:stretch>
            <a:fillRect/>
          </a:stretch>
        </p:blipFill>
        <p:spPr>
          <a:xfrm>
            <a:off x="0" y="1206500"/>
            <a:ext cx="9144000" cy="4445000"/>
          </a:xfrm>
          <a:prstGeom prst="rect">
            <a:avLst/>
          </a:prstGeom>
        </p:spPr>
      </p:pic>
    </p:spTree>
    <p:extLst>
      <p:ext uri="{BB962C8B-B14F-4D97-AF65-F5344CB8AC3E}">
        <p14:creationId xmlns:p14="http://schemas.microsoft.com/office/powerpoint/2010/main" val="1820956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C2D28-CE42-4DA9-92A1-ABA1AB4F13B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86B1A0-CBD1-1808-C5E3-135EC14E63B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72B61A44-D63C-03C3-639F-880F65093917}"/>
              </a:ext>
            </a:extLst>
          </p:cNvPr>
          <p:cNvPicPr>
            <a:picLocks noChangeAspect="1"/>
          </p:cNvPicPr>
          <p:nvPr/>
        </p:nvPicPr>
        <p:blipFill>
          <a:blip r:embed="rId3"/>
          <a:stretch>
            <a:fillRect/>
          </a:stretch>
        </p:blipFill>
        <p:spPr>
          <a:xfrm>
            <a:off x="1399963" y="753011"/>
            <a:ext cx="6534362" cy="6003794"/>
          </a:xfrm>
          <a:prstGeom prst="rect">
            <a:avLst/>
          </a:prstGeom>
          <a:ln>
            <a:noFill/>
          </a:ln>
          <a:effectLst>
            <a:softEdge rad="112500"/>
          </a:effectLst>
        </p:spPr>
      </p:pic>
    </p:spTree>
    <p:extLst>
      <p:ext uri="{BB962C8B-B14F-4D97-AF65-F5344CB8AC3E}">
        <p14:creationId xmlns:p14="http://schemas.microsoft.com/office/powerpoint/2010/main" val="4221456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D1A1-8479-99C3-A8D8-1A81521309B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6605232-672F-DC00-86C1-60553B912F03}"/>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430ABD5-BD81-0AE3-F5EF-692DD3925E20}"/>
              </a:ext>
            </a:extLst>
          </p:cNvPr>
          <p:cNvPicPr>
            <a:picLocks noChangeAspect="1"/>
          </p:cNvPicPr>
          <p:nvPr/>
        </p:nvPicPr>
        <p:blipFill>
          <a:blip r:embed="rId3"/>
          <a:stretch>
            <a:fillRect/>
          </a:stretch>
        </p:blipFill>
        <p:spPr>
          <a:xfrm>
            <a:off x="319937" y="1082696"/>
            <a:ext cx="8351725" cy="4692608"/>
          </a:xfrm>
          <a:prstGeom prst="rect">
            <a:avLst/>
          </a:prstGeom>
        </p:spPr>
      </p:pic>
    </p:spTree>
    <p:extLst>
      <p:ext uri="{BB962C8B-B14F-4D97-AF65-F5344CB8AC3E}">
        <p14:creationId xmlns:p14="http://schemas.microsoft.com/office/powerpoint/2010/main" val="1616131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99948-3C1F-2EBD-4650-B01344799D8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2676970-F91F-AC3C-4E40-21919A0A4B93}"/>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0CCC2F9E-631A-001E-4A5B-90679563CDBE}"/>
              </a:ext>
            </a:extLst>
          </p:cNvPr>
          <p:cNvPicPr>
            <a:picLocks noChangeAspect="1"/>
          </p:cNvPicPr>
          <p:nvPr/>
        </p:nvPicPr>
        <p:blipFill>
          <a:blip r:embed="rId3"/>
          <a:stretch>
            <a:fillRect/>
          </a:stretch>
        </p:blipFill>
        <p:spPr>
          <a:xfrm>
            <a:off x="18838" y="1274445"/>
            <a:ext cx="9144000" cy="4937760"/>
          </a:xfrm>
          <a:prstGeom prst="rect">
            <a:avLst/>
          </a:prstGeom>
        </p:spPr>
      </p:pic>
    </p:spTree>
    <p:extLst>
      <p:ext uri="{BB962C8B-B14F-4D97-AF65-F5344CB8AC3E}">
        <p14:creationId xmlns:p14="http://schemas.microsoft.com/office/powerpoint/2010/main" val="1262062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99051-C227-A89B-1304-0CBFDE92149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89EC447-CFD2-67AA-CD58-98997B48E077}"/>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E91FA7E1-21E7-1B94-494B-63DE572D61DE}"/>
              </a:ext>
            </a:extLst>
          </p:cNvPr>
          <p:cNvSpPr/>
          <p:nvPr/>
        </p:nvSpPr>
        <p:spPr>
          <a:xfrm>
            <a:off x="171450" y="959381"/>
            <a:ext cx="8210549" cy="5482591"/>
          </a:xfrm>
          <a:prstGeom prst="rect">
            <a:avLst/>
          </a:prstGeom>
        </p:spPr>
        <p:txBody>
          <a:bodyPr wrap="square">
            <a:spAutoFit/>
          </a:bodyPr>
          <a:lstStyle/>
          <a:p>
            <a:pPr marL="682608" indent="-682608">
              <a:lnSpc>
                <a:spcPct val="107000"/>
              </a:lnSpc>
              <a:spcBef>
                <a:spcPts val="0"/>
              </a:spcBef>
              <a:spcAft>
                <a:spcPts val="600"/>
              </a:spcAft>
            </a:pPr>
            <a:r>
              <a:rPr lang="en-US" sz="3300" b="1" dirty="0">
                <a:solidFill>
                  <a:srgbClr val="000000"/>
                </a:solidFill>
                <a:latin typeface="Arial Rounded MT Bold" panose="020F0704030504030204" pitchFamily="34" charset="0"/>
                <a:ea typeface="Times New Roman" panose="02020603050405020304" pitchFamily="18" charset="0"/>
              </a:rPr>
              <a:t>C:	You have created us in your image, protected and nourished us, and called us into your work of justice. Yet while we profess these truths, we forget who we are and whose we are. We put our trust in ourselves, in material goods, and in worldly powers instead of trusting you. We prioritize our comfort over our neighbor’s needs. </a:t>
            </a:r>
            <a:endParaRPr lang="en-US" sz="33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10599195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33097-52FF-3D9E-3972-DCA93D55890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3D3254-77A3-F73E-277B-C732D0753098}"/>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6103149C-77E2-B5DF-7188-7608A00B0CE9}"/>
              </a:ext>
            </a:extLst>
          </p:cNvPr>
          <p:cNvPicPr>
            <a:picLocks noChangeAspect="1"/>
          </p:cNvPicPr>
          <p:nvPr/>
        </p:nvPicPr>
        <p:blipFill>
          <a:blip r:embed="rId3"/>
          <a:stretch>
            <a:fillRect/>
          </a:stretch>
        </p:blipFill>
        <p:spPr>
          <a:xfrm>
            <a:off x="171450" y="714911"/>
            <a:ext cx="3943286" cy="5964801"/>
          </a:xfrm>
          <a:prstGeom prst="rect">
            <a:avLst/>
          </a:prstGeom>
        </p:spPr>
      </p:pic>
      <p:pic>
        <p:nvPicPr>
          <p:cNvPr id="3" name="Picture 2">
            <a:extLst>
              <a:ext uri="{FF2B5EF4-FFF2-40B4-BE49-F238E27FC236}">
                <a16:creationId xmlns:a16="http://schemas.microsoft.com/office/drawing/2014/main" id="{6CE3C334-9811-1EEB-A378-BAC65FFFE5D7}"/>
              </a:ext>
            </a:extLst>
          </p:cNvPr>
          <p:cNvPicPr>
            <a:picLocks noChangeAspect="1"/>
          </p:cNvPicPr>
          <p:nvPr/>
        </p:nvPicPr>
        <p:blipFill>
          <a:blip r:embed="rId4"/>
          <a:srcRect l="15227" r="14775" b="11667"/>
          <a:stretch>
            <a:fillRect/>
          </a:stretch>
        </p:blipFill>
        <p:spPr>
          <a:xfrm>
            <a:off x="4495800" y="1305192"/>
            <a:ext cx="4367186" cy="4552415"/>
          </a:xfrm>
          <a:prstGeom prst="rect">
            <a:avLst/>
          </a:prstGeom>
        </p:spPr>
      </p:pic>
    </p:spTree>
    <p:extLst>
      <p:ext uri="{BB962C8B-B14F-4D97-AF65-F5344CB8AC3E}">
        <p14:creationId xmlns:p14="http://schemas.microsoft.com/office/powerpoint/2010/main" val="2428267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F1FBB-D20E-B6B9-73D2-77E66451D81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0D68949-50EA-B0A2-DA5C-5B2BD03E265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5AF355C3-2194-95DA-6E7F-7C67101886B8}"/>
              </a:ext>
            </a:extLst>
          </p:cNvPr>
          <p:cNvPicPr>
            <a:picLocks noChangeAspect="1"/>
          </p:cNvPicPr>
          <p:nvPr/>
        </p:nvPicPr>
        <p:blipFill>
          <a:blip r:embed="rId3"/>
          <a:stretch>
            <a:fillRect/>
          </a:stretch>
        </p:blipFill>
        <p:spPr>
          <a:xfrm>
            <a:off x="-20548" y="791111"/>
            <a:ext cx="9164547" cy="6096000"/>
          </a:xfrm>
          <a:prstGeom prst="rect">
            <a:avLst/>
          </a:prstGeom>
        </p:spPr>
      </p:pic>
    </p:spTree>
    <p:extLst>
      <p:ext uri="{BB962C8B-B14F-4D97-AF65-F5344CB8AC3E}">
        <p14:creationId xmlns:p14="http://schemas.microsoft.com/office/powerpoint/2010/main" val="3022673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07A93-D840-CC02-4149-630DE599965A}"/>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FC1AE10-51A7-1FD0-B36B-29C6C4110888}"/>
              </a:ext>
            </a:extLst>
          </p:cNvPr>
          <p:cNvPicPr>
            <a:picLocks noChangeAspect="1"/>
          </p:cNvPicPr>
          <p:nvPr/>
        </p:nvPicPr>
        <p:blipFill>
          <a:blip r:embed="rId3"/>
          <a:stretch>
            <a:fillRect/>
          </a:stretch>
        </p:blipFill>
        <p:spPr>
          <a:xfrm>
            <a:off x="0" y="3700501"/>
            <a:ext cx="9144000" cy="3157499"/>
          </a:xfrm>
          <a:prstGeom prst="rect">
            <a:avLst/>
          </a:prstGeom>
        </p:spPr>
      </p:pic>
      <p:pic>
        <p:nvPicPr>
          <p:cNvPr id="9" name="Picture 8">
            <a:extLst>
              <a:ext uri="{FF2B5EF4-FFF2-40B4-BE49-F238E27FC236}">
                <a16:creationId xmlns:a16="http://schemas.microsoft.com/office/drawing/2014/main" id="{EC41E5A6-1A06-6FC0-A55C-DA467C85FFF8}"/>
              </a:ext>
            </a:extLst>
          </p:cNvPr>
          <p:cNvPicPr>
            <a:picLocks noChangeAspect="1"/>
          </p:cNvPicPr>
          <p:nvPr/>
        </p:nvPicPr>
        <p:blipFill>
          <a:blip r:embed="rId4"/>
          <a:stretch>
            <a:fillRect/>
          </a:stretch>
        </p:blipFill>
        <p:spPr>
          <a:xfrm>
            <a:off x="2012555" y="2320434"/>
            <a:ext cx="4564895" cy="2429176"/>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4" name="Title 1">
            <a:extLst>
              <a:ext uri="{FF2B5EF4-FFF2-40B4-BE49-F238E27FC236}">
                <a16:creationId xmlns:a16="http://schemas.microsoft.com/office/drawing/2014/main" id="{039D4252-89CD-4663-3B42-960881BEF93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descr="A quilt on a stand&#10;&#10;AI-generated content may be incorrect.">
            <a:extLst>
              <a:ext uri="{FF2B5EF4-FFF2-40B4-BE49-F238E27FC236}">
                <a16:creationId xmlns:a16="http://schemas.microsoft.com/office/drawing/2014/main" id="{CE9DDC05-A704-19A7-C0F1-0B9D17C2F1CE}"/>
              </a:ext>
            </a:extLst>
          </p:cNvPr>
          <p:cNvPicPr>
            <a:picLocks noChangeAspect="1"/>
          </p:cNvPicPr>
          <p:nvPr/>
        </p:nvPicPr>
        <p:blipFill>
          <a:blip r:embed="rId5"/>
          <a:srcRect l="19861" t="2882" r="20971" b="6089"/>
          <a:stretch>
            <a:fillRect/>
          </a:stretch>
        </p:blipFill>
        <p:spPr>
          <a:xfrm rot="6531017">
            <a:off x="-110914" y="1240828"/>
            <a:ext cx="3353790" cy="290504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descr="A group of people painting on a table&#10;&#10;AI-generated content may be incorrect.">
            <a:extLst>
              <a:ext uri="{FF2B5EF4-FFF2-40B4-BE49-F238E27FC236}">
                <a16:creationId xmlns:a16="http://schemas.microsoft.com/office/drawing/2014/main" id="{1CD73F03-CF8C-048D-0246-E7BBD88C7C71}"/>
              </a:ext>
            </a:extLst>
          </p:cNvPr>
          <p:cNvPicPr>
            <a:picLocks noChangeAspect="1"/>
          </p:cNvPicPr>
          <p:nvPr/>
        </p:nvPicPr>
        <p:blipFill>
          <a:blip r:embed="rId6"/>
          <a:srcRect l="23056" r="15556"/>
          <a:stretch>
            <a:fillRect/>
          </a:stretch>
        </p:blipFill>
        <p:spPr>
          <a:xfrm rot="4955039">
            <a:off x="5669989" y="1171958"/>
            <a:ext cx="3651040" cy="2747697"/>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615784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B354-1608-E24C-102F-6EBEBBCB315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F87B300-D419-ED07-74CF-E5D72281105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4680EA99-EF5C-F818-30F2-32F87240553B}"/>
              </a:ext>
            </a:extLst>
          </p:cNvPr>
          <p:cNvPicPr>
            <a:picLocks noChangeAspect="1"/>
          </p:cNvPicPr>
          <p:nvPr/>
        </p:nvPicPr>
        <p:blipFill>
          <a:blip r:embed="rId3"/>
          <a:stretch>
            <a:fillRect/>
          </a:stretch>
        </p:blipFill>
        <p:spPr>
          <a:xfrm>
            <a:off x="413586" y="1055708"/>
            <a:ext cx="8387514" cy="4706917"/>
          </a:xfrm>
          <a:prstGeom prst="rect">
            <a:avLst/>
          </a:prstGeom>
        </p:spPr>
      </p:pic>
    </p:spTree>
    <p:extLst>
      <p:ext uri="{BB962C8B-B14F-4D97-AF65-F5344CB8AC3E}">
        <p14:creationId xmlns:p14="http://schemas.microsoft.com/office/powerpoint/2010/main" val="3741965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3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God of promise,</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523298" y="1210522"/>
            <a:ext cx="8021204" cy="490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We lift all these prayers, and those of our hearts, to your loving care, O God. Receive them and restore our hope in your promises. In Jesus’ name.</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A15E01-73E6-1434-3164-247481C3BAB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6293DC2-6127-CB5A-19D8-EE778995B80A}"/>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B1F9F86B-5609-26D1-B365-801D23753F61}"/>
              </a:ext>
            </a:extLst>
          </p:cNvPr>
          <p:cNvSpPr/>
          <p:nvPr/>
        </p:nvSpPr>
        <p:spPr>
          <a:xfrm>
            <a:off x="868507" y="1665963"/>
            <a:ext cx="7254586" cy="2222468"/>
          </a:xfrm>
          <a:prstGeom prst="rect">
            <a:avLst/>
          </a:prstGeom>
        </p:spPr>
        <p:txBody>
          <a:bodyPr wrap="square">
            <a:spAutoFit/>
          </a:bodyPr>
          <a:lstStyle/>
          <a:p>
            <a:pPr marL="682608" indent="-682608">
              <a:lnSpc>
                <a:spcPct val="107000"/>
              </a:lnSpc>
              <a:spcBef>
                <a:spcPts val="0"/>
              </a:spcBef>
              <a:spcAft>
                <a:spcPts val="600"/>
              </a:spcAft>
            </a:pPr>
            <a:r>
              <a:rPr lang="en-US" sz="3300" b="1" dirty="0">
                <a:solidFill>
                  <a:srgbClr val="000000"/>
                </a:solidFill>
                <a:latin typeface="Arial Rounded MT Bold" panose="020F0704030504030204" pitchFamily="34" charset="0"/>
                <a:ea typeface="Times New Roman" panose="02020603050405020304" pitchFamily="18" charset="0"/>
              </a:rPr>
              <a:t>C:	Call us back to you, God. Forgive us our failings, and direct us back onto the path you would have us tread.</a:t>
            </a:r>
            <a:endParaRPr lang="en-US" sz="3300" b="1" dirty="0">
              <a:latin typeface="Arial Rounded MT Bold" panose="020F0704030504030204" pitchFamily="34" charset="0"/>
              <a:ea typeface="Calibri" panose="020F0502020204030204" pitchFamily="34" charset="0"/>
            </a:endParaRPr>
          </a:p>
        </p:txBody>
      </p:sp>
    </p:spTree>
    <p:extLst>
      <p:ext uri="{BB962C8B-B14F-4D97-AF65-F5344CB8AC3E}">
        <p14:creationId xmlns:p14="http://schemas.microsoft.com/office/powerpoint/2010/main" val="384390275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520" y="81012"/>
            <a:ext cx="905916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OFFERING/PRAYER</a:t>
            </a:r>
          </a:p>
        </p:txBody>
      </p:sp>
      <p:pic>
        <p:nvPicPr>
          <p:cNvPr id="3" name="Picture 2">
            <a:extLst>
              <a:ext uri="{FF2B5EF4-FFF2-40B4-BE49-F238E27FC236}">
                <a16:creationId xmlns:a16="http://schemas.microsoft.com/office/drawing/2014/main" id="{AD054F5B-98D6-B2B7-338D-4202289DC72D}"/>
              </a:ext>
            </a:extLst>
          </p:cNvPr>
          <p:cNvPicPr>
            <a:picLocks noChangeAspect="1"/>
          </p:cNvPicPr>
          <p:nvPr/>
        </p:nvPicPr>
        <p:blipFill>
          <a:blip r:embed="rId3"/>
          <a:stretch>
            <a:fillRect/>
          </a:stretch>
        </p:blipFill>
        <p:spPr>
          <a:xfrm>
            <a:off x="2541722" y="1282170"/>
            <a:ext cx="3594702" cy="5194107"/>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9250" y="135689"/>
            <a:ext cx="8825501" cy="698525"/>
          </a:xfrm>
          <a:prstGeom prst="rect">
            <a:avLst/>
          </a:prstGeom>
        </p:spPr>
        <p:txBody>
          <a:bodyPr wrap="square">
            <a:spAutoFit/>
          </a:bodyPr>
          <a:lstStyle/>
          <a:p>
            <a:pPr marL="571486" indent="-571486" algn="ctr">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GREAT THANKSGIVING</a:t>
            </a:r>
            <a:endParaRPr lang="en-US" sz="4000" dirty="0">
              <a:latin typeface="Arial Rounded MT Bold" panose="020F0704030504030204" pitchFamily="34" charset="0"/>
              <a:ea typeface="Calibri" panose="020F0502020204030204" pitchFamily="34" charset="0"/>
            </a:endParaRPr>
          </a:p>
        </p:txBody>
      </p:sp>
      <p:sp>
        <p:nvSpPr>
          <p:cNvPr id="8" name="Rectangle 7"/>
          <p:cNvSpPr/>
          <p:nvPr/>
        </p:nvSpPr>
        <p:spPr>
          <a:xfrm>
            <a:off x="645928" y="2379443"/>
            <a:ext cx="7852141" cy="1357166"/>
          </a:xfrm>
          <a:prstGeom prst="rect">
            <a:avLst/>
          </a:prstGeom>
        </p:spPr>
        <p:txBody>
          <a:bodyPr wrap="square">
            <a:spAutoFit/>
          </a:bodyPr>
          <a:lstStyle/>
          <a:p>
            <a:pPr>
              <a:lnSpc>
                <a:spcPct val="107000"/>
              </a:lnSpc>
              <a:spcBef>
                <a:spcPts val="0"/>
              </a:spcBef>
              <a:spcAft>
                <a:spcPts val="600"/>
              </a:spcAft>
            </a:pPr>
            <a:r>
              <a:rPr lang="en-US" sz="4000" i="1" dirty="0">
                <a:solidFill>
                  <a:srgbClr val="C00000"/>
                </a:solidFill>
                <a:latin typeface="Arial Rounded MT Bold" panose="020F0704030504030204" pitchFamily="34" charset="0"/>
                <a:ea typeface="Calibri" panose="020F0502020204030204" pitchFamily="34" charset="0"/>
              </a:rPr>
              <a:t>All the Baptized are welcome to celebrate this Holy Meal.</a:t>
            </a:r>
            <a:endParaRPr lang="en-US" sz="40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DIALOGUE</a:t>
            </a:r>
            <a:endParaRPr lang="en-US" sz="4000" dirty="0">
              <a:latin typeface="Arial Rounded MT Bold" panose="020F0704030504030204" pitchFamily="34" charset="0"/>
              <a:ea typeface="Calibri" panose="020F0502020204030204" pitchFamily="34" charset="0"/>
            </a:endParaRPr>
          </a:p>
        </p:txBody>
      </p:sp>
      <p:pic>
        <p:nvPicPr>
          <p:cNvPr id="7" name="Picture 6"/>
          <p:cNvPicPr>
            <a:picLocks noChangeAspect="1"/>
          </p:cNvPicPr>
          <p:nvPr/>
        </p:nvPicPr>
        <p:blipFill>
          <a:blip r:embed="rId2"/>
          <a:stretch>
            <a:fillRect/>
          </a:stretch>
        </p:blipFill>
        <p:spPr>
          <a:xfrm>
            <a:off x="0" y="812058"/>
            <a:ext cx="9144000" cy="6045943"/>
          </a:xfrm>
          <a:prstGeom prst="rect">
            <a:avLst/>
          </a:prstGeom>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PREFACE</a:t>
            </a:r>
            <a:endParaRPr lang="en-US" sz="4000" dirty="0">
              <a:latin typeface="Arial Rounded MT Bold" panose="020F0704030504030204" pitchFamily="34" charset="0"/>
              <a:ea typeface="Calibri" panose="020F0502020204030204" pitchFamily="34" charset="0"/>
            </a:endParaRPr>
          </a:p>
        </p:txBody>
      </p:sp>
      <p:sp>
        <p:nvSpPr>
          <p:cNvPr id="5" name="Rectangle 4"/>
          <p:cNvSpPr/>
          <p:nvPr/>
        </p:nvSpPr>
        <p:spPr>
          <a:xfrm>
            <a:off x="318500" y="2145024"/>
            <a:ext cx="8825501" cy="2443746"/>
          </a:xfrm>
          <a:prstGeom prst="rect">
            <a:avLst/>
          </a:prstGeom>
        </p:spPr>
        <p:txBody>
          <a:bodyPr wrap="square">
            <a:spAutoFit/>
          </a:bodyPr>
          <a:lstStyle/>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It is indeed right and salutary…</a:t>
            </a:r>
          </a:p>
          <a:p>
            <a:pPr>
              <a:lnSpc>
                <a:spcPct val="107000"/>
              </a:lnSpc>
              <a:spcBef>
                <a:spcPts val="0"/>
              </a:spcBef>
              <a:spcAft>
                <a:spcPts val="600"/>
              </a:spcAft>
            </a:pPr>
            <a:endParaRPr lang="en-US" sz="4000" b="1" dirty="0">
              <a:solidFill>
                <a:srgbClr val="000000"/>
              </a:solidFill>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 we praise your name and join their unending hymn.</a:t>
            </a:r>
            <a:endParaRPr lang="en-US" sz="32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SANCTUS</a:t>
            </a:r>
            <a:endParaRPr lang="en-US" sz="4000" dirty="0">
              <a:latin typeface="Arial Rounded MT Bold" panose="020F0704030504030204" pitchFamily="34" charset="0"/>
              <a:ea typeface="Calibri" panose="020F0502020204030204" pitchFamily="34" charset="0"/>
            </a:endParaRPr>
          </a:p>
        </p:txBody>
      </p:sp>
      <p:pic>
        <p:nvPicPr>
          <p:cNvPr id="2" name="Picture 1"/>
          <p:cNvPicPr>
            <a:picLocks noChangeAspect="1"/>
          </p:cNvPicPr>
          <p:nvPr/>
        </p:nvPicPr>
        <p:blipFill>
          <a:blip r:embed="rId2"/>
          <a:stretch>
            <a:fillRect/>
          </a:stretch>
        </p:blipFill>
        <p:spPr>
          <a:xfrm>
            <a:off x="1" y="945222"/>
            <a:ext cx="9166815" cy="5912777"/>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EUCHARISTIC PRAYER</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464949" y="1999633"/>
            <a:ext cx="7749153" cy="3404330"/>
          </a:xfrm>
          <a:prstGeom prst="rect">
            <a:avLst/>
          </a:prstGeom>
        </p:spPr>
        <p:txBody>
          <a:bodyPr wrap="square">
            <a:spAutoFit/>
          </a:bodyPr>
          <a:lstStyle/>
          <a:p>
            <a:pPr marL="462268" indent="-462268">
              <a:lnSpc>
                <a:spcPct val="107000"/>
              </a:lnSpc>
              <a:spcBef>
                <a:spcPts val="0"/>
              </a:spcBef>
              <a:spcAft>
                <a:spcPts val="0"/>
              </a:spcAft>
            </a:pPr>
            <a:r>
              <a:rPr lang="en-US" sz="3200" dirty="0">
                <a:latin typeface="Arial Rounded MT Bold" panose="020F0704030504030204" pitchFamily="34" charset="0"/>
                <a:ea typeface="Calibri" panose="020F0502020204030204" pitchFamily="34" charset="0"/>
              </a:rPr>
              <a:t>P:	</a:t>
            </a:r>
            <a:r>
              <a:rPr lang="en-US" sz="3200" dirty="0">
                <a:latin typeface="Arial Rounded MT Bold" panose="020F0704030504030204" pitchFamily="34" charset="0"/>
                <a:ea typeface="Times New Roman" panose="02020603050405020304" pitchFamily="18" charset="0"/>
              </a:rPr>
              <a:t>Holy God, our maker, redeemer, and healer…</a:t>
            </a:r>
          </a:p>
          <a:p>
            <a:pPr marL="462268" indent="-462268">
              <a:lnSpc>
                <a:spcPct val="107000"/>
              </a:lnSpc>
              <a:spcBef>
                <a:spcPts val="0"/>
              </a:spcBef>
              <a:spcAft>
                <a:spcPts val="0"/>
              </a:spcAft>
            </a:pPr>
            <a:endParaRPr lang="en-US" sz="3200" dirty="0">
              <a:latin typeface="Arial Rounded MT Bold" panose="020F0704030504030204" pitchFamily="34" charset="0"/>
              <a:ea typeface="Times New Roman" panose="02020603050405020304" pitchFamily="18" charset="0"/>
            </a:endParaRPr>
          </a:p>
          <a:p>
            <a:pPr marL="462268" indent="-462268">
              <a:lnSpc>
                <a:spcPct val="107000"/>
              </a:lnSpc>
              <a:spcBef>
                <a:spcPts val="0"/>
              </a:spcBef>
              <a:spcAft>
                <a:spcPts val="0"/>
              </a:spcAft>
            </a:pPr>
            <a:r>
              <a:rPr lang="en-US" sz="3200" dirty="0">
                <a:latin typeface="Arial Rounded MT Bold" panose="020F0704030504030204" pitchFamily="34" charset="0"/>
                <a:ea typeface="Times New Roman" panose="02020603050405020304" pitchFamily="18" charset="0"/>
              </a:rPr>
              <a:t> 				…both now and forever.</a:t>
            </a:r>
            <a:r>
              <a:rPr lang="en-US" sz="3600" dirty="0">
                <a:latin typeface="Arial Rounded MT Bold" panose="020F0704030504030204" pitchFamily="34" charset="0"/>
                <a:ea typeface="Calibri" panose="020F0502020204030204" pitchFamily="34" charset="0"/>
              </a:rPr>
              <a:t> </a:t>
            </a:r>
          </a:p>
          <a:p>
            <a:pPr marL="462268" indent="-462268">
              <a:lnSpc>
                <a:spcPct val="107000"/>
              </a:lnSpc>
              <a:spcBef>
                <a:spcPts val="0"/>
              </a:spcBef>
              <a:spcAft>
                <a:spcPts val="0"/>
              </a:spcAft>
            </a:pPr>
            <a:endParaRPr lang="en-US" sz="3600" dirty="0">
              <a:latin typeface="Arial Rounded MT Bold" panose="020F0704030504030204" pitchFamily="34" charset="0"/>
              <a:ea typeface="Calibri" panose="020F0502020204030204" pitchFamily="34" charset="0"/>
            </a:endParaRPr>
          </a:p>
          <a:p>
            <a:pPr marL="462268" indent="-462268">
              <a:lnSpc>
                <a:spcPct val="107000"/>
              </a:lnSpc>
              <a:spcBef>
                <a:spcPts val="0"/>
              </a:spcBef>
              <a:spcAft>
                <a:spcPts val="600"/>
              </a:spcAft>
            </a:pPr>
            <a:r>
              <a:rPr lang="en-US" sz="3600" b="1" dirty="0">
                <a:latin typeface="Arial Rounded MT Bold" panose="020F0704030504030204" pitchFamily="34" charset="0"/>
                <a:ea typeface="Calibri" panose="020F0502020204030204" pitchFamily="34" charset="0"/>
              </a:rPr>
              <a:t>C: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INVITATION TO COMMUNION</a:t>
            </a:r>
            <a:endParaRPr lang="en-US" sz="4000" dirty="0">
              <a:latin typeface="Arial Rounded MT Bold" panose="020F0704030504030204" pitchFamily="34" charset="0"/>
              <a:ea typeface="Calibri" panose="020F0502020204030204" pitchFamily="34" charset="0"/>
            </a:endParaRPr>
          </a:p>
        </p:txBody>
      </p:sp>
      <p:sp>
        <p:nvSpPr>
          <p:cNvPr id="3" name="Rectangle 2"/>
          <p:cNvSpPr/>
          <p:nvPr/>
        </p:nvSpPr>
        <p:spPr>
          <a:xfrm>
            <a:off x="314233" y="1035268"/>
            <a:ext cx="7791381" cy="4194674"/>
          </a:xfrm>
          <a:prstGeom prst="rect">
            <a:avLst/>
          </a:prstGeom>
        </p:spPr>
        <p:txBody>
          <a:bodyPr wrap="square">
            <a:spAutoFit/>
          </a:bodyPr>
          <a:lstStyle/>
          <a:p>
            <a:pPr marL="573391" indent="-573391">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P:	Jesus, our one true king, invites you now to this royal banquet, to be nourished on his very presence in these elements of bread and wine. Come with your siblings in Christ, and feast with our savior and friend.</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COMMUNION DISTRIBUTION</a:t>
            </a:r>
            <a:endParaRPr lang="en-US" sz="3600" dirty="0">
              <a:latin typeface="Arial Rounded MT Bold" panose="020F0704030504030204" pitchFamily="34" charset="0"/>
              <a:ea typeface="Calibri" panose="020F0502020204030204" pitchFamily="34" charset="0"/>
            </a:endParaRPr>
          </a:p>
        </p:txBody>
      </p:sp>
      <p:sp>
        <p:nvSpPr>
          <p:cNvPr id="2" name="Rectangle 1"/>
          <p:cNvSpPr/>
          <p:nvPr/>
        </p:nvSpPr>
        <p:spPr>
          <a:xfrm>
            <a:off x="236307" y="697420"/>
            <a:ext cx="8748444" cy="3934860"/>
          </a:xfrm>
          <a:prstGeom prst="rect">
            <a:avLst/>
          </a:prstGeom>
        </p:spPr>
        <p:txBody>
          <a:bodyPr wrap="square">
            <a:spAutoFit/>
          </a:bodyPr>
          <a:lstStyle/>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All will commune “By Station”. </a:t>
            </a:r>
          </a:p>
          <a:p>
            <a:pPr>
              <a:spcBef>
                <a:spcPts val="0"/>
              </a:spcBef>
              <a:spcAft>
                <a:spcPts val="600"/>
              </a:spcAft>
            </a:pPr>
            <a:r>
              <a:rPr lang="en-US" sz="3200" i="1" dirty="0">
                <a:solidFill>
                  <a:srgbClr val="C00000"/>
                </a:solidFill>
                <a:latin typeface="Arial Rounded MT Bold" panose="020F0704030504030204" pitchFamily="34" charset="0"/>
                <a:ea typeface="Times New Roman" panose="02020603050405020304" pitchFamily="18" charset="0"/>
              </a:rPr>
              <a:t>The bread may be broken for distribution.  As the ministers give the bread and wine, they say these words :</a:t>
            </a:r>
          </a:p>
          <a:p>
            <a:pPr>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body of Christ, given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200" dirty="0">
                <a:solidFill>
                  <a:srgbClr val="000000"/>
                </a:solidFill>
                <a:latin typeface="Arial Rounded MT Bold" panose="020F0704030504030204" pitchFamily="34" charset="0"/>
                <a:ea typeface="Times New Roman" panose="02020603050405020304" pitchFamily="18" charset="0"/>
              </a:rPr>
              <a:t>The blood of Christ, shed for you.</a:t>
            </a:r>
            <a:endParaRPr lang="en-US" sz="3200" dirty="0">
              <a:latin typeface="Arial Rounded MT Bold" panose="020F0704030504030204" pitchFamily="34" charset="0"/>
              <a:ea typeface="Calibri" panose="020F0502020204030204" pitchFamily="34" charset="0"/>
            </a:endParaRPr>
          </a:p>
          <a:p>
            <a:pPr>
              <a:lnSpc>
                <a:spcPct val="107000"/>
              </a:lnSpc>
              <a:spcBef>
                <a:spcPts val="0"/>
              </a:spcBef>
              <a:spcAft>
                <a:spcPts val="600"/>
              </a:spcAft>
            </a:pPr>
            <a:r>
              <a:rPr lang="en-US" sz="3600" i="1" dirty="0">
                <a:solidFill>
                  <a:srgbClr val="C00000"/>
                </a:solidFill>
                <a:latin typeface="Arial Rounded MT Bold" panose="020F0704030504030204" pitchFamily="34" charset="0"/>
                <a:ea typeface="Times New Roman" panose="02020603050405020304" pitchFamily="18" charset="0"/>
              </a:rPr>
              <a:t>The communicant may say: </a:t>
            </a:r>
            <a:r>
              <a:rPr lang="en-US" sz="3600" b="1" dirty="0">
                <a:solidFill>
                  <a:srgbClr val="000000"/>
                </a:solidFill>
                <a:latin typeface="Arial Rounded MT Bold" panose="020F0704030504030204" pitchFamily="34" charset="0"/>
                <a:ea typeface="Times New Roman" panose="02020603050405020304" pitchFamily="18" charset="0"/>
              </a:rPr>
              <a:t>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B42C-F313-B7DC-7272-6B4831D16E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37A83C4-C115-073E-B071-C9F23A6A62E9}"/>
              </a:ext>
            </a:extLst>
          </p:cNvPr>
          <p:cNvSpPr/>
          <p:nvPr/>
        </p:nvSpPr>
        <p:spPr>
          <a:xfrm>
            <a:off x="0" y="51769"/>
            <a:ext cx="9144000" cy="698525"/>
          </a:xfrm>
          <a:prstGeom prst="rect">
            <a:avLst/>
          </a:prstGeom>
        </p:spPr>
        <p:txBody>
          <a:bodyPr wrap="square">
            <a:spAutoFit/>
          </a:bodyPr>
          <a:lstStyle/>
          <a:p>
            <a:pPr marL="342891" indent="-342891">
              <a:lnSpc>
                <a:spcPct val="107000"/>
              </a:lnSpc>
              <a:spcBef>
                <a:spcPts val="0"/>
              </a:spcBef>
              <a:spcAft>
                <a:spcPts val="0"/>
              </a:spcAft>
              <a:buFont typeface="Symbol" panose="05050102010706020507" pitchFamily="18" charset="2"/>
              <a:buChar char=""/>
            </a:pPr>
            <a:r>
              <a:rPr lang="en-US" sz="4000" b="1" dirty="0">
                <a:solidFill>
                  <a:srgbClr val="000000"/>
                </a:solidFill>
                <a:latin typeface="Arial Rounded MT Bold" panose="020F0704030504030204" pitchFamily="34" charset="0"/>
                <a:ea typeface="Times New Roman" panose="02020603050405020304" pitchFamily="18" charset="0"/>
              </a:rPr>
              <a:t>CONFESSION AND FORGIVENESS</a:t>
            </a:r>
            <a:endParaRPr lang="en-US" sz="4000" dirty="0">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923E691-5D39-4012-C42A-D54568D8B882}"/>
              </a:ext>
            </a:extLst>
          </p:cNvPr>
          <p:cNvSpPr txBox="1"/>
          <p:nvPr/>
        </p:nvSpPr>
        <p:spPr>
          <a:xfrm>
            <a:off x="308316" y="889843"/>
            <a:ext cx="8323065" cy="5570756"/>
          </a:xfrm>
          <a:prstGeom prst="rect">
            <a:avLst/>
          </a:prstGeom>
          <a:noFill/>
        </p:spPr>
        <p:txBody>
          <a:bodyPr wrap="square">
            <a:spAutoFit/>
          </a:bodyPr>
          <a:lstStyle/>
          <a:p>
            <a:pPr marL="576263" marR="0" indent="-576263">
              <a:spcAft>
                <a:spcPts val="0"/>
              </a:spcAft>
              <a:buNone/>
              <a:tabLst>
                <a:tab pos="6977063" algn="l"/>
              </a:tabLst>
            </a:pPr>
            <a:r>
              <a:rPr lang="en-US" sz="3200" dirty="0">
                <a:effectLst/>
                <a:latin typeface="Arial Rounded MT Bold" panose="020F0704030504030204" pitchFamily="34" charset="0"/>
                <a:ea typeface="Garamond,Times New Roman"/>
                <a:cs typeface="Garamond,Times New Roman"/>
              </a:rPr>
              <a:t>P:	Hear the good news, siblings in Christ. You have been created in wholeness, claimed in love, and forgiven according to God’s boundless grace. Nothing—even the worst we do or fail to do—can separate us from the love of our God. Receive this forgiveness with joy, in the name of Jesus, our savior and friend.</a:t>
            </a:r>
          </a:p>
          <a:p>
            <a:pPr marL="576263" marR="0" indent="-576263">
              <a:spcAft>
                <a:spcPts val="0"/>
              </a:spcAft>
              <a:buNone/>
              <a:tabLst>
                <a:tab pos="6977063" algn="l"/>
              </a:tabLst>
            </a:pPr>
            <a:endParaRPr lang="en-US" sz="3200" dirty="0">
              <a:effectLst/>
              <a:latin typeface="Arial Rounded MT Bold" panose="020F0704030504030204" pitchFamily="34" charset="0"/>
              <a:ea typeface="Garamond,Times New Roman"/>
              <a:cs typeface="Garamond,Times New Roman"/>
            </a:endParaRPr>
          </a:p>
          <a:p>
            <a:pPr marR="0" indent="-285750">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017702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BLESSING</a:t>
            </a:r>
            <a:endParaRPr lang="en-US" sz="4000" dirty="0">
              <a:latin typeface="Arial Rounded MT Bold" panose="020F07040305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571BE598-C596-5F6B-41BF-7BAFCF3E588E}"/>
              </a:ext>
            </a:extLst>
          </p:cNvPr>
          <p:cNvSpPr txBox="1"/>
          <p:nvPr/>
        </p:nvSpPr>
        <p:spPr>
          <a:xfrm>
            <a:off x="706464" y="1875295"/>
            <a:ext cx="7578671" cy="2062103"/>
          </a:xfrm>
          <a:prstGeom prst="rect">
            <a:avLst/>
          </a:prstGeom>
          <a:noFill/>
        </p:spPr>
        <p:txBody>
          <a:bodyPr wrap="square">
            <a:spAutoFit/>
          </a:bodyPr>
          <a:lstStyle/>
          <a:p>
            <a:pPr marL="573088" marR="0" indent="-573088">
              <a:spcAft>
                <a:spcPts val="600"/>
              </a:spcAft>
              <a:buNone/>
            </a:pPr>
            <a:r>
              <a:rPr lang="en-US" sz="3200" dirty="0">
                <a:effectLst/>
                <a:latin typeface="Arial Rounded MT Bold" panose="020F0704030504030204" pitchFamily="34" charset="0"/>
                <a:ea typeface="Times New Roman" panose="02020603050405020304" pitchFamily="18" charset="0"/>
                <a:cs typeface="Times New Roman" panose="02020603050405020304" pitchFamily="18" charset="0"/>
              </a:rPr>
              <a:t>P:	May this Body and Blood of our Savior Jesus Christ strengthen, keep, and unite us, now and forever, amen.</a:t>
            </a:r>
            <a:endParaRPr lang="en-US" sz="32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726563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6788B-1DF8-7A4C-6896-EB2E491B49AC}"/>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9FE4E58-33E4-B245-33FB-560E6A29E3D8}"/>
              </a:ext>
            </a:extLst>
          </p:cNvPr>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a:extLst>
              <a:ext uri="{FF2B5EF4-FFF2-40B4-BE49-F238E27FC236}">
                <a16:creationId xmlns:a16="http://schemas.microsoft.com/office/drawing/2014/main" id="{40A505F7-AD57-27C8-8465-63432D97654F}"/>
              </a:ext>
            </a:extLst>
          </p:cNvPr>
          <p:cNvPicPr>
            <a:picLocks noChangeAspect="1"/>
          </p:cNvPicPr>
          <p:nvPr/>
        </p:nvPicPr>
        <p:blipFill rotWithShape="1">
          <a:blip r:embed="rId2" cstate="screen"/>
          <a:srcRect b="51796"/>
          <a:stretch>
            <a:fillRect/>
          </a:stretch>
        </p:blipFill>
        <p:spPr>
          <a:xfrm>
            <a:off x="0" y="894493"/>
            <a:ext cx="9144000" cy="5427649"/>
          </a:xfrm>
          <a:prstGeom prst="rect">
            <a:avLst/>
          </a:prstGeom>
        </p:spPr>
      </p:pic>
    </p:spTree>
    <p:extLst>
      <p:ext uri="{BB962C8B-B14F-4D97-AF65-F5344CB8AC3E}">
        <p14:creationId xmlns:p14="http://schemas.microsoft.com/office/powerpoint/2010/main" val="37622039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POST COMMUNION CANTACLE</a:t>
            </a:r>
            <a:endParaRPr lang="en-US" sz="4000" dirty="0">
              <a:latin typeface="Arial Rounded MT Bold" panose="020F0704030504030204" pitchFamily="34" charset="0"/>
              <a:ea typeface="Calibri" panose="020F0502020204030204" pitchFamily="34" charset="0"/>
            </a:endParaRPr>
          </a:p>
        </p:txBody>
      </p:sp>
      <p:pic>
        <p:nvPicPr>
          <p:cNvPr id="3" name="Picture 2" descr="A picture containing timeline&#10;&#10;Description automatically generated"/>
          <p:cNvPicPr>
            <a:picLocks noChangeAspect="1"/>
          </p:cNvPicPr>
          <p:nvPr/>
        </p:nvPicPr>
        <p:blipFill rotWithShape="1">
          <a:blip r:embed="rId2" cstate="screen"/>
          <a:srcRect t="49548"/>
          <a:stretch>
            <a:fillRect/>
          </a:stretch>
        </p:blipFill>
        <p:spPr>
          <a:xfrm>
            <a:off x="0" y="1059874"/>
            <a:ext cx="9144000" cy="5243420"/>
          </a:xfrm>
          <a:prstGeom prst="rect">
            <a:avLst/>
          </a:prstGeom>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E1EAE-1EBB-A680-DDCB-8892D3F9BB42}"/>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805DAC7-5F7D-7E8C-1B03-4A0901646FC0}"/>
              </a:ext>
            </a:extLst>
          </p:cNvPr>
          <p:cNvSpPr/>
          <p:nvPr/>
        </p:nvSpPr>
        <p:spPr>
          <a:xfrm>
            <a:off x="159250" y="61083"/>
            <a:ext cx="8825501" cy="577338"/>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200" b="1" dirty="0">
                <a:solidFill>
                  <a:srgbClr val="000000"/>
                </a:solidFill>
                <a:latin typeface="Arial Rounded MT Bold" panose="020F0704030504030204" pitchFamily="34" charset="0"/>
                <a:ea typeface="Calibri" panose="020F0502020204030204" pitchFamily="34" charset="0"/>
              </a:rPr>
              <a:t>POST COMMUNION PRAYER</a:t>
            </a:r>
            <a:endParaRPr lang="en-US" sz="3200" dirty="0">
              <a:latin typeface="Arial Rounded MT Bold" panose="020F07040305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94F3B330-DE1D-7FEA-8345-23AC28E519BF}"/>
              </a:ext>
            </a:extLst>
          </p:cNvPr>
          <p:cNvSpPr/>
          <p:nvPr/>
        </p:nvSpPr>
        <p:spPr>
          <a:xfrm>
            <a:off x="159250" y="1002277"/>
            <a:ext cx="8508500" cy="3799566"/>
          </a:xfrm>
          <a:prstGeom prst="rect">
            <a:avLst/>
          </a:prstGeom>
        </p:spPr>
        <p:txBody>
          <a:bodyPr wrap="square">
            <a:spAutoFit/>
          </a:bodyPr>
          <a:lstStyle/>
          <a:p>
            <a:pPr marL="574660" indent="-574660">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a:t>
            </a:r>
            <a:r>
              <a:rPr lang="en-US" sz="3200" dirty="0">
                <a:latin typeface="Arial Rounded MT Bold" panose="020F0704030504030204" pitchFamily="34" charset="0"/>
                <a:ea typeface="Calibri" panose="020F0502020204030204" pitchFamily="34" charset="0"/>
              </a:rPr>
              <a:t>	O God, through this meal you have strengthened us and appointed us to be your servants.  Send us to do good and to share our possessions with all in need.  We ask this in Jesus’ name.</a:t>
            </a:r>
          </a:p>
          <a:p>
            <a:pPr marL="574660" indent="-574660">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574660" indent="-574660">
              <a:lnSpc>
                <a:spcPct val="107000"/>
              </a:lnSpc>
              <a:spcBef>
                <a:spcPts val="0"/>
              </a:spcBef>
              <a:spcAft>
                <a:spcPts val="0"/>
              </a:spcAft>
            </a:pPr>
            <a:r>
              <a:rPr lang="en-US" sz="3600" b="1" dirty="0">
                <a:latin typeface="Arial Rounded MT Bold" panose="020F0704030504030204" pitchFamily="34" charset="0"/>
                <a:ea typeface="Calibri" panose="020F0502020204030204" pitchFamily="34" charset="0"/>
              </a:rPr>
              <a:t>C:	Amen.  </a:t>
            </a:r>
          </a:p>
        </p:txBody>
      </p:sp>
    </p:spTree>
    <p:extLst>
      <p:ext uri="{BB962C8B-B14F-4D97-AF65-F5344CB8AC3E}">
        <p14:creationId xmlns:p14="http://schemas.microsoft.com/office/powerpoint/2010/main" val="115391377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144583"/>
            <a:ext cx="8032173" cy="341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The God of righteousness, who gives justice to the oppressed, ho gives food to the hungry, who sets the prisoners free, </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r>
              <a:rPr lang="en-US" sz="3200" dirty="0">
                <a:solidFill>
                  <a:srgbClr val="000000"/>
                </a:solidFill>
                <a:latin typeface="Arial Rounded MT Bold" panose="020F0704030504030204" pitchFamily="34" charset="0"/>
                <a:ea typeface="Calibri" panose="020F0502020204030204" pitchFamily="34" charset="0"/>
              </a:rPr>
              <a:t>bless you now and forever.</a:t>
            </a:r>
          </a:p>
          <a:p>
            <a:pPr marL="803255" indent="-803255">
              <a:lnSpc>
                <a:spcPct val="95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803255" indent="-803255">
              <a:lnSpc>
                <a:spcPct val="95000"/>
              </a:lnSpc>
              <a:spcBef>
                <a:spcPts val="0"/>
              </a:spcBef>
              <a:spcAft>
                <a:spcPts val="0"/>
              </a:spcAft>
            </a:pP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9"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3" y="2620370"/>
            <a:ext cx="4495798" cy="1900457"/>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“Love Divine, All Loves Excelling”</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315</a:t>
            </a:r>
          </a:p>
        </p:txBody>
      </p:sp>
      <p:pic>
        <p:nvPicPr>
          <p:cNvPr id="3" name="Picture 2">
            <a:extLst>
              <a:ext uri="{FF2B5EF4-FFF2-40B4-BE49-F238E27FC236}">
                <a16:creationId xmlns:a16="http://schemas.microsoft.com/office/drawing/2014/main" id="{3F48D8C5-9F50-0227-259A-8AA0B69B24F7}"/>
              </a:ext>
            </a:extLst>
          </p:cNvPr>
          <p:cNvPicPr>
            <a:picLocks noChangeAspect="1"/>
          </p:cNvPicPr>
          <p:nvPr/>
        </p:nvPicPr>
        <p:blipFill>
          <a:blip r:embed="rId3"/>
          <a:stretch>
            <a:fillRect/>
          </a:stretch>
        </p:blipFill>
        <p:spPr>
          <a:xfrm>
            <a:off x="4930828" y="859014"/>
            <a:ext cx="4151736" cy="5998984"/>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8524068" cy="523220"/>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28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“Love Divine, All Loves Excelling” -- LBW 315</a:t>
            </a:r>
          </a:p>
        </p:txBody>
      </p:sp>
      <p:sp>
        <p:nvSpPr>
          <p:cNvPr id="6" name="TextBox 5">
            <a:extLst>
              <a:ext uri="{FF2B5EF4-FFF2-40B4-BE49-F238E27FC236}">
                <a16:creationId xmlns:a16="http://schemas.microsoft.com/office/drawing/2014/main" id="{21130DBB-32C8-B9CB-6B70-71409F0C3602}"/>
              </a:ext>
            </a:extLst>
          </p:cNvPr>
          <p:cNvSpPr txBox="1"/>
          <p:nvPr/>
        </p:nvSpPr>
        <p:spPr>
          <a:xfrm>
            <a:off x="85725" y="680264"/>
            <a:ext cx="7477125" cy="5078313"/>
          </a:xfrm>
          <a:prstGeom prst="rect">
            <a:avLst/>
          </a:prstGeom>
          <a:noFill/>
        </p:spPr>
        <p:txBody>
          <a:bodyPr wrap="square">
            <a:spAutoFit/>
          </a:bodyPr>
          <a:lstStyle/>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1	Love divine, all loves excelling,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Joy of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to earth come down!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Fix in us thy humble dwelling,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all thy faithful mercies crown.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Jesus, thou art all compassion,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pure, unbounded love thou art;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visit us with thy salvation,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enter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trembling heart.</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A1071-D0DE-1771-303E-AA7CA2E96E88}"/>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55A340E5-D9AE-E7C1-C697-FADABAB5FCE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5FA779DB-01E6-2A29-ECA5-2FBD1CB2587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432B71C7-12F8-D8D7-0A45-9DB22CF186E3}"/>
              </a:ext>
            </a:extLst>
          </p:cNvPr>
          <p:cNvSpPr/>
          <p:nvPr/>
        </p:nvSpPr>
        <p:spPr>
          <a:xfrm>
            <a:off x="0" y="59311"/>
            <a:ext cx="8524068" cy="523220"/>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28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“Love Divine, All Loves Excelling” -- LBW 315</a:t>
            </a:r>
          </a:p>
        </p:txBody>
      </p:sp>
      <p:sp>
        <p:nvSpPr>
          <p:cNvPr id="6" name="TextBox 5">
            <a:extLst>
              <a:ext uri="{FF2B5EF4-FFF2-40B4-BE49-F238E27FC236}">
                <a16:creationId xmlns:a16="http://schemas.microsoft.com/office/drawing/2014/main" id="{C4BC1054-F489-18B5-8128-3A59A0493D42}"/>
              </a:ext>
            </a:extLst>
          </p:cNvPr>
          <p:cNvSpPr txBox="1"/>
          <p:nvPr/>
        </p:nvSpPr>
        <p:spPr>
          <a:xfrm>
            <a:off x="304800" y="889843"/>
            <a:ext cx="7248525" cy="5078313"/>
          </a:xfrm>
          <a:prstGeom prst="rect">
            <a:avLst/>
          </a:prstGeom>
          <a:noFill/>
        </p:spPr>
        <p:txBody>
          <a:bodyPr wrap="square">
            <a:spAutoFit/>
          </a:bodyPr>
          <a:lstStyle/>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2	Breathe, oh, breathe                                             thy loving Spirit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into </a:t>
            </a:r>
            <a:r>
              <a:rPr lang="en-US" sz="3600" dirty="0" err="1">
                <a:effectLst/>
                <a:latin typeface="Arial Rounded MT Bold" panose="020F0704030504030204" pitchFamily="34" charset="0"/>
                <a:ea typeface="MS Mincho" panose="02020609040205080304" pitchFamily="49" charset="-128"/>
              </a:rPr>
              <a:t>ev’ry</a:t>
            </a:r>
            <a:r>
              <a:rPr lang="en-US" sz="3600" dirty="0">
                <a:effectLst/>
                <a:latin typeface="Arial Rounded MT Bold" panose="020F0704030504030204" pitchFamily="34" charset="0"/>
                <a:ea typeface="MS Mincho" panose="02020609040205080304" pitchFamily="49" charset="-128"/>
              </a:rPr>
              <a:t> troubled breast;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let us all in thee inherit;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let us find thy promised rest.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Take away the love of sinning;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Alpha and Omega 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end of faith, as its beginning,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set our hearts at liberty.</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0153443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A927-584D-AF8D-CAE8-F2AE25DFAEF6}"/>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C70D9263-8F8F-285F-0BCC-4B9F4474D7D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970A5BC6-6293-03B4-0B0B-A6692DE561C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671F3E9-859C-8CC5-8C9F-AEFEC3E02A7B}"/>
              </a:ext>
            </a:extLst>
          </p:cNvPr>
          <p:cNvSpPr/>
          <p:nvPr/>
        </p:nvSpPr>
        <p:spPr>
          <a:xfrm>
            <a:off x="0" y="59311"/>
            <a:ext cx="8524068" cy="523220"/>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28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“Love Divine, All Loves Excelling” -- LBW 315</a:t>
            </a:r>
          </a:p>
        </p:txBody>
      </p:sp>
      <p:sp>
        <p:nvSpPr>
          <p:cNvPr id="6" name="TextBox 5">
            <a:extLst>
              <a:ext uri="{FF2B5EF4-FFF2-40B4-BE49-F238E27FC236}">
                <a16:creationId xmlns:a16="http://schemas.microsoft.com/office/drawing/2014/main" id="{DB5891FA-BB6C-F42F-3E18-3BF60E217CD0}"/>
              </a:ext>
            </a:extLst>
          </p:cNvPr>
          <p:cNvSpPr txBox="1"/>
          <p:nvPr/>
        </p:nvSpPr>
        <p:spPr>
          <a:xfrm>
            <a:off x="237318" y="823139"/>
            <a:ext cx="8286750" cy="5078313"/>
          </a:xfrm>
          <a:prstGeom prst="rect">
            <a:avLst/>
          </a:prstGeom>
          <a:noFill/>
        </p:spPr>
        <p:txBody>
          <a:bodyPr wrap="square">
            <a:spAutoFit/>
          </a:bodyPr>
          <a:lstStyle/>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3	Come, Almighty, to deliver;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let us all thy life receive;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suddenly return, and never,</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nevermore thy temples leave.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Thee we would be always blessing,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serve thee as thy hosts above,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pray, and praise thee                              without ceasing,</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glory in thy perfect love.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267026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0"/>
            <a:ext cx="9143999" cy="904775"/>
          </a:xfrm>
        </p:spPr>
        <p:txBody>
          <a:bodyPr/>
          <a:lstStyle/>
          <a:p>
            <a:pPr algn="ctr">
              <a:buFont typeface="Symbol" panose="05050102010706020507" pitchFamily="18" charset="2"/>
              <a:buChar char=""/>
            </a:pPr>
            <a:r>
              <a:rPr lang="en-US" dirty="0"/>
              <a:t>Gathering Song</a:t>
            </a:r>
          </a:p>
        </p:txBody>
      </p:sp>
      <p:sp>
        <p:nvSpPr>
          <p:cNvPr id="2" name="Rectangle 1"/>
          <p:cNvSpPr/>
          <p:nvPr/>
        </p:nvSpPr>
        <p:spPr>
          <a:xfrm>
            <a:off x="0" y="2551837"/>
            <a:ext cx="4495797" cy="1200329"/>
          </a:xfrm>
          <a:prstGeom prst="rect">
            <a:avLst/>
          </a:prstGeom>
        </p:spPr>
        <p:txBody>
          <a:bodyPr wrap="square">
            <a:spAutoFit/>
          </a:bodyPr>
          <a:lstStyle/>
          <a:p>
            <a:pPr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“Just As I Am”</a:t>
            </a:r>
          </a:p>
          <a:p>
            <a:pPr algn="ctr">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LBW 296</a:t>
            </a:r>
            <a:endParaRPr lang="en-US" sz="3200" dirty="0">
              <a:solidFill>
                <a:srgbClr val="C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5BF4173C-DC79-089E-2004-263F5659A754}"/>
              </a:ext>
            </a:extLst>
          </p:cNvPr>
          <p:cNvPicPr>
            <a:picLocks noChangeAspect="1"/>
          </p:cNvPicPr>
          <p:nvPr/>
        </p:nvPicPr>
        <p:blipFill>
          <a:blip r:embed="rId3"/>
          <a:stretch>
            <a:fillRect/>
          </a:stretch>
        </p:blipFill>
        <p:spPr>
          <a:xfrm>
            <a:off x="4943475" y="1057437"/>
            <a:ext cx="3899305" cy="5634598"/>
          </a:xfrm>
          <a:prstGeom prst="rect">
            <a:avLst/>
          </a:prstGeom>
          <a:ln>
            <a:noFill/>
          </a:ln>
          <a:effectLst>
            <a:softEdge rad="11250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09E900-3807-211C-B625-89E3FC770F2A}"/>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3E285C93-23A0-83C8-82EA-43AABFF67DCC}"/>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BA6F87D1-4899-033A-E581-81BC7B0809F8}"/>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E05C5CE2-7721-B185-AD0A-FACA4CE1F000}"/>
              </a:ext>
            </a:extLst>
          </p:cNvPr>
          <p:cNvSpPr/>
          <p:nvPr/>
        </p:nvSpPr>
        <p:spPr>
          <a:xfrm>
            <a:off x="0" y="59311"/>
            <a:ext cx="8524068" cy="523220"/>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28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“Love Divine, All Loves Excelling” -- LBW 315</a:t>
            </a:r>
          </a:p>
        </p:txBody>
      </p:sp>
      <p:sp>
        <p:nvSpPr>
          <p:cNvPr id="6" name="TextBox 5">
            <a:extLst>
              <a:ext uri="{FF2B5EF4-FFF2-40B4-BE49-F238E27FC236}">
                <a16:creationId xmlns:a16="http://schemas.microsoft.com/office/drawing/2014/main" id="{8C5C994C-33D0-B2A2-D1B4-CDE197863141}"/>
              </a:ext>
            </a:extLst>
          </p:cNvPr>
          <p:cNvSpPr txBox="1"/>
          <p:nvPr/>
        </p:nvSpPr>
        <p:spPr>
          <a:xfrm>
            <a:off x="85725" y="680264"/>
            <a:ext cx="8324850" cy="4524315"/>
          </a:xfrm>
          <a:prstGeom prst="rect">
            <a:avLst/>
          </a:prstGeom>
          <a:noFill/>
        </p:spPr>
        <p:txBody>
          <a:bodyPr wrap="square">
            <a:spAutoFit/>
          </a:bodyPr>
          <a:lstStyle/>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4	Finish then thy new creation,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pure and spotless let us be;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let us see thy great salvation</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perfectly restored in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Changed from glory into glory,</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till in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 we take our place,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till we cast our crowns before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6457950" algn="l"/>
              </a:tabLst>
            </a:pPr>
            <a:r>
              <a:rPr lang="en-US" sz="3600" dirty="0">
                <a:effectLst/>
                <a:latin typeface="Arial Rounded MT Bold" panose="020F0704030504030204" pitchFamily="34" charset="0"/>
                <a:ea typeface="MS Mincho" panose="02020609040205080304" pitchFamily="49" charset="-128"/>
              </a:rPr>
              <a:t>	lost in wonder, love, and praise!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303261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82958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7" name="Rectangle 6"/>
          <p:cNvSpPr/>
          <p:nvPr/>
        </p:nvSpPr>
        <p:spPr>
          <a:xfrm>
            <a:off x="234592" y="3316010"/>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Roxanne Groff</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 y="3675"/>
            <a:ext cx="6802578"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“Just As I Am”                 LBW 296</a:t>
            </a:r>
          </a:p>
        </p:txBody>
      </p:sp>
      <p:sp>
        <p:nvSpPr>
          <p:cNvPr id="5" name="TextBox 4">
            <a:extLst>
              <a:ext uri="{FF2B5EF4-FFF2-40B4-BE49-F238E27FC236}">
                <a16:creationId xmlns:a16="http://schemas.microsoft.com/office/drawing/2014/main" id="{AAA2A388-1B1E-2D53-6530-904E3864DB51}"/>
              </a:ext>
            </a:extLst>
          </p:cNvPr>
          <p:cNvSpPr txBox="1"/>
          <p:nvPr/>
        </p:nvSpPr>
        <p:spPr>
          <a:xfrm>
            <a:off x="1314450" y="1238251"/>
            <a:ext cx="5915025" cy="4524315"/>
          </a:xfrm>
          <a:prstGeom prst="rect">
            <a:avLst/>
          </a:prstGeom>
          <a:noFill/>
        </p:spPr>
        <p:txBody>
          <a:bodyPr wrap="square">
            <a:spAutoFit/>
          </a:bodyPr>
          <a:lstStyle/>
          <a:p>
            <a:pPr marL="400050" marR="0" indent="-400050">
              <a:buNone/>
            </a:pPr>
            <a:r>
              <a:rPr lang="en-US" sz="3600" dirty="0">
                <a:effectLst/>
                <a:latin typeface="Arial Rounded MT Bold" panose="020F0704030504030204" pitchFamily="34" charset="0"/>
                <a:ea typeface="MS Mincho" panose="02020609040205080304" pitchFamily="49" charset="-128"/>
              </a:rPr>
              <a:t>1	Just as I am,                                              without one plea,</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but that thy blood                                    was shed for me,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and that thou </a:t>
            </a:r>
            <a:r>
              <a:rPr lang="en-US" sz="3600" dirty="0" err="1">
                <a:effectLst/>
                <a:latin typeface="Arial Rounded MT Bold" panose="020F0704030504030204" pitchFamily="34" charset="0"/>
                <a:ea typeface="MS Mincho" panose="02020609040205080304" pitchFamily="49" charset="-128"/>
              </a:rPr>
              <a:t>bidd’st</a:t>
            </a:r>
            <a:r>
              <a:rPr lang="en-US" sz="3600" dirty="0">
                <a:effectLst/>
                <a:latin typeface="Arial Rounded MT Bold" panose="020F0704030504030204" pitchFamily="34" charset="0"/>
                <a:ea typeface="MS Mincho" panose="02020609040205080304" pitchFamily="49" charset="-128"/>
              </a:rPr>
              <a:t> me     come to thee,</a:t>
            </a:r>
            <a:endParaRPr lang="en-US" sz="3600" dirty="0">
              <a:effectLst/>
              <a:latin typeface="Arial Rounded MT Bold" panose="020F0704030504030204" pitchFamily="34" charset="0"/>
              <a:ea typeface="Times New Roman" panose="02020603050405020304" pitchFamily="18" charset="0"/>
            </a:endParaRPr>
          </a:p>
          <a:p>
            <a:pPr marL="400050" marR="0" indent="-400050">
              <a:buNone/>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042D3-3E1C-63A3-4EA4-021279ECFF1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FA05C3-0C63-482F-F013-B85420B7C160}"/>
              </a:ext>
            </a:extLst>
          </p:cNvPr>
          <p:cNvSpPr/>
          <p:nvPr/>
        </p:nvSpPr>
        <p:spPr>
          <a:xfrm>
            <a:off x="4" y="3675"/>
            <a:ext cx="6802578" cy="577338"/>
          </a:xfrm>
          <a:prstGeom prst="rect">
            <a:avLst/>
          </a:prstGeom>
        </p:spPr>
        <p:txBody>
          <a:bodyPr wrap="square">
            <a:spAutoFit/>
          </a:bodyPr>
          <a:lstStyle/>
          <a:p>
            <a:pPr marL="225420" indent="-225420">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“Just As I Am”                 LBW 296</a:t>
            </a:r>
          </a:p>
        </p:txBody>
      </p:sp>
      <p:sp>
        <p:nvSpPr>
          <p:cNvPr id="5" name="TextBox 4">
            <a:extLst>
              <a:ext uri="{FF2B5EF4-FFF2-40B4-BE49-F238E27FC236}">
                <a16:creationId xmlns:a16="http://schemas.microsoft.com/office/drawing/2014/main" id="{2232C1EF-2C74-8D98-01FB-6CE0C449740B}"/>
              </a:ext>
            </a:extLst>
          </p:cNvPr>
          <p:cNvSpPr txBox="1"/>
          <p:nvPr/>
        </p:nvSpPr>
        <p:spPr>
          <a:xfrm>
            <a:off x="1154257" y="889843"/>
            <a:ext cx="5648325" cy="5078313"/>
          </a:xfrm>
          <a:prstGeom prst="rect">
            <a:avLst/>
          </a:prstGeom>
          <a:noFill/>
        </p:spPr>
        <p:txBody>
          <a:bodyPr wrap="square">
            <a:spAutoFit/>
          </a:bodyPr>
          <a:lstStyle/>
          <a:p>
            <a:pPr marL="400050" marR="0" indent="-400050">
              <a:buNone/>
              <a:tabLst>
                <a:tab pos="1943100" algn="l"/>
              </a:tabLst>
            </a:pPr>
            <a:r>
              <a:rPr lang="en-US" sz="3600" dirty="0">
                <a:effectLst/>
                <a:latin typeface="Arial Rounded MT Bold" panose="020F0704030504030204" pitchFamily="34" charset="0"/>
                <a:ea typeface="MS Mincho" panose="02020609040205080304" pitchFamily="49" charset="-128"/>
              </a:rPr>
              <a:t>2	Just as I am,                                                          and waiting not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1943100" algn="l"/>
              </a:tabLst>
            </a:pPr>
            <a:r>
              <a:rPr lang="en-US" sz="3600" dirty="0">
                <a:effectLst/>
                <a:latin typeface="Arial Rounded MT Bold" panose="020F0704030504030204" pitchFamily="34" charset="0"/>
                <a:ea typeface="MS Mincho" panose="02020609040205080304" pitchFamily="49" charset="-128"/>
              </a:rPr>
              <a:t>	to rid my soul                                                                    of one dark blot,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1943100" algn="l"/>
              </a:tabLst>
            </a:pPr>
            <a:r>
              <a:rPr lang="en-US" sz="3600" dirty="0">
                <a:effectLst/>
                <a:latin typeface="Arial Rounded MT Bold" panose="020F0704030504030204" pitchFamily="34" charset="0"/>
                <a:ea typeface="MS Mincho" panose="02020609040205080304" pitchFamily="49" charset="-128"/>
              </a:rPr>
              <a:t>	to thee, whose blood                                         can cleanse each spot,</a:t>
            </a:r>
            <a:endParaRPr lang="en-US" sz="3600" dirty="0">
              <a:effectLst/>
              <a:latin typeface="Arial Rounded MT Bold" panose="020F0704030504030204" pitchFamily="34" charset="0"/>
              <a:ea typeface="Times New Roman" panose="02020603050405020304" pitchFamily="18" charset="0"/>
            </a:endParaRPr>
          </a:p>
          <a:p>
            <a:pPr marL="400050" marR="0" indent="-400050">
              <a:buNone/>
              <a:tabLst>
                <a:tab pos="1943100" algn="l"/>
              </a:tabLst>
            </a:pPr>
            <a:r>
              <a:rPr lang="en-US" sz="3600" dirty="0">
                <a:effectLst/>
                <a:latin typeface="Arial Rounded MT Bold" panose="020F0704030504030204" pitchFamily="34" charset="0"/>
                <a:ea typeface="MS Mincho" panose="02020609040205080304" pitchFamily="49" charset="-128"/>
              </a:rPr>
              <a:t>	O Lamb of God,                                                      I come, I come.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8101287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23303</TotalTime>
  <Words>3633</Words>
  <Application>Microsoft Office PowerPoint</Application>
  <PresentationFormat>On-screen Show (4:3)</PresentationFormat>
  <Paragraphs>339</Paragraphs>
  <Slides>71</Slides>
  <Notes>50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71</vt:i4>
      </vt:variant>
    </vt:vector>
  </HeadingPairs>
  <TitlesOfParts>
    <vt:vector size="78" baseType="lpstr">
      <vt:lpstr>Arial</vt:lpstr>
      <vt:lpstr>Arial Rounded MT Bold</vt:lpstr>
      <vt:lpstr>Calibri</vt:lpstr>
      <vt:lpstr>Calibri Light</vt:lpstr>
      <vt:lpstr>Symbol</vt:lpstr>
      <vt:lpstr>Times New Roman</vt:lpstr>
      <vt:lpstr>Office Theme</vt:lpstr>
      <vt:lpstr>October 19, 2025</vt:lpstr>
      <vt:lpstr>PowerPoint Presentation</vt:lpstr>
      <vt:lpstr>PowerPoint Presentation</vt:lpstr>
      <vt:lpstr>PowerPoint Presentation</vt:lpstr>
      <vt:lpstr>PowerPoint Presentation</vt:lpstr>
      <vt:lpstr>PowerPoint Presentation</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179</cp:revision>
  <dcterms:created xsi:type="dcterms:W3CDTF">2016-05-14T21:20:00Z</dcterms:created>
  <dcterms:modified xsi:type="dcterms:W3CDTF">2025-10-19T11:22:32Z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