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6"/>
  </p:notesMasterIdLst>
  <p:sldIdLst>
    <p:sldId id="258" r:id="rId2"/>
    <p:sldId id="260" r:id="rId3"/>
    <p:sldId id="261" r:id="rId4"/>
    <p:sldId id="1016" r:id="rId5"/>
    <p:sldId id="1976" r:id="rId6"/>
    <p:sldId id="1730" r:id="rId7"/>
    <p:sldId id="267" r:id="rId8"/>
    <p:sldId id="1977" r:id="rId9"/>
    <p:sldId id="1995" r:id="rId10"/>
    <p:sldId id="1996" r:id="rId11"/>
    <p:sldId id="1997" r:id="rId12"/>
    <p:sldId id="270" r:id="rId13"/>
    <p:sldId id="272" r:id="rId14"/>
    <p:sldId id="271" r:id="rId15"/>
    <p:sldId id="273" r:id="rId16"/>
    <p:sldId id="274" r:id="rId17"/>
    <p:sldId id="275" r:id="rId18"/>
    <p:sldId id="348" r:id="rId19"/>
    <p:sldId id="277" r:id="rId20"/>
    <p:sldId id="1536" r:id="rId21"/>
    <p:sldId id="278" r:id="rId22"/>
    <p:sldId id="1498" r:id="rId23"/>
    <p:sldId id="1998" r:id="rId24"/>
    <p:sldId id="1999" r:id="rId25"/>
    <p:sldId id="2000" r:id="rId26"/>
    <p:sldId id="995" r:id="rId27"/>
    <p:sldId id="1328" r:id="rId28"/>
    <p:sldId id="2005" r:id="rId29"/>
    <p:sldId id="2006" r:id="rId30"/>
    <p:sldId id="2007" r:id="rId31"/>
    <p:sldId id="2008" r:id="rId32"/>
    <p:sldId id="2009" r:id="rId33"/>
    <p:sldId id="2010" r:id="rId34"/>
    <p:sldId id="2011" r:id="rId35"/>
    <p:sldId id="2012" r:id="rId36"/>
    <p:sldId id="2013" r:id="rId37"/>
    <p:sldId id="2014" r:id="rId38"/>
    <p:sldId id="2015" r:id="rId39"/>
    <p:sldId id="1448" r:id="rId40"/>
    <p:sldId id="310" r:id="rId41"/>
    <p:sldId id="1424" r:id="rId42"/>
    <p:sldId id="1425" r:id="rId43"/>
    <p:sldId id="1802" r:id="rId44"/>
    <p:sldId id="1803" r:id="rId45"/>
    <p:sldId id="1804" r:id="rId46"/>
    <p:sldId id="1805" r:id="rId47"/>
    <p:sldId id="1806" r:id="rId48"/>
    <p:sldId id="1807" r:id="rId49"/>
    <p:sldId id="1776" r:id="rId50"/>
    <p:sldId id="1777" r:id="rId51"/>
    <p:sldId id="1014" r:id="rId52"/>
    <p:sldId id="311" r:id="rId53"/>
    <p:sldId id="312" r:id="rId54"/>
    <p:sldId id="313" r:id="rId55"/>
    <p:sldId id="314" r:id="rId56"/>
    <p:sldId id="315" r:id="rId57"/>
    <p:sldId id="316" r:id="rId58"/>
    <p:sldId id="317" r:id="rId59"/>
    <p:sldId id="318" r:id="rId60"/>
    <p:sldId id="319" r:id="rId61"/>
    <p:sldId id="2001" r:id="rId62"/>
    <p:sldId id="1691" r:id="rId63"/>
    <p:sldId id="1302" r:id="rId64"/>
    <p:sldId id="321" r:id="rId65"/>
    <p:sldId id="1950" r:id="rId66"/>
    <p:sldId id="1917" r:id="rId67"/>
    <p:sldId id="1015" r:id="rId68"/>
    <p:sldId id="485" r:id="rId69"/>
    <p:sldId id="1017" r:id="rId70"/>
    <p:sldId id="297" r:id="rId71"/>
    <p:sldId id="2002" r:id="rId72"/>
    <p:sldId id="2003" r:id="rId73"/>
    <p:sldId id="2004" r:id="rId74"/>
    <p:sldId id="330" r:id="rId75"/>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8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0" autoAdjust="0"/>
    <p:restoredTop sz="94660"/>
  </p:normalViewPr>
  <p:slideViewPr>
    <p:cSldViewPr snapToGrid="0" snapToObjects="1" showGuides="1">
      <p:cViewPr varScale="1">
        <p:scale>
          <a:sx n="101" d="100"/>
          <a:sy n="101" d="100"/>
        </p:scale>
        <p:origin x="1554" y="120"/>
      </p:cViewPr>
      <p:guideLst>
        <p:guide orient="horz" pos="228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1/17/2026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0016B-8FDE-080A-6175-2611AD75459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D93F1FD-748A-DD0E-70B7-BF899903175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9B4DD2D-7F2B-063A-4A4A-9F41E412AA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7C5F301B-658F-AB87-7BFE-BAD6A23569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10</a:t>
            </a:fld>
            <a:endParaRPr lang="en-US" altLang="en-US"/>
          </a:p>
        </p:txBody>
      </p:sp>
    </p:spTree>
    <p:extLst>
      <p:ext uri="{BB962C8B-B14F-4D97-AF65-F5344CB8AC3E}">
        <p14:creationId xmlns:p14="http://schemas.microsoft.com/office/powerpoint/2010/main" val="212397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430E5-CFB1-1E91-56EE-62912695E79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D30061B-E5E5-D0CB-B771-2E5127C4371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E469D53-4506-98CA-A995-D983AEF03E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BAA64FD-CEEF-9964-40C6-FA490ED6BA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11</a:t>
            </a:fld>
            <a:endParaRPr lang="en-US" altLang="en-US"/>
          </a:p>
        </p:txBody>
      </p:sp>
    </p:spTree>
    <p:extLst>
      <p:ext uri="{BB962C8B-B14F-4D97-AF65-F5344CB8AC3E}">
        <p14:creationId xmlns:p14="http://schemas.microsoft.com/office/powerpoint/2010/main" val="358247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86B19-50D2-521E-ED3E-9DC79D4BA1B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79401C0-6D32-DF0C-9E97-FEC0FF1CDB7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CB7079F-17BF-2785-46AB-87E2829D4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3346347-8D8F-A955-1984-8467CA96D8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102050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614A5-9E86-4A1B-9AC1-BA7A6F6F683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DBB15D1-8B56-8B73-C9D4-F9FA587A418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801B86E-B742-D9F9-BC6A-D57DE13F3D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115C57F-E41B-7FCE-CAB4-6BC4BADA79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1364669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79AD3-9CD1-3110-94B0-B90D418FE6D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BB0FE1A-A125-6065-CBBA-8815D84FF32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798988F-1608-A4ED-324C-DE00704C8F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1067575-BE5D-5C61-1315-659310B93D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2648632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F7139-4C4D-D6A7-CCDB-CCD8BA3FC66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825E0FE-D33E-F87A-867D-70AFDBE9D92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2DFB715-89E9-0830-AF75-20B4E4A5C5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E339D66-294E-794B-6AC4-B56AC53AC3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28</a:t>
            </a:fld>
            <a:endParaRPr lang="en-US" altLang="en-US"/>
          </a:p>
        </p:txBody>
      </p:sp>
    </p:spTree>
    <p:extLst>
      <p:ext uri="{BB962C8B-B14F-4D97-AF65-F5344CB8AC3E}">
        <p14:creationId xmlns:p14="http://schemas.microsoft.com/office/powerpoint/2010/main" val="3254081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74B7-05A8-61D5-24C0-BC42CC6D3AA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E953C3A-54A9-8DF2-563A-E27A42495D2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886DD9C-690D-8BC7-F3AB-8263B3E7E5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C244BB0-95BF-8104-FD9F-DB245A6301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29</a:t>
            </a:fld>
            <a:endParaRPr lang="en-US" altLang="en-US"/>
          </a:p>
        </p:txBody>
      </p:sp>
    </p:spTree>
    <p:extLst>
      <p:ext uri="{BB962C8B-B14F-4D97-AF65-F5344CB8AC3E}">
        <p14:creationId xmlns:p14="http://schemas.microsoft.com/office/powerpoint/2010/main" val="350376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FA94-8989-0829-A729-E2118CE5CE1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3C67774-98C4-7F4F-5D5D-97D529771EE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AE80915-133F-AAFA-1AF5-41CAB95F4C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CB57DAA-F2E3-36EB-FAAC-A62BA91A3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extLst>
      <p:ext uri="{BB962C8B-B14F-4D97-AF65-F5344CB8AC3E}">
        <p14:creationId xmlns:p14="http://schemas.microsoft.com/office/powerpoint/2010/main" val="3358287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04BAD-E8A6-30AC-6B8E-048AAEBA988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A7D0237-F2E2-F8BC-8B26-0F9F9BD95FD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ED70E84-71ED-4C16-5A31-3463ACC65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AE2FDDB-2B0E-1C73-5F1E-14C8923B9E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4105669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ED1B-3CFD-A77B-D67C-C9ACA54DF56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4937136-E77F-154A-7FC7-63D7DF6748F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CDD0AF8-BB7B-B6EA-F873-2F689DBB5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86C3221-133D-9F37-E6E6-41319F7154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1807984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5FCE-4734-4E43-B74A-311DCC5D215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A18CE9F-6A00-8E08-AB21-7E33A0830AF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A95BE84-6883-2B90-9FAD-996BB3633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A7B3371-0695-DD87-5DE5-9070C5A193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3880234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C9926-2750-C133-B988-DB80D21E8B8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D37A10D-FB09-6F6A-77C5-555D3D62A5C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EB3DF62-7A31-1B61-1548-FD83D1B554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A0846BB-72C6-8899-3F59-53716483E1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345876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388D6-5C60-F057-009B-1C30ABD0541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16BD39B-D311-54F2-8B97-3139DA43F02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6E6972A-954E-EC10-BCB1-B945A04369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657F050-ADDF-275B-0986-C8E2BF52A9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1856490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6D0ED-A158-BECC-7F20-F6936DF7781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52CDE7E-AF34-AB9D-4D80-3BCD708406D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D973D81-F343-D2FB-57DB-C95F37D9E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70494CE-F758-C16B-23A1-859B034CCF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3762421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C64AE-1668-91DC-3E8A-8F4ECBFCC7C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669EC3B-0C68-3942-14B7-F1F151049D6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04C83B6-35BC-DD13-EB27-DDA921370F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986EB34-0D6C-AD4E-3A30-4071AD539D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3956025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82AC4-A9AF-D189-8C02-45A26F33DD9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5BF3E23-D791-B40F-B4E5-4938DEAE511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5A2D739-89E3-C614-E134-E7216B7199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CDA69B6E-44F3-33DD-05DA-96BE76D64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3535109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67</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69</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74F04-D5BC-195B-AB7E-A3F6CEC6B10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3129EC6-CC64-F396-5639-35E8904CE3C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D77E69E-DFC1-04A3-B3EA-630C0E78FB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4F7653A4-FA95-427A-DAAF-055077D319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974874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264F-65C6-5AE9-C1F3-3C9ED69AC9B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0474DAA-EAEE-11C7-CB07-63919DC6A13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3398155-EE94-1C65-03FB-C55997460E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8DECE3FA-5E3F-9BD4-7387-3B87639F7F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541188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6FC5-F108-92E0-7428-6BBB44A26F6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95DBD13-265B-8F2E-0024-9A2074C2024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EDEAD2C-3164-E862-2BE2-AB48A33E69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36301FF8-45CD-65AB-0EBB-295961EFEA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651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D501-EA24-182E-F63F-6EAB0BFAA27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1D2E78B-A8CD-CC4C-EAAE-039F001072C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D8DB45E-E64D-EBEE-4759-32E5524428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1016492-6975-64F6-4593-529EC7022E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a:t>
            </a:fld>
            <a:endParaRPr lang="en-US" altLang="en-US"/>
          </a:p>
        </p:txBody>
      </p:sp>
    </p:spTree>
    <p:extLst>
      <p:ext uri="{BB962C8B-B14F-4D97-AF65-F5344CB8AC3E}">
        <p14:creationId xmlns:p14="http://schemas.microsoft.com/office/powerpoint/2010/main" val="287299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a:t>
            </a:fld>
            <a:endParaRPr lang="en-US" altLang="en-US"/>
          </a:p>
        </p:txBody>
      </p:sp>
    </p:spTree>
    <p:extLst>
      <p:ext uri="{BB962C8B-B14F-4D97-AF65-F5344CB8AC3E}">
        <p14:creationId xmlns:p14="http://schemas.microsoft.com/office/powerpoint/2010/main" val="264540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2F73A-654E-2D80-156C-29D8B0E12E5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B24DF7C-CD7F-2DA4-9A6B-A23A41D4674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87CF14D-25F2-5D79-9D47-9A0748159C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ACB47AF-0D1E-90EC-114E-C75F5FB2EA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a:t>
            </a:fld>
            <a:endParaRPr lang="en-US" altLang="en-US"/>
          </a:p>
        </p:txBody>
      </p:sp>
    </p:spTree>
    <p:extLst>
      <p:ext uri="{BB962C8B-B14F-4D97-AF65-F5344CB8AC3E}">
        <p14:creationId xmlns:p14="http://schemas.microsoft.com/office/powerpoint/2010/main" val="190236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1F53B-A115-7A89-FA37-266485C7300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B56E720-3845-9070-3558-E0D384037D4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83ED0B3-F34C-DEF2-CE21-C79640BD0C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9BAD0FA-9154-6568-BC22-D59A5C1E56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9</a:t>
            </a:fld>
            <a:endParaRPr lang="en-US" altLang="en-US"/>
          </a:p>
        </p:txBody>
      </p:sp>
    </p:spTree>
    <p:extLst>
      <p:ext uri="{BB962C8B-B14F-4D97-AF65-F5344CB8AC3E}">
        <p14:creationId xmlns:p14="http://schemas.microsoft.com/office/powerpoint/2010/main" val="96565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1/17/2026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1/17/2026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1/17/2026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1/17/2026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1/17/2026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1/17/2026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1/17/2026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1/17/2026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1/17/2026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1/17/2026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1/17/2026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1/17/2026</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475262" y="6037006"/>
            <a:ext cx="6140471" cy="733999"/>
          </a:xfrm>
        </p:spPr>
        <p:txBody>
          <a:bodyPr/>
          <a:lstStyle/>
          <a:p>
            <a:pPr algn="ctr" eaLnBrk="1" hangingPunct="1"/>
            <a:r>
              <a:rPr lang="en-US" altLang="en-US" sz="3200" dirty="0"/>
              <a:t>January 18, 2026</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3" name="Picture 2">
            <a:extLst>
              <a:ext uri="{FF2B5EF4-FFF2-40B4-BE49-F238E27FC236}">
                <a16:creationId xmlns:a16="http://schemas.microsoft.com/office/drawing/2014/main" id="{0038FDBB-34C6-8EFF-ABF2-4136ECAF4EAE}"/>
              </a:ext>
            </a:extLst>
          </p:cNvPr>
          <p:cNvPicPr>
            <a:picLocks noChangeAspect="1"/>
          </p:cNvPicPr>
          <p:nvPr/>
        </p:nvPicPr>
        <p:blipFill>
          <a:blip r:embed="rId3"/>
          <a:stretch>
            <a:fillRect/>
          </a:stretch>
        </p:blipFill>
        <p:spPr>
          <a:xfrm>
            <a:off x="3103339" y="1466080"/>
            <a:ext cx="2937322" cy="440598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4317F-BB8B-499E-AAF0-C7CCA6E80C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C6CECE-DE46-6DBC-B18F-D4C2261D967E}"/>
              </a:ext>
            </a:extLst>
          </p:cNvPr>
          <p:cNvSpPr/>
          <p:nvPr/>
        </p:nvSpPr>
        <p:spPr>
          <a:xfrm>
            <a:off x="3" y="3675"/>
            <a:ext cx="8648698" cy="1708160"/>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“All Hail the Power of Jesus’ Name”      LBW 328</a:t>
            </a:r>
          </a:p>
          <a:p>
            <a:pPr algn="ctr">
              <a:lnSpc>
                <a:spcPct val="107000"/>
              </a:lnSpc>
              <a:spcBef>
                <a:spcPts val="0"/>
              </a:spcBef>
              <a:spcAft>
                <a:spcPts val="600"/>
              </a:spcAft>
            </a:pPr>
            <a:r>
              <a:rPr lang="en-US" sz="3200" i="1" dirty="0">
                <a:solidFill>
                  <a:srgbClr val="FF0000"/>
                </a:solidFill>
                <a:latin typeface="Arial Rounded MT Bold" panose="020F0704030504030204" pitchFamily="34" charset="0"/>
                <a:ea typeface="Calibri" panose="020F0502020204030204" pitchFamily="34" charset="0"/>
              </a:rPr>
              <a:t>(Verses 1, 3, 6, &amp; 7 only)</a:t>
            </a:r>
          </a:p>
        </p:txBody>
      </p:sp>
      <p:sp>
        <p:nvSpPr>
          <p:cNvPr id="4" name="TextBox 3">
            <a:extLst>
              <a:ext uri="{FF2B5EF4-FFF2-40B4-BE49-F238E27FC236}">
                <a16:creationId xmlns:a16="http://schemas.microsoft.com/office/drawing/2014/main" id="{CA762D3A-A784-A30D-B16F-547ADD5ADF88}"/>
              </a:ext>
            </a:extLst>
          </p:cNvPr>
          <p:cNvSpPr txBox="1"/>
          <p:nvPr/>
        </p:nvSpPr>
        <p:spPr>
          <a:xfrm>
            <a:off x="333378" y="2057400"/>
            <a:ext cx="7105647" cy="3416320"/>
          </a:xfrm>
          <a:prstGeom prst="rect">
            <a:avLst/>
          </a:prstGeom>
          <a:noFill/>
        </p:spPr>
        <p:txBody>
          <a:bodyPr wrap="square">
            <a:spAutoFit/>
          </a:bodyPr>
          <a:lstStyle/>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6	Let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kindred,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tribe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on this terrestrial ball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to him all majesty ascribe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To him all majesty ascribe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46514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049C2-FA8A-9854-6F6C-2AF50E7047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E67E15A-FFB0-35A7-4A80-3D9D9FC1915C}"/>
              </a:ext>
            </a:extLst>
          </p:cNvPr>
          <p:cNvSpPr/>
          <p:nvPr/>
        </p:nvSpPr>
        <p:spPr>
          <a:xfrm>
            <a:off x="3" y="3675"/>
            <a:ext cx="8648698" cy="1708160"/>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“All Hail the Power of Jesus’ Name”      LBW 328</a:t>
            </a:r>
          </a:p>
          <a:p>
            <a:pPr algn="ctr">
              <a:lnSpc>
                <a:spcPct val="107000"/>
              </a:lnSpc>
              <a:spcBef>
                <a:spcPts val="0"/>
              </a:spcBef>
              <a:spcAft>
                <a:spcPts val="600"/>
              </a:spcAft>
            </a:pPr>
            <a:r>
              <a:rPr lang="en-US" sz="3200" i="1" dirty="0">
                <a:solidFill>
                  <a:srgbClr val="FF0000"/>
                </a:solidFill>
                <a:latin typeface="Arial Rounded MT Bold" panose="020F0704030504030204" pitchFamily="34" charset="0"/>
                <a:ea typeface="Calibri" panose="020F0502020204030204" pitchFamily="34" charset="0"/>
              </a:rPr>
              <a:t>(Verses 1, 3, 6, &amp; 7 only)</a:t>
            </a:r>
          </a:p>
        </p:txBody>
      </p:sp>
      <p:sp>
        <p:nvSpPr>
          <p:cNvPr id="4" name="TextBox 3">
            <a:extLst>
              <a:ext uri="{FF2B5EF4-FFF2-40B4-BE49-F238E27FC236}">
                <a16:creationId xmlns:a16="http://schemas.microsoft.com/office/drawing/2014/main" id="{FA20BB8F-A543-1FA2-665E-5803FF91D268}"/>
              </a:ext>
            </a:extLst>
          </p:cNvPr>
          <p:cNvSpPr txBox="1"/>
          <p:nvPr/>
        </p:nvSpPr>
        <p:spPr>
          <a:xfrm>
            <a:off x="180976" y="1952625"/>
            <a:ext cx="8467725" cy="3970318"/>
          </a:xfrm>
          <a:prstGeom prst="rect">
            <a:avLst/>
          </a:prstGeom>
          <a:noFill/>
        </p:spPr>
        <p:txBody>
          <a:bodyPr wrap="square">
            <a:spAutoFit/>
          </a:bodyPr>
          <a:lstStyle/>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7	Oh, that with yonder sacred throng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we at his feet may fall!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We’ll join the everlasting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We’ll join the everlasting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73590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114300" y="841474"/>
            <a:ext cx="8384699" cy="5724644"/>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Almighty God, even Jesus became angry at the sight of injustice being done in your name. Rouse us from our complacency and spur us to action on behalf of the poor, the marginalized, and the disabled, for the sake of Jesus Christ, who calls us to follow him.  In his name we pray.</a:t>
            </a:r>
          </a:p>
          <a:p>
            <a:pPr marL="682608" indent="-682608">
              <a:spcBef>
                <a:spcPts val="0"/>
              </a:spcBef>
              <a:spcAft>
                <a:spcPts val="600"/>
              </a:spcAft>
            </a:pP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0"/>
            <a:ext cx="9204327" cy="4829175"/>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474171"/>
            <a:ext cx="7965671" cy="2621487"/>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is from the Gospel of John, Chapter 2.</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John 2:13-25</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1D28C3F-6E86-9839-750E-91242B2254DA}"/>
              </a:ext>
            </a:extLst>
          </p:cNvPr>
          <p:cNvSpPr txBox="1"/>
          <p:nvPr/>
        </p:nvSpPr>
        <p:spPr>
          <a:xfrm>
            <a:off x="115452" y="955964"/>
            <a:ext cx="8474365" cy="5632311"/>
          </a:xfrm>
          <a:prstGeom prst="rect">
            <a:avLst/>
          </a:prstGeom>
          <a:noFill/>
        </p:spPr>
        <p:txBody>
          <a:bodyPr wrap="square">
            <a:spAutoFit/>
          </a:bodyPr>
          <a:lstStyle/>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Passover of the Jews was near, and Jesus went up to Jerusalem.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the temple he found people selling cattle, sheep, and doves, and the money changers seated at their tables.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Making a whip of cords, he drove all of them out of the temple, both the sheep and the cattle. He also poured out the coins of the money changers and overturned</a:t>
            </a:r>
          </a:p>
        </p:txBody>
      </p:sp>
    </p:spTree>
    <p:extLst>
      <p:ext uri="{BB962C8B-B14F-4D97-AF65-F5344CB8AC3E}">
        <p14:creationId xmlns:p14="http://schemas.microsoft.com/office/powerpoint/2010/main" val="3034340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2ECC6-73DD-9341-EFD8-C45294D45D4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FBF0F0-8B18-7ECA-E377-B63CDE8192DC}"/>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John 2:13-25</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0EBD84A-6140-7A72-19AD-434F1835CEE8}"/>
              </a:ext>
            </a:extLst>
          </p:cNvPr>
          <p:cNvSpPr txBox="1"/>
          <p:nvPr/>
        </p:nvSpPr>
        <p:spPr>
          <a:xfrm>
            <a:off x="115452" y="955964"/>
            <a:ext cx="8474365"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their tables.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told those who were selling the doves, “Take these things out of here! Stop making my Father’s house a marketplace!”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His disciples remembered that it was written, “Zeal for your house will consume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Jews then said to him, “What sign can you show us for doing this?”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answered them, “Destroy this temple, and in three</a:t>
            </a:r>
          </a:p>
        </p:txBody>
      </p:sp>
    </p:spTree>
    <p:extLst>
      <p:ext uri="{BB962C8B-B14F-4D97-AF65-F5344CB8AC3E}">
        <p14:creationId xmlns:p14="http://schemas.microsoft.com/office/powerpoint/2010/main" val="2285381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83993-C36F-0F1E-B7B8-D333DDF6D56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951AE8D-9024-62A4-F7EC-914F4829E51B}"/>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John 2:13-25</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CAD846E-426C-518A-13A8-B622C22DB3AF}"/>
              </a:ext>
            </a:extLst>
          </p:cNvPr>
          <p:cNvSpPr txBox="1"/>
          <p:nvPr/>
        </p:nvSpPr>
        <p:spPr>
          <a:xfrm>
            <a:off x="115452" y="955964"/>
            <a:ext cx="8474365"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days I will raise it up.”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Jews then said, “This temple has been under construction for forty-six years, and will you raise it up in three days?”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he was speaking of the temple of his body.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After he was raised from the dead, his disciples remembered that he had said this; and they believed the scripture and the word that Jesus had spoken.</a:t>
            </a:r>
          </a:p>
        </p:txBody>
      </p:sp>
    </p:spTree>
    <p:extLst>
      <p:ext uri="{BB962C8B-B14F-4D97-AF65-F5344CB8AC3E}">
        <p14:creationId xmlns:p14="http://schemas.microsoft.com/office/powerpoint/2010/main" val="332181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A9F2F-9DBF-5FF0-E216-E53D0471EE8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909EB5-2F59-7860-5057-266853C5AD58}"/>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John 2:13-25</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28E48B3-6A08-B78B-5558-C35F1C194C50}"/>
              </a:ext>
            </a:extLst>
          </p:cNvPr>
          <p:cNvSpPr txBox="1"/>
          <p:nvPr/>
        </p:nvSpPr>
        <p:spPr>
          <a:xfrm>
            <a:off x="115452" y="955964"/>
            <a:ext cx="8474365" cy="5078313"/>
          </a:xfrm>
          <a:prstGeom prst="rect">
            <a:avLst/>
          </a:prstGeom>
          <a:noFill/>
        </p:spPr>
        <p:txBody>
          <a:bodyPr wrap="square">
            <a:spAutoFit/>
          </a:bodyPr>
          <a:lstStyle/>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he was in Jerusalem during the Passover festival, many believed in his name because they saw the signs that he was doing.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Jesus on his part would not entrust himself to them, because he knew all people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needed no one to testify about anyone; for he himself knew what was in everyone.</a:t>
            </a:r>
          </a:p>
        </p:txBody>
      </p:sp>
    </p:spTree>
    <p:extLst>
      <p:ext uri="{BB962C8B-B14F-4D97-AF65-F5344CB8AC3E}">
        <p14:creationId xmlns:p14="http://schemas.microsoft.com/office/powerpoint/2010/main" val="4174300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779317" y="1595774"/>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50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John 2:13-25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41A8E747-294F-FEAF-9FA5-B740DE10FC79}"/>
              </a:ext>
            </a:extLst>
          </p:cNvPr>
          <p:cNvPicPr>
            <a:picLocks noChangeAspect="1"/>
          </p:cNvPicPr>
          <p:nvPr/>
        </p:nvPicPr>
        <p:blipFill>
          <a:blip r:embed="rId3"/>
          <a:stretch>
            <a:fillRect/>
          </a:stretch>
        </p:blipFill>
        <p:spPr>
          <a:xfrm>
            <a:off x="2552700" y="791111"/>
            <a:ext cx="3962400" cy="581518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DF571-C6BA-996D-E400-86044F93FFA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94BC898-0EE5-9AD7-142C-31727F0EB63E}"/>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80E4BDF3-9D2B-F06D-6C9B-7CCD7637165C}"/>
              </a:ext>
            </a:extLst>
          </p:cNvPr>
          <p:cNvPicPr>
            <a:picLocks noChangeAspect="1"/>
          </p:cNvPicPr>
          <p:nvPr/>
        </p:nvPicPr>
        <p:blipFill>
          <a:blip r:embed="rId3"/>
          <a:stretch>
            <a:fillRect/>
          </a:stretch>
        </p:blipFill>
        <p:spPr>
          <a:xfrm>
            <a:off x="1080654" y="791111"/>
            <a:ext cx="6164118" cy="4623089"/>
          </a:xfrm>
          <a:prstGeom prst="rect">
            <a:avLst/>
          </a:prstGeom>
        </p:spPr>
      </p:pic>
      <p:sp>
        <p:nvSpPr>
          <p:cNvPr id="6" name="Title 1">
            <a:extLst>
              <a:ext uri="{FF2B5EF4-FFF2-40B4-BE49-F238E27FC236}">
                <a16:creationId xmlns:a16="http://schemas.microsoft.com/office/drawing/2014/main" id="{71EB8694-F6BE-F653-3CF2-CE378114D51D}"/>
              </a:ext>
            </a:extLst>
          </p:cNvPr>
          <p:cNvSpPr txBox="1"/>
          <p:nvPr/>
        </p:nvSpPr>
        <p:spPr bwMode="auto">
          <a:xfrm>
            <a:off x="1080653" y="5526442"/>
            <a:ext cx="6164117" cy="104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600" dirty="0">
                <a:latin typeface="Arial Rounded MT Bold" panose="020F0704030504030204" pitchFamily="34" charset="0"/>
              </a:rPr>
              <a:t>Not my garage…</a:t>
            </a:r>
          </a:p>
          <a:p>
            <a:pPr algn="ctr" eaLnBrk="1" hangingPunct="1"/>
            <a:r>
              <a:rPr lang="en-US" altLang="en-US" sz="3600" dirty="0">
                <a:latin typeface="Arial Rounded MT Bold" panose="020F0704030504030204" pitchFamily="34" charset="0"/>
              </a:rPr>
              <a:t>But it could be…</a:t>
            </a:r>
          </a:p>
        </p:txBody>
      </p:sp>
    </p:spTree>
    <p:extLst>
      <p:ext uri="{BB962C8B-B14F-4D97-AF65-F5344CB8AC3E}">
        <p14:creationId xmlns:p14="http://schemas.microsoft.com/office/powerpoint/2010/main" val="471594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DB342-AB06-E9AF-3ECD-E925673C02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D3065FA-293B-1833-0A64-D06CF4E57468}"/>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CE8E3FAB-EAFF-360A-82F1-EEF108FB7E10}"/>
              </a:ext>
            </a:extLst>
          </p:cNvPr>
          <p:cNvPicPr>
            <a:picLocks noChangeAspect="1"/>
          </p:cNvPicPr>
          <p:nvPr/>
        </p:nvPicPr>
        <p:blipFill>
          <a:blip r:embed="rId3"/>
          <a:stretch>
            <a:fillRect/>
          </a:stretch>
        </p:blipFill>
        <p:spPr>
          <a:xfrm>
            <a:off x="528848" y="828950"/>
            <a:ext cx="7686898" cy="5581100"/>
          </a:xfrm>
          <a:prstGeom prst="rect">
            <a:avLst/>
          </a:prstGeom>
        </p:spPr>
      </p:pic>
    </p:spTree>
    <p:extLst>
      <p:ext uri="{BB962C8B-B14F-4D97-AF65-F5344CB8AC3E}">
        <p14:creationId xmlns:p14="http://schemas.microsoft.com/office/powerpoint/2010/main" val="288744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2" y="3090055"/>
            <a:ext cx="8650839" cy="2312043"/>
          </a:xfrm>
          <a:prstGeom prst="rect">
            <a:avLst/>
          </a:prstGeom>
        </p:spPr>
        <p:txBody>
          <a:bodyPr wrap="square">
            <a:spAutoFit/>
          </a:bodyPr>
          <a:lstStyle/>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08" indent="-682608" defTabSz="6459693">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of grace and mercy,</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C63D3-5B16-7471-5797-57C80A3B1B8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39813B6-8500-CE0B-E30D-73FE0D29050D}"/>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95CC6C9-90EB-BFCF-5B51-BC8745C5455E}"/>
              </a:ext>
            </a:extLst>
          </p:cNvPr>
          <p:cNvPicPr>
            <a:picLocks noChangeAspect="1"/>
          </p:cNvPicPr>
          <p:nvPr/>
        </p:nvPicPr>
        <p:blipFill>
          <a:blip r:embed="rId3"/>
          <a:stretch>
            <a:fillRect/>
          </a:stretch>
        </p:blipFill>
        <p:spPr>
          <a:xfrm>
            <a:off x="2201974" y="946624"/>
            <a:ext cx="4663851" cy="561350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64962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11720-3334-191C-60D6-62F70D0A4FF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26B8A4B-BE9F-E28E-95D6-1C95F28F3105}"/>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0BD4A078-F6C7-A237-7BA0-72BDAF892250}"/>
              </a:ext>
            </a:extLst>
          </p:cNvPr>
          <p:cNvPicPr>
            <a:picLocks noChangeAspect="1"/>
          </p:cNvPicPr>
          <p:nvPr/>
        </p:nvPicPr>
        <p:blipFill>
          <a:blip r:embed="rId3"/>
          <a:srcRect t="12911" b="12645"/>
          <a:stretch>
            <a:fillRect/>
          </a:stretch>
        </p:blipFill>
        <p:spPr>
          <a:xfrm>
            <a:off x="18838" y="1485901"/>
            <a:ext cx="9104614" cy="5372100"/>
          </a:xfrm>
          <a:prstGeom prst="rect">
            <a:avLst/>
          </a:prstGeom>
        </p:spPr>
      </p:pic>
    </p:spTree>
    <p:extLst>
      <p:ext uri="{BB962C8B-B14F-4D97-AF65-F5344CB8AC3E}">
        <p14:creationId xmlns:p14="http://schemas.microsoft.com/office/powerpoint/2010/main" val="1218289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9AF8F-57BD-51B2-1A79-9AA15B0F57D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41B78AE-A026-03F0-3201-1EF37D955F38}"/>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9E9EC5EC-B5A3-7430-6BA5-ABAB14E75754}"/>
              </a:ext>
            </a:extLst>
          </p:cNvPr>
          <p:cNvPicPr>
            <a:picLocks noChangeAspect="1"/>
          </p:cNvPicPr>
          <p:nvPr/>
        </p:nvPicPr>
        <p:blipFill>
          <a:blip r:embed="rId3"/>
          <a:stretch>
            <a:fillRect/>
          </a:stretch>
        </p:blipFill>
        <p:spPr>
          <a:xfrm>
            <a:off x="775855" y="927388"/>
            <a:ext cx="7495309" cy="4216112"/>
          </a:xfrm>
          <a:prstGeom prst="rect">
            <a:avLst/>
          </a:prstGeom>
        </p:spPr>
      </p:pic>
      <p:sp>
        <p:nvSpPr>
          <p:cNvPr id="5" name="Title 1">
            <a:extLst>
              <a:ext uri="{FF2B5EF4-FFF2-40B4-BE49-F238E27FC236}">
                <a16:creationId xmlns:a16="http://schemas.microsoft.com/office/drawing/2014/main" id="{F9E3310E-0474-3D59-86F8-AF721264105E}"/>
              </a:ext>
            </a:extLst>
          </p:cNvPr>
          <p:cNvSpPr txBox="1"/>
          <p:nvPr/>
        </p:nvSpPr>
        <p:spPr bwMode="auto">
          <a:xfrm>
            <a:off x="775856" y="5279778"/>
            <a:ext cx="7495308" cy="135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Not my office…</a:t>
            </a:r>
          </a:p>
          <a:p>
            <a:pPr algn="ctr" eaLnBrk="1" hangingPunct="1"/>
            <a:r>
              <a:rPr lang="en-US" altLang="en-US" sz="4000" dirty="0">
                <a:latin typeface="Arial Rounded MT Bold" panose="020F0704030504030204" pitchFamily="34" charset="0"/>
              </a:rPr>
              <a:t>But it could be…</a:t>
            </a:r>
          </a:p>
        </p:txBody>
      </p:sp>
    </p:spTree>
    <p:extLst>
      <p:ext uri="{BB962C8B-B14F-4D97-AF65-F5344CB8AC3E}">
        <p14:creationId xmlns:p14="http://schemas.microsoft.com/office/powerpoint/2010/main" val="2411629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0018B-17D1-400B-AC51-E2101502586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E002A29-433F-7D45-B300-F1B6BF85D251}"/>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BD77DD84-FE1E-5A45-D622-063B89CE118A}"/>
              </a:ext>
            </a:extLst>
          </p:cNvPr>
          <p:cNvPicPr>
            <a:picLocks noChangeAspect="1"/>
          </p:cNvPicPr>
          <p:nvPr/>
        </p:nvPicPr>
        <p:blipFill>
          <a:blip r:embed="rId3"/>
          <a:stretch>
            <a:fillRect/>
          </a:stretch>
        </p:blipFill>
        <p:spPr>
          <a:xfrm>
            <a:off x="0" y="955395"/>
            <a:ext cx="9144000" cy="4947210"/>
          </a:xfrm>
          <a:prstGeom prst="rect">
            <a:avLst/>
          </a:prstGeom>
        </p:spPr>
      </p:pic>
    </p:spTree>
    <p:extLst>
      <p:ext uri="{BB962C8B-B14F-4D97-AF65-F5344CB8AC3E}">
        <p14:creationId xmlns:p14="http://schemas.microsoft.com/office/powerpoint/2010/main" val="2855144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AE161-CBAF-C866-709E-71E2AE039C6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3DC15F0-BFEB-B626-703A-55D5A8DDB87E}"/>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C9BB1FF4-98BE-C0ED-9E92-C3151FCD45C3}"/>
              </a:ext>
            </a:extLst>
          </p:cNvPr>
          <p:cNvPicPr>
            <a:picLocks noChangeAspect="1"/>
          </p:cNvPicPr>
          <p:nvPr/>
        </p:nvPicPr>
        <p:blipFill>
          <a:blip r:embed="rId3"/>
          <a:stretch>
            <a:fillRect/>
          </a:stretch>
        </p:blipFill>
        <p:spPr>
          <a:xfrm>
            <a:off x="581023" y="1333349"/>
            <a:ext cx="3386571" cy="4191301"/>
          </a:xfrm>
          <a:prstGeom prst="rect">
            <a:avLst/>
          </a:prstGeom>
        </p:spPr>
      </p:pic>
      <p:pic>
        <p:nvPicPr>
          <p:cNvPr id="5" name="Picture 4">
            <a:extLst>
              <a:ext uri="{FF2B5EF4-FFF2-40B4-BE49-F238E27FC236}">
                <a16:creationId xmlns:a16="http://schemas.microsoft.com/office/drawing/2014/main" id="{401C5E5B-DF98-2388-E4F4-3EFA2C7B5079}"/>
              </a:ext>
            </a:extLst>
          </p:cNvPr>
          <p:cNvPicPr>
            <a:picLocks noChangeAspect="1"/>
          </p:cNvPicPr>
          <p:nvPr/>
        </p:nvPicPr>
        <p:blipFill>
          <a:blip r:embed="rId4"/>
          <a:srcRect l="2368" t="14722" r="3568" b="1389"/>
          <a:stretch>
            <a:fillRect/>
          </a:stretch>
        </p:blipFill>
        <p:spPr>
          <a:xfrm>
            <a:off x="4672154" y="1333349"/>
            <a:ext cx="3805096" cy="4186298"/>
          </a:xfrm>
          <a:prstGeom prst="rect">
            <a:avLst/>
          </a:prstGeom>
        </p:spPr>
      </p:pic>
    </p:spTree>
    <p:extLst>
      <p:ext uri="{BB962C8B-B14F-4D97-AF65-F5344CB8AC3E}">
        <p14:creationId xmlns:p14="http://schemas.microsoft.com/office/powerpoint/2010/main" val="4281988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C7928-EB50-8EAD-21CB-829133D9DC5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C7E12D5-D455-A671-D93D-9E797414A600}"/>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a:extLst>
              <a:ext uri="{FF2B5EF4-FFF2-40B4-BE49-F238E27FC236}">
                <a16:creationId xmlns:a16="http://schemas.microsoft.com/office/drawing/2014/main" id="{F9A79915-BEA2-66B2-5977-366EFF798207}"/>
              </a:ext>
            </a:extLst>
          </p:cNvPr>
          <p:cNvPicPr>
            <a:picLocks noChangeAspect="1"/>
          </p:cNvPicPr>
          <p:nvPr/>
        </p:nvPicPr>
        <p:blipFill>
          <a:blip r:embed="rId3"/>
          <a:stretch>
            <a:fillRect/>
          </a:stretch>
        </p:blipFill>
        <p:spPr>
          <a:xfrm>
            <a:off x="498764" y="811263"/>
            <a:ext cx="7578436" cy="5659691"/>
          </a:xfrm>
          <a:prstGeom prst="rect">
            <a:avLst/>
          </a:prstGeom>
        </p:spPr>
      </p:pic>
    </p:spTree>
    <p:extLst>
      <p:ext uri="{BB962C8B-B14F-4D97-AF65-F5344CB8AC3E}">
        <p14:creationId xmlns:p14="http://schemas.microsoft.com/office/powerpoint/2010/main" val="1453055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81A7F-287B-36B3-9C26-4B1CE4836C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6900A08-B46F-B843-CDC0-1C24422AFF2D}"/>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D653DF82-2A05-C3BA-E69E-B29D66FD0052}"/>
              </a:ext>
            </a:extLst>
          </p:cNvPr>
          <p:cNvPicPr>
            <a:picLocks noChangeAspect="1"/>
          </p:cNvPicPr>
          <p:nvPr/>
        </p:nvPicPr>
        <p:blipFill>
          <a:blip r:embed="rId3"/>
          <a:stretch>
            <a:fillRect/>
          </a:stretch>
        </p:blipFill>
        <p:spPr>
          <a:xfrm>
            <a:off x="430238" y="1373414"/>
            <a:ext cx="3436784" cy="4111172"/>
          </a:xfrm>
          <a:prstGeom prst="rect">
            <a:avLst/>
          </a:prstGeom>
        </p:spPr>
      </p:pic>
      <p:pic>
        <p:nvPicPr>
          <p:cNvPr id="3" name="Picture 2">
            <a:extLst>
              <a:ext uri="{FF2B5EF4-FFF2-40B4-BE49-F238E27FC236}">
                <a16:creationId xmlns:a16="http://schemas.microsoft.com/office/drawing/2014/main" id="{98529782-F2CA-0273-8D51-9EADFCFDBBA2}"/>
              </a:ext>
            </a:extLst>
          </p:cNvPr>
          <p:cNvPicPr>
            <a:picLocks noChangeAspect="1"/>
          </p:cNvPicPr>
          <p:nvPr/>
        </p:nvPicPr>
        <p:blipFill>
          <a:blip r:embed="rId4"/>
          <a:srcRect l="38021" r="9167"/>
          <a:stretch>
            <a:fillRect/>
          </a:stretch>
        </p:blipFill>
        <p:spPr>
          <a:xfrm>
            <a:off x="4794572" y="1373414"/>
            <a:ext cx="4158928" cy="4114631"/>
          </a:xfrm>
          <a:prstGeom prst="rect">
            <a:avLst/>
          </a:prstGeom>
        </p:spPr>
      </p:pic>
    </p:spTree>
    <p:extLst>
      <p:ext uri="{BB962C8B-B14F-4D97-AF65-F5344CB8AC3E}">
        <p14:creationId xmlns:p14="http://schemas.microsoft.com/office/powerpoint/2010/main" val="2923365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F7DE2-DAB9-392B-B9B0-3D95DD6C13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6B497F-79FD-DC20-80B9-2443F8A64BFB}"/>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sp>
        <p:nvSpPr>
          <p:cNvPr id="5" name="Title 1">
            <a:extLst>
              <a:ext uri="{FF2B5EF4-FFF2-40B4-BE49-F238E27FC236}">
                <a16:creationId xmlns:a16="http://schemas.microsoft.com/office/drawing/2014/main" id="{D6CF211A-6985-7849-357B-BD9FF7A4F7D2}"/>
              </a:ext>
            </a:extLst>
          </p:cNvPr>
          <p:cNvSpPr txBox="1"/>
          <p:nvPr/>
        </p:nvSpPr>
        <p:spPr bwMode="auto">
          <a:xfrm>
            <a:off x="2704993" y="1114390"/>
            <a:ext cx="3732303"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GOD</a:t>
            </a:r>
          </a:p>
        </p:txBody>
      </p:sp>
      <p:sp>
        <p:nvSpPr>
          <p:cNvPr id="6" name="Title 1">
            <a:extLst>
              <a:ext uri="{FF2B5EF4-FFF2-40B4-BE49-F238E27FC236}">
                <a16:creationId xmlns:a16="http://schemas.microsoft.com/office/drawing/2014/main" id="{B4E72B24-6C65-E77B-391F-1CCEA0377DBF}"/>
              </a:ext>
            </a:extLst>
          </p:cNvPr>
          <p:cNvSpPr txBox="1"/>
          <p:nvPr/>
        </p:nvSpPr>
        <p:spPr bwMode="auto">
          <a:xfrm>
            <a:off x="2704993" y="5305390"/>
            <a:ext cx="3732303"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Humans</a:t>
            </a:r>
          </a:p>
        </p:txBody>
      </p:sp>
      <p:grpSp>
        <p:nvGrpSpPr>
          <p:cNvPr id="10" name="Group 9">
            <a:extLst>
              <a:ext uri="{FF2B5EF4-FFF2-40B4-BE49-F238E27FC236}">
                <a16:creationId xmlns:a16="http://schemas.microsoft.com/office/drawing/2014/main" id="{49051AF4-A5C3-D797-621F-0CEBBFC0B99C}"/>
              </a:ext>
            </a:extLst>
          </p:cNvPr>
          <p:cNvGrpSpPr/>
          <p:nvPr/>
        </p:nvGrpSpPr>
        <p:grpSpPr>
          <a:xfrm>
            <a:off x="2618920" y="1934639"/>
            <a:ext cx="3904448" cy="2875981"/>
            <a:chOff x="3828248" y="1876958"/>
            <a:chExt cx="3904448" cy="2875981"/>
          </a:xfrm>
        </p:grpSpPr>
        <p:sp>
          <p:nvSpPr>
            <p:cNvPr id="7" name="Arrow: Down 6">
              <a:extLst>
                <a:ext uri="{FF2B5EF4-FFF2-40B4-BE49-F238E27FC236}">
                  <a16:creationId xmlns:a16="http://schemas.microsoft.com/office/drawing/2014/main" id="{6A7B79F9-9EA9-26D7-BCF7-3FEAFA8C6E90}"/>
                </a:ext>
              </a:extLst>
            </p:cNvPr>
            <p:cNvSpPr/>
            <p:nvPr/>
          </p:nvSpPr>
          <p:spPr>
            <a:xfrm>
              <a:off x="3828248" y="1876960"/>
              <a:ext cx="1352550" cy="28759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03CF2A3D-CE59-2B39-A3B8-279AACD162EC}"/>
                </a:ext>
              </a:extLst>
            </p:cNvPr>
            <p:cNvSpPr/>
            <p:nvPr/>
          </p:nvSpPr>
          <p:spPr>
            <a:xfrm>
              <a:off x="5104197" y="1876959"/>
              <a:ext cx="1352550" cy="28759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92829D86-060F-FB55-73F8-36FDC5D4E970}"/>
                </a:ext>
              </a:extLst>
            </p:cNvPr>
            <p:cNvSpPr/>
            <p:nvPr/>
          </p:nvSpPr>
          <p:spPr>
            <a:xfrm>
              <a:off x="6380146" y="1876958"/>
              <a:ext cx="1352550" cy="28759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41D6205D-2B19-DCA2-0EE9-36080707AC26}"/>
              </a:ext>
            </a:extLst>
          </p:cNvPr>
          <p:cNvSpPr txBox="1"/>
          <p:nvPr/>
        </p:nvSpPr>
        <p:spPr>
          <a:xfrm>
            <a:off x="3000375" y="1934641"/>
            <a:ext cx="600164" cy="2161109"/>
          </a:xfrm>
          <a:prstGeom prst="rect">
            <a:avLst/>
          </a:prstGeom>
          <a:noFill/>
        </p:spPr>
        <p:txBody>
          <a:bodyPr vert="wordArtVert" wrap="square" rtlCol="0">
            <a:spAutoFit/>
          </a:bodyPr>
          <a:lstStyle/>
          <a:p>
            <a:r>
              <a:rPr lang="en-US" sz="2400" dirty="0">
                <a:latin typeface="Arial Rounded MT Bold" panose="020F0704030504030204" pitchFamily="34" charset="0"/>
              </a:rPr>
              <a:t>Grace</a:t>
            </a:r>
          </a:p>
        </p:txBody>
      </p:sp>
      <p:sp>
        <p:nvSpPr>
          <p:cNvPr id="12" name="TextBox 11">
            <a:extLst>
              <a:ext uri="{FF2B5EF4-FFF2-40B4-BE49-F238E27FC236}">
                <a16:creationId xmlns:a16="http://schemas.microsoft.com/office/drawing/2014/main" id="{669F6C2D-A3A5-9058-0E69-95E94EB6DFF0}"/>
              </a:ext>
            </a:extLst>
          </p:cNvPr>
          <p:cNvSpPr txBox="1"/>
          <p:nvPr/>
        </p:nvSpPr>
        <p:spPr>
          <a:xfrm>
            <a:off x="4280476" y="1934641"/>
            <a:ext cx="600164" cy="2161109"/>
          </a:xfrm>
          <a:prstGeom prst="rect">
            <a:avLst/>
          </a:prstGeom>
          <a:noFill/>
        </p:spPr>
        <p:txBody>
          <a:bodyPr vert="wordArtVert" wrap="square" rtlCol="0">
            <a:spAutoFit/>
          </a:bodyPr>
          <a:lstStyle/>
          <a:p>
            <a:r>
              <a:rPr lang="en-US" sz="2400" dirty="0">
                <a:latin typeface="Arial Rounded MT Bold" panose="020F0704030504030204" pitchFamily="34" charset="0"/>
              </a:rPr>
              <a:t>LOVE</a:t>
            </a:r>
          </a:p>
        </p:txBody>
      </p:sp>
      <p:sp>
        <p:nvSpPr>
          <p:cNvPr id="13" name="TextBox 12">
            <a:extLst>
              <a:ext uri="{FF2B5EF4-FFF2-40B4-BE49-F238E27FC236}">
                <a16:creationId xmlns:a16="http://schemas.microsoft.com/office/drawing/2014/main" id="{0D601A98-C207-225C-22E9-EEAFF89D3A76}"/>
              </a:ext>
            </a:extLst>
          </p:cNvPr>
          <p:cNvSpPr txBox="1"/>
          <p:nvPr/>
        </p:nvSpPr>
        <p:spPr>
          <a:xfrm>
            <a:off x="5560577" y="1934641"/>
            <a:ext cx="600164" cy="2161109"/>
          </a:xfrm>
          <a:prstGeom prst="rect">
            <a:avLst/>
          </a:prstGeom>
          <a:noFill/>
        </p:spPr>
        <p:txBody>
          <a:bodyPr vert="wordArtVert" wrap="square" rtlCol="0">
            <a:spAutoFit/>
          </a:bodyPr>
          <a:lstStyle/>
          <a:p>
            <a:r>
              <a:rPr lang="en-US" sz="2400" dirty="0">
                <a:latin typeface="Arial Rounded MT Bold" panose="020F0704030504030204" pitchFamily="34" charset="0"/>
              </a:rPr>
              <a:t>Mercy</a:t>
            </a:r>
          </a:p>
        </p:txBody>
      </p:sp>
    </p:spTree>
    <p:extLst>
      <p:ext uri="{BB962C8B-B14F-4D97-AF65-F5344CB8AC3E}">
        <p14:creationId xmlns:p14="http://schemas.microsoft.com/office/powerpoint/2010/main" val="3852555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F948D-9893-DFAB-E1D2-814965DD294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C8E24FB-5E96-5A42-680A-8A3D9134C1A9}"/>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14" name="Picture 13">
            <a:extLst>
              <a:ext uri="{FF2B5EF4-FFF2-40B4-BE49-F238E27FC236}">
                <a16:creationId xmlns:a16="http://schemas.microsoft.com/office/drawing/2014/main" id="{4E3595BC-5D55-75AD-E1DA-D05B006DF1E0}"/>
              </a:ext>
            </a:extLst>
          </p:cNvPr>
          <p:cNvPicPr>
            <a:picLocks noChangeAspect="1"/>
          </p:cNvPicPr>
          <p:nvPr/>
        </p:nvPicPr>
        <p:blipFill>
          <a:blip r:embed="rId3"/>
          <a:stretch>
            <a:fillRect/>
          </a:stretch>
        </p:blipFill>
        <p:spPr>
          <a:xfrm>
            <a:off x="3075357" y="791111"/>
            <a:ext cx="2917086" cy="5874327"/>
          </a:xfrm>
          <a:prstGeom prst="rect">
            <a:avLst/>
          </a:prstGeom>
        </p:spPr>
      </p:pic>
    </p:spTree>
    <p:extLst>
      <p:ext uri="{BB962C8B-B14F-4D97-AF65-F5344CB8AC3E}">
        <p14:creationId xmlns:p14="http://schemas.microsoft.com/office/powerpoint/2010/main" val="4266647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249381" y="1089259"/>
            <a:ext cx="8312727" cy="5380255"/>
          </a:xfrm>
          <a:prstGeom prst="rect">
            <a:avLst/>
          </a:prstGeom>
        </p:spPr>
        <p:txBody>
          <a:bodyPr wrap="square">
            <a:spAutoFit/>
          </a:bodyPr>
          <a:lstStyle/>
          <a:p>
            <a:pPr marL="571500" indent="-571500" defTabSz="8286750">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who have seen the signs of Jesus’ presence in the world still fall into doubt and despair. We put our trust in ourselves and in the powers of the world, in material goods and in finite and fallible people. In our fear we act out against our neighbors, and hurt those most in need of our help. </a:t>
            </a:r>
            <a:endParaRPr lang="en-US" sz="4000" b="1"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3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God of light,</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1220F-CC27-8A51-4348-668293188F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F5012A-05A3-C200-DF90-4290B8573619}"/>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8ABE103-4843-8BE0-D428-3586064F830F}"/>
              </a:ext>
            </a:extLst>
          </p:cNvPr>
          <p:cNvSpPr/>
          <p:nvPr/>
        </p:nvSpPr>
        <p:spPr>
          <a:xfrm>
            <a:off x="623454" y="1380204"/>
            <a:ext cx="7342909" cy="2416302"/>
          </a:xfrm>
          <a:prstGeom prst="rect">
            <a:avLst/>
          </a:prstGeom>
        </p:spPr>
        <p:txBody>
          <a:bodyPr wrap="square">
            <a:spAutoFit/>
          </a:bodyPr>
          <a:lstStyle/>
          <a:p>
            <a:pPr marL="571500" indent="-571500" defTabSz="8286750">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Restore our faith, O God. Forgive us for our failings and make us one with our beloved siblings throughout creation.</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2301551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452582" y="821137"/>
            <a:ext cx="7680036" cy="410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We lift these prayers and those of our hearts into your care, through Jesus Christ our light and our life.</a:t>
            </a:r>
          </a:p>
          <a:p>
            <a:pPr marL="684213" marR="0" indent="-684213">
              <a:spcBef>
                <a:spcPts val="0"/>
              </a:spcBef>
              <a:spcAft>
                <a:spcPts val="0"/>
              </a:spcAft>
            </a:pPr>
            <a:endParaRPr lang="en-US" sz="2400" dirty="0">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3"/>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 - OFFERING PRAYER</a:t>
            </a:r>
          </a:p>
        </p:txBody>
      </p:sp>
      <p:pic>
        <p:nvPicPr>
          <p:cNvPr id="2" name="Picture 1">
            <a:extLst>
              <a:ext uri="{FF2B5EF4-FFF2-40B4-BE49-F238E27FC236}">
                <a16:creationId xmlns:a16="http://schemas.microsoft.com/office/drawing/2014/main" id="{AE905AE4-B30D-0C8A-19D8-3D1125EB806C}"/>
              </a:ext>
            </a:extLst>
          </p:cNvPr>
          <p:cNvPicPr>
            <a:picLocks noChangeAspect="1"/>
          </p:cNvPicPr>
          <p:nvPr/>
        </p:nvPicPr>
        <p:blipFill>
          <a:blip r:embed="rId3"/>
          <a:stretch>
            <a:fillRect/>
          </a:stretch>
        </p:blipFill>
        <p:spPr>
          <a:xfrm>
            <a:off x="2591821" y="974441"/>
            <a:ext cx="3604623" cy="529011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747212" y="1750252"/>
            <a:ext cx="8008861" cy="2811539"/>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Blessed are you, O holy God…</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2268" indent="-462268">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401781" y="1087222"/>
            <a:ext cx="7855528" cy="4194674"/>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The one who makes God’s house a place of worship makes this table a place of mercy and grace. Come into Jesus’ presence and be nourished, forgiven, and strengthened for all that is to come.</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CEA62A3-7C54-1C95-DA4F-E6A5A9FF802C}"/>
              </a:ext>
            </a:extLst>
          </p:cNvPr>
          <p:cNvSpPr txBox="1"/>
          <p:nvPr/>
        </p:nvSpPr>
        <p:spPr>
          <a:xfrm>
            <a:off x="555047" y="1350707"/>
            <a:ext cx="7957705" cy="5155257"/>
          </a:xfrm>
          <a:prstGeom prst="rect">
            <a:avLst/>
          </a:prstGeom>
          <a:noFill/>
        </p:spPr>
        <p:txBody>
          <a:bodyPr wrap="square">
            <a:spAutoFit/>
          </a:bodyPr>
          <a:lstStyle/>
          <a:p>
            <a:pPr marL="519100" indent="-519100">
              <a:spcBef>
                <a:spcPts val="0"/>
              </a:spcBef>
              <a:spcAft>
                <a:spcPts val="300"/>
              </a:spcAft>
              <a:tabLst>
                <a:tab pos="6973714" algn="l"/>
              </a:tabLst>
            </a:pPr>
            <a:r>
              <a:rPr lang="en-US" sz="3200" dirty="0">
                <a:latin typeface="Arial Rounded MT Bold" panose="020F0704030504030204" pitchFamily="34" charset="0"/>
                <a:ea typeface="Garamond,Times New Roman"/>
                <a:cs typeface="Garamond,Times New Roman"/>
              </a:rPr>
              <a:t>P:	Our God hears and answers us, His beloved children.  With love and tenderness God washes away all our sins. Know that you are always whole, always loved, and always held, even in your doubts and failings.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r>
              <a:rPr lang="en-US" sz="3200" dirty="0">
                <a:latin typeface="Arial Rounded MT Bold" panose="020F0704030504030204" pitchFamily="34" charset="0"/>
                <a:ea typeface="Garamond,Times New Roman"/>
                <a:cs typeface="Garamond,Times New Roman"/>
              </a:rPr>
              <a:t>Go forth with joy in this good news.</a:t>
            </a:r>
          </a:p>
          <a:p>
            <a:pPr marL="519100" indent="-519100">
              <a:spcBef>
                <a:spcPts val="0"/>
              </a:spcBef>
              <a:spcAft>
                <a:spcPts val="300"/>
              </a:spcAft>
              <a:tabLst>
                <a:tab pos="6973714" algn="l"/>
              </a:tabLst>
            </a:pP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p>
          <a:p>
            <a:pPr marL="519100" indent="-519100">
              <a:spcBef>
                <a:spcPts val="0"/>
              </a:spcBef>
              <a:spcAft>
                <a:spcPts val="300"/>
              </a:spcAft>
              <a:tabLst>
                <a:tab pos="6973714" algn="l"/>
              </a:tabLst>
            </a:pPr>
            <a:r>
              <a:rPr lang="en-US" sz="3600" b="1" dirty="0">
                <a:latin typeface="Arial Rounded MT Bold" panose="020F0704030504030204" pitchFamily="34" charset="0"/>
                <a:ea typeface="Garamond,Times New Roman"/>
                <a:cs typeface="Garamond,Times New Roman"/>
              </a:rPr>
              <a:t>C:  Amen.</a:t>
            </a:r>
          </a:p>
        </p:txBody>
      </p:sp>
    </p:spTree>
    <p:extLst>
      <p:ext uri="{BB962C8B-B14F-4D97-AF65-F5344CB8AC3E}">
        <p14:creationId xmlns:p14="http://schemas.microsoft.com/office/powerpoint/2010/main" val="302926163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may commune “By Station”.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C637-861B-E079-7B79-05AFD854451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069F4AD-A701-34E4-A0C5-1378227AA59F}"/>
              </a:ext>
            </a:extLst>
          </p:cNvPr>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8D7DD868-A8B1-2CFC-757D-E164192FDC92}"/>
              </a:ext>
            </a:extLst>
          </p:cNvPr>
          <p:cNvSpPr/>
          <p:nvPr/>
        </p:nvSpPr>
        <p:spPr>
          <a:xfrm>
            <a:off x="678872" y="1489004"/>
            <a:ext cx="7439892" cy="3009093"/>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May this body and blood of our Lord and Savior, Jesus Christ, strengthen, keep and unite us, </a:t>
            </a:r>
            <a:r>
              <a:rPr lang="en-US" sz="36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r>
              <a:rPr lang="en-US" sz="3600" dirty="0">
                <a:latin typeface="Arial Rounded MT Bold" panose="020F0704030504030204" pitchFamily="34" charset="0"/>
                <a:ea typeface="Times New Roman" panose="02020603050405020304" pitchFamily="18" charset="0"/>
              </a:rPr>
              <a:t>now and forever, amen.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3277724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3"/>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4"/>
            <a:ext cx="9144000" cy="5243420"/>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159251" y="947915"/>
            <a:ext cx="8371686" cy="5380384"/>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Radiant God, we have seen your glory in the face of Jesus Christ.  In the sacrament of his body and blood you have drawn us to your heart.  Send us from this table with delight.  May our lives reflect the beauty of your love, and bear witness to all we have seen and heard, through Jesus Christ, our Lord.</a:t>
            </a: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EAEF99-8FAC-E1E1-D15E-BC8FCAE7C4A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1C7B2F6-3D66-5E40-FEA4-346627258582}"/>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2963AD0-BF9C-D03E-DEC4-BCCF7C5549DD}"/>
              </a:ext>
            </a:extLst>
          </p:cNvPr>
          <p:cNvSpPr/>
          <p:nvPr/>
        </p:nvSpPr>
        <p:spPr>
          <a:xfrm>
            <a:off x="886265" y="1357441"/>
            <a:ext cx="6794695" cy="3738972"/>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Gracious God, whose mercy endures from generation to generation: bless those who go forth to share your word and sacrament with our sisters and brothers who are sick or homebound.  </a:t>
            </a:r>
            <a:endParaRPr lang="en-US" sz="36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3620586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EA2C4E-2514-6499-2C18-A1F398877A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3C53DF1-D586-794F-1EB9-0D6E0EBCEB85}"/>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D4466E2-1DF6-0885-B63A-B9D03A646E14}"/>
              </a:ext>
            </a:extLst>
          </p:cNvPr>
          <p:cNvSpPr/>
          <p:nvPr/>
        </p:nvSpPr>
        <p:spPr>
          <a:xfrm>
            <a:off x="286135" y="1076087"/>
            <a:ext cx="8412480" cy="432650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In your love and care, nourish and strengthen those to whom we bring this communion, that through the body and blood of your Son we may all know the hope of your promised coming in Jesus Christ our Lord. </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extLst>
      <p:ext uri="{BB962C8B-B14F-4D97-AF65-F5344CB8AC3E}">
        <p14:creationId xmlns:p14="http://schemas.microsoft.com/office/powerpoint/2010/main" val="356825116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1"/>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2" name="Picture 1">
            <a:extLst>
              <a:ext uri="{FF2B5EF4-FFF2-40B4-BE49-F238E27FC236}">
                <a16:creationId xmlns:a16="http://schemas.microsoft.com/office/drawing/2014/main" id="{ECB05997-DEBE-4F80-5B78-AF01CE7CA204}"/>
              </a:ext>
            </a:extLst>
          </p:cNvPr>
          <p:cNvPicPr>
            <a:picLocks noChangeAspect="1"/>
          </p:cNvPicPr>
          <p:nvPr/>
        </p:nvPicPr>
        <p:blipFill>
          <a:blip r:embed="rId3"/>
          <a:stretch>
            <a:fillRect/>
          </a:stretch>
        </p:blipFill>
        <p:spPr>
          <a:xfrm>
            <a:off x="2732376" y="1129469"/>
            <a:ext cx="3603048" cy="5291787"/>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2473" y="1144583"/>
            <a:ext cx="8032173"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lvl="0" indent="-803255">
              <a:lnSpc>
                <a:spcPct val="95000"/>
              </a:lnSpc>
              <a:spcBef>
                <a:spcPts val="0"/>
              </a:spcBef>
              <a:spcAft>
                <a:spcPts val="0"/>
              </a:spcAft>
              <a:defRPr/>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May the triune God, who has put a new song in your mouth and tuned your heart for praise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r>
              <a:rPr lang="en-US" sz="3200" dirty="0">
                <a:solidFill>
                  <a:srgbClr val="000000"/>
                </a:solidFill>
                <a:latin typeface="Arial Rounded MT Bold" panose="020F0704030504030204" pitchFamily="34" charset="0"/>
                <a:ea typeface="Calibri" panose="020F0502020204030204" pitchFamily="34" charset="0"/>
              </a:rPr>
              <a:t>bless you now and forever.</a:t>
            </a:r>
          </a:p>
          <a:p>
            <a:pPr marL="803255" lvl="0" indent="-803255">
              <a:lnSpc>
                <a:spcPct val="95000"/>
              </a:lnSpc>
              <a:spcBef>
                <a:spcPts val="0"/>
              </a:spcBef>
              <a:spcAft>
                <a:spcPts val="0"/>
              </a:spcAft>
              <a:defRPr/>
            </a:pPr>
            <a:endParaRPr lang="en-US" sz="3200" b="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marL="803255" lvl="0" indent="-803255">
              <a:lnSpc>
                <a:spcPct val="95000"/>
              </a:lnSpc>
              <a:spcBef>
                <a:spcPts val="0"/>
              </a:spcBef>
              <a:spcAft>
                <a:spcPts val="0"/>
              </a:spcAft>
              <a:defRPr/>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1" y="675637"/>
            <a:ext cx="9143999"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“Stand Up, Stand Up for Jesus”</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389</a:t>
            </a:r>
          </a:p>
        </p:txBody>
      </p:sp>
      <p:pic>
        <p:nvPicPr>
          <p:cNvPr id="5" name="Picture 4">
            <a:extLst>
              <a:ext uri="{FF2B5EF4-FFF2-40B4-BE49-F238E27FC236}">
                <a16:creationId xmlns:a16="http://schemas.microsoft.com/office/drawing/2014/main" id="{1B8A8315-EBD0-FFAA-B179-698AD67737ED}"/>
              </a:ext>
            </a:extLst>
          </p:cNvPr>
          <p:cNvPicPr>
            <a:picLocks noChangeAspect="1"/>
          </p:cNvPicPr>
          <p:nvPr/>
        </p:nvPicPr>
        <p:blipFill>
          <a:blip r:embed="rId3"/>
          <a:stretch>
            <a:fillRect/>
          </a:stretch>
        </p:blipFill>
        <p:spPr>
          <a:xfrm>
            <a:off x="2994753" y="2121849"/>
            <a:ext cx="3078293" cy="452108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904775"/>
          </a:xfrm>
        </p:spPr>
        <p:txBody>
          <a:bodyPr/>
          <a:lstStyle/>
          <a:p>
            <a:pPr algn="ctr">
              <a:buFont typeface="Symbol" panose="05050102010706020507" pitchFamily="18" charset="2"/>
              <a:buChar char=""/>
            </a:pPr>
            <a:r>
              <a:rPr lang="en-US" dirty="0"/>
              <a:t>Gathering Song/Hymn of Praise</a:t>
            </a:r>
          </a:p>
        </p:txBody>
      </p:sp>
      <p:sp>
        <p:nvSpPr>
          <p:cNvPr id="2" name="Rectangle 1"/>
          <p:cNvSpPr/>
          <p:nvPr/>
        </p:nvSpPr>
        <p:spPr>
          <a:xfrm>
            <a:off x="2" y="824565"/>
            <a:ext cx="9143999" cy="1900457"/>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“All Hail the Power of Jesus’ Name”</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328</a:t>
            </a:r>
          </a:p>
          <a:p>
            <a:pPr algn="ctr">
              <a:lnSpc>
                <a:spcPct val="107000"/>
              </a:lnSpc>
              <a:spcBef>
                <a:spcPts val="0"/>
              </a:spcBef>
              <a:spcAft>
                <a:spcPts val="600"/>
              </a:spcAft>
            </a:pPr>
            <a:r>
              <a:rPr lang="en-US" sz="3200" i="1" dirty="0">
                <a:solidFill>
                  <a:srgbClr val="FF0000"/>
                </a:solidFill>
                <a:latin typeface="Arial Rounded MT Bold" panose="020F0704030504030204" pitchFamily="34" charset="0"/>
                <a:ea typeface="Calibri" panose="020F0502020204030204" pitchFamily="34" charset="0"/>
              </a:rPr>
              <a:t>(Verses 1, 3, 6, &amp; 7 only)</a:t>
            </a:r>
          </a:p>
        </p:txBody>
      </p:sp>
      <p:pic>
        <p:nvPicPr>
          <p:cNvPr id="5" name="Picture 4">
            <a:extLst>
              <a:ext uri="{FF2B5EF4-FFF2-40B4-BE49-F238E27FC236}">
                <a16:creationId xmlns:a16="http://schemas.microsoft.com/office/drawing/2014/main" id="{2B67C60A-0302-E9CD-14BD-28F13D0E5613}"/>
              </a:ext>
            </a:extLst>
          </p:cNvPr>
          <p:cNvPicPr>
            <a:picLocks noChangeAspect="1"/>
          </p:cNvPicPr>
          <p:nvPr/>
        </p:nvPicPr>
        <p:blipFill>
          <a:blip r:embed="rId3"/>
          <a:stretch>
            <a:fillRect/>
          </a:stretch>
        </p:blipFill>
        <p:spPr>
          <a:xfrm>
            <a:off x="3345400" y="2922547"/>
            <a:ext cx="2453199" cy="367979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2" y="59311"/>
            <a:ext cx="8118764"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“Stand Up, Stand Up for Jesus”	 LBW 389</a:t>
            </a:r>
          </a:p>
        </p:txBody>
      </p:sp>
      <p:sp>
        <p:nvSpPr>
          <p:cNvPr id="6" name="TextBox 5">
            <a:extLst>
              <a:ext uri="{FF2B5EF4-FFF2-40B4-BE49-F238E27FC236}">
                <a16:creationId xmlns:a16="http://schemas.microsoft.com/office/drawing/2014/main" id="{6E1BAC5C-D195-01FA-8A43-414B6B757772}"/>
              </a:ext>
            </a:extLst>
          </p:cNvPr>
          <p:cNvSpPr txBox="1"/>
          <p:nvPr/>
        </p:nvSpPr>
        <p:spPr>
          <a:xfrm>
            <a:off x="228600" y="971550"/>
            <a:ext cx="7115175"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Stand up, stand up for Jesus,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as soldiers of the cross,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lift high his royal banner;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it must not suffer loss.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From </a:t>
            </a:r>
            <a:r>
              <a:rPr lang="en-US" sz="3600" dirty="0" err="1">
                <a:effectLst/>
                <a:latin typeface="Arial Rounded MT Bold" panose="020F0704030504030204" pitchFamily="34" charset="0"/>
                <a:ea typeface="MS Mincho" panose="02020609040205080304" pitchFamily="49" charset="-128"/>
              </a:rPr>
              <a:t>vict’ry</a:t>
            </a:r>
            <a:r>
              <a:rPr lang="en-US" sz="3600" dirty="0">
                <a:effectLst/>
                <a:latin typeface="Arial Rounded MT Bold" panose="020F0704030504030204" pitchFamily="34" charset="0"/>
                <a:ea typeface="MS Mincho" panose="02020609040205080304" pitchFamily="49" charset="-128"/>
              </a:rPr>
              <a:t> unto </a:t>
            </a:r>
            <a:r>
              <a:rPr lang="en-US" sz="3600" dirty="0" err="1">
                <a:effectLst/>
                <a:latin typeface="Arial Rounded MT Bold" panose="020F0704030504030204" pitchFamily="34" charset="0"/>
                <a:ea typeface="MS Mincho" panose="02020609040205080304" pitchFamily="49" charset="-128"/>
              </a:rPr>
              <a:t>vict’ry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his army he shall lead,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till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foe is vanquished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Christ is Lord indeed.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A614-075A-26FD-9709-DB6E53D75B46}"/>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3F665E91-CE91-5EC2-5CA2-C895EC5468B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F7E2FDF4-91B7-D330-E40B-1F73265DCC3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22DC4A0D-48F4-EAA2-0572-815D9E8F9BF7}"/>
              </a:ext>
            </a:extLst>
          </p:cNvPr>
          <p:cNvSpPr/>
          <p:nvPr/>
        </p:nvSpPr>
        <p:spPr>
          <a:xfrm>
            <a:off x="2" y="59311"/>
            <a:ext cx="8118764"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“Stand Up, Stand Up for Jesus”	 LBW 389</a:t>
            </a:r>
          </a:p>
        </p:txBody>
      </p:sp>
      <p:sp>
        <p:nvSpPr>
          <p:cNvPr id="6" name="TextBox 5">
            <a:extLst>
              <a:ext uri="{FF2B5EF4-FFF2-40B4-BE49-F238E27FC236}">
                <a16:creationId xmlns:a16="http://schemas.microsoft.com/office/drawing/2014/main" id="{6C386345-7B62-4D9E-FC65-02B3FC9A1072}"/>
              </a:ext>
            </a:extLst>
          </p:cNvPr>
          <p:cNvSpPr txBox="1"/>
          <p:nvPr/>
        </p:nvSpPr>
        <p:spPr>
          <a:xfrm>
            <a:off x="228600" y="971550"/>
            <a:ext cx="7981950"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Stand up, stand up for Jesus;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trumpet call obey;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stand forth in mighty conflict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in this his glorious day.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all his faithful serve him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against unnumbered foes;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courage rise with danger,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strength to strength oppose.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131684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8BB71-1FDA-E149-D6A6-C79D100D6513}"/>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A2BDBF8A-6947-7AF2-FAFC-5E952D47BAB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D0501295-4DA2-DEA5-0607-EA7251F6ABF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2ACC6AB6-0F16-B5C5-155F-F75BE4A9B62C}"/>
              </a:ext>
            </a:extLst>
          </p:cNvPr>
          <p:cNvSpPr/>
          <p:nvPr/>
        </p:nvSpPr>
        <p:spPr>
          <a:xfrm>
            <a:off x="2" y="59311"/>
            <a:ext cx="8118764"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“Stand Up, Stand Up for Jesus”	 LBW 389</a:t>
            </a:r>
          </a:p>
        </p:txBody>
      </p:sp>
      <p:sp>
        <p:nvSpPr>
          <p:cNvPr id="6" name="TextBox 5">
            <a:extLst>
              <a:ext uri="{FF2B5EF4-FFF2-40B4-BE49-F238E27FC236}">
                <a16:creationId xmlns:a16="http://schemas.microsoft.com/office/drawing/2014/main" id="{749926F8-27DD-F114-344D-8828BAAD0F6F}"/>
              </a:ext>
            </a:extLst>
          </p:cNvPr>
          <p:cNvSpPr txBox="1"/>
          <p:nvPr/>
        </p:nvSpPr>
        <p:spPr>
          <a:xfrm>
            <a:off x="430359" y="1166842"/>
            <a:ext cx="7258050"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Stand up, stand up for Jesus,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stand in his strength alone;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arm of flesh will fail you,</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you dare not trust your own.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Put on the gospel armor;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each piece put on with prayer.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Where duty calls or danger,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be never wanting there.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2130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4B3E-15EF-A5C5-9027-60EC219FA048}"/>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F5D1A065-4483-7F0E-EC85-4DAC35E5A3C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50251C51-DB4A-53C1-A267-76CB9D59BC1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A5EE2226-C732-DDD6-009F-D3F99B15C57C}"/>
              </a:ext>
            </a:extLst>
          </p:cNvPr>
          <p:cNvSpPr/>
          <p:nvPr/>
        </p:nvSpPr>
        <p:spPr>
          <a:xfrm>
            <a:off x="2" y="59311"/>
            <a:ext cx="8118764"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“Stand Up, Stand Up for Jesus”	 LBW 389</a:t>
            </a:r>
          </a:p>
        </p:txBody>
      </p:sp>
      <p:sp>
        <p:nvSpPr>
          <p:cNvPr id="6" name="TextBox 5">
            <a:extLst>
              <a:ext uri="{FF2B5EF4-FFF2-40B4-BE49-F238E27FC236}">
                <a16:creationId xmlns:a16="http://schemas.microsoft.com/office/drawing/2014/main" id="{A97C9520-F91C-334B-4822-30825BADC300}"/>
              </a:ext>
            </a:extLst>
          </p:cNvPr>
          <p:cNvSpPr txBox="1"/>
          <p:nvPr/>
        </p:nvSpPr>
        <p:spPr>
          <a:xfrm>
            <a:off x="520846" y="1166842"/>
            <a:ext cx="7077075"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4	Stand up, stand up for Jesus,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strife will not be long;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this day the din of battle,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next the victor’s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soldiers, overcoming,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their crown of life shall see,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with the King of glory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shall reign eternally.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9353982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2026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3E536-0BFA-A98D-1CE4-C4C7030F1D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15CDB2-6508-6AC1-652E-218111B47F38}"/>
              </a:ext>
            </a:extLst>
          </p:cNvPr>
          <p:cNvSpPr/>
          <p:nvPr/>
        </p:nvSpPr>
        <p:spPr>
          <a:xfrm>
            <a:off x="3" y="3675"/>
            <a:ext cx="8648698" cy="1708160"/>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“All Hail the Power of Jesus’ Name”      LBW 328</a:t>
            </a:r>
          </a:p>
          <a:p>
            <a:pPr algn="ctr">
              <a:lnSpc>
                <a:spcPct val="107000"/>
              </a:lnSpc>
              <a:spcBef>
                <a:spcPts val="0"/>
              </a:spcBef>
              <a:spcAft>
                <a:spcPts val="600"/>
              </a:spcAft>
            </a:pPr>
            <a:r>
              <a:rPr lang="en-US" sz="3200" i="1" dirty="0">
                <a:solidFill>
                  <a:srgbClr val="FF0000"/>
                </a:solidFill>
                <a:latin typeface="Arial Rounded MT Bold" panose="020F0704030504030204" pitchFamily="34" charset="0"/>
                <a:ea typeface="Calibri" panose="020F0502020204030204" pitchFamily="34" charset="0"/>
              </a:rPr>
              <a:t>(Verses 1, 3, 6, &amp; 7 only)</a:t>
            </a:r>
          </a:p>
        </p:txBody>
      </p:sp>
      <p:sp>
        <p:nvSpPr>
          <p:cNvPr id="4" name="TextBox 3">
            <a:extLst>
              <a:ext uri="{FF2B5EF4-FFF2-40B4-BE49-F238E27FC236}">
                <a16:creationId xmlns:a16="http://schemas.microsoft.com/office/drawing/2014/main" id="{4C76703B-2747-D8F9-78B7-6A5D87B9B2C6}"/>
              </a:ext>
            </a:extLst>
          </p:cNvPr>
          <p:cNvSpPr txBox="1"/>
          <p:nvPr/>
        </p:nvSpPr>
        <p:spPr>
          <a:xfrm>
            <a:off x="209554" y="1911340"/>
            <a:ext cx="7991472" cy="3416320"/>
          </a:xfrm>
          <a:prstGeom prst="rect">
            <a:avLst/>
          </a:prstGeom>
          <a:noFill/>
        </p:spPr>
        <p:txBody>
          <a:bodyPr wrap="square">
            <a:spAutoFit/>
          </a:bodyPr>
          <a:lstStyle/>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1	All hail the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 of Jesus’ name!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Let angels prostrate fall;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bring forth the royal diadem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Bring forth the royal diadem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923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A5E96-BEC7-C769-1A8A-F651504E88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7207FD-7D83-D40A-7F48-643AD90D66C4}"/>
              </a:ext>
            </a:extLst>
          </p:cNvPr>
          <p:cNvSpPr/>
          <p:nvPr/>
        </p:nvSpPr>
        <p:spPr>
          <a:xfrm>
            <a:off x="3" y="3675"/>
            <a:ext cx="8648698" cy="1708160"/>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“All Hail the Power of Jesus’ Name”      LBW 328</a:t>
            </a:r>
          </a:p>
          <a:p>
            <a:pPr algn="ctr">
              <a:lnSpc>
                <a:spcPct val="107000"/>
              </a:lnSpc>
              <a:spcBef>
                <a:spcPts val="0"/>
              </a:spcBef>
              <a:spcAft>
                <a:spcPts val="600"/>
              </a:spcAft>
            </a:pPr>
            <a:r>
              <a:rPr lang="en-US" sz="3200" i="1" dirty="0">
                <a:solidFill>
                  <a:srgbClr val="FF0000"/>
                </a:solidFill>
                <a:latin typeface="Arial Rounded MT Bold" panose="020F0704030504030204" pitchFamily="34" charset="0"/>
                <a:ea typeface="Calibri" panose="020F0502020204030204" pitchFamily="34" charset="0"/>
              </a:rPr>
              <a:t>(Verses 1, 3, 6, &amp; 7 only)</a:t>
            </a:r>
          </a:p>
        </p:txBody>
      </p:sp>
      <p:sp>
        <p:nvSpPr>
          <p:cNvPr id="4" name="TextBox 3">
            <a:extLst>
              <a:ext uri="{FF2B5EF4-FFF2-40B4-BE49-F238E27FC236}">
                <a16:creationId xmlns:a16="http://schemas.microsoft.com/office/drawing/2014/main" id="{A508BDD3-D013-5678-C151-470F9911ED27}"/>
              </a:ext>
            </a:extLst>
          </p:cNvPr>
          <p:cNvSpPr txBox="1"/>
          <p:nvPr/>
        </p:nvSpPr>
        <p:spPr>
          <a:xfrm>
            <a:off x="3" y="1847850"/>
            <a:ext cx="8553447" cy="3416320"/>
          </a:xfrm>
          <a:prstGeom prst="rect">
            <a:avLst/>
          </a:prstGeom>
          <a:noFill/>
        </p:spPr>
        <p:txBody>
          <a:bodyPr wrap="square">
            <a:spAutoFit/>
          </a:bodyPr>
          <a:lstStyle/>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3	O seed of Israel’s chosen race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now ransomed from the fall,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hail him who saves you by his grace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Hail him who saves you by his grace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6578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7060090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21450</TotalTime>
  <Words>3502</Words>
  <Application>Microsoft Office PowerPoint</Application>
  <PresentationFormat>On-screen Show (4:3)</PresentationFormat>
  <Paragraphs>333</Paragraphs>
  <Slides>74</Slides>
  <Notes>45</Notes>
  <HiddenSlides>8</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Arial Rounded MT Bold</vt:lpstr>
      <vt:lpstr>Calibri</vt:lpstr>
      <vt:lpstr>Calibri Light</vt:lpstr>
      <vt:lpstr>Segoe UI Symbol</vt:lpstr>
      <vt:lpstr>Symbol</vt:lpstr>
      <vt:lpstr>Times New Roman</vt:lpstr>
      <vt:lpstr>Office Theme</vt:lpstr>
      <vt:lpstr>January 18, 2026</vt:lpstr>
      <vt:lpstr>PowerPoint Presentation</vt:lpstr>
      <vt:lpstr>PowerPoint Presentation</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164</cp:revision>
  <dcterms:created xsi:type="dcterms:W3CDTF">2016-05-14T21:20:00Z</dcterms:created>
  <dcterms:modified xsi:type="dcterms:W3CDTF">2026-01-18T05:26:40Z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