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9"/>
  </p:notesMasterIdLst>
  <p:sldIdLst>
    <p:sldId id="258" r:id="rId2"/>
    <p:sldId id="260" r:id="rId3"/>
    <p:sldId id="1462" r:id="rId4"/>
    <p:sldId id="1839" r:id="rId5"/>
    <p:sldId id="1463" r:id="rId6"/>
    <p:sldId id="268" r:id="rId7"/>
    <p:sldId id="269" r:id="rId8"/>
    <p:sldId id="1464" r:id="rId9"/>
    <p:sldId id="261" r:id="rId10"/>
    <p:sldId id="1821" r:id="rId11"/>
    <p:sldId id="1840" r:id="rId12"/>
    <p:sldId id="1841" r:id="rId13"/>
    <p:sldId id="267" r:id="rId14"/>
    <p:sldId id="1842" r:id="rId15"/>
    <p:sldId id="1843" r:id="rId16"/>
    <p:sldId id="1844" r:id="rId17"/>
    <p:sldId id="1845" r:id="rId18"/>
    <p:sldId id="1846" r:id="rId19"/>
    <p:sldId id="270" r:id="rId20"/>
    <p:sldId id="272" r:id="rId21"/>
    <p:sldId id="271" r:id="rId22"/>
    <p:sldId id="273" r:id="rId23"/>
    <p:sldId id="274" r:id="rId24"/>
    <p:sldId id="275" r:id="rId25"/>
    <p:sldId id="348" r:id="rId26"/>
    <p:sldId id="277" r:id="rId27"/>
    <p:sldId id="1536" r:id="rId28"/>
    <p:sldId id="1866" r:id="rId29"/>
    <p:sldId id="278" r:id="rId30"/>
    <p:sldId id="1498" r:id="rId31"/>
    <p:sldId id="1847" r:id="rId32"/>
    <p:sldId id="995" r:id="rId33"/>
    <p:sldId id="1328" r:id="rId34"/>
    <p:sldId id="1851" r:id="rId35"/>
    <p:sldId id="1852" r:id="rId36"/>
    <p:sldId id="1853" r:id="rId37"/>
    <p:sldId id="1854" r:id="rId38"/>
    <p:sldId id="1855" r:id="rId39"/>
    <p:sldId id="1857" r:id="rId40"/>
    <p:sldId id="1856" r:id="rId41"/>
    <p:sldId id="1858" r:id="rId42"/>
    <p:sldId id="1859" r:id="rId43"/>
    <p:sldId id="1860" r:id="rId44"/>
    <p:sldId id="1861" r:id="rId45"/>
    <p:sldId id="1862" r:id="rId46"/>
    <p:sldId id="1863" r:id="rId47"/>
    <p:sldId id="1864" r:id="rId48"/>
    <p:sldId id="1865" r:id="rId49"/>
    <p:sldId id="309" r:id="rId50"/>
    <p:sldId id="1470" r:id="rId51"/>
    <p:sldId id="1448" r:id="rId52"/>
    <p:sldId id="310" r:id="rId53"/>
    <p:sldId id="1424" r:id="rId54"/>
    <p:sldId id="1425" r:id="rId55"/>
    <p:sldId id="339" r:id="rId56"/>
    <p:sldId id="334" r:id="rId57"/>
    <p:sldId id="335" r:id="rId58"/>
    <p:sldId id="336" r:id="rId59"/>
    <p:sldId id="337" r:id="rId60"/>
    <p:sldId id="338" r:id="rId61"/>
    <p:sldId id="1541" r:id="rId62"/>
    <p:sldId id="304" r:id="rId63"/>
    <p:sldId id="305" r:id="rId64"/>
    <p:sldId id="1429" r:id="rId65"/>
    <p:sldId id="1014" r:id="rId66"/>
    <p:sldId id="1291" r:id="rId67"/>
    <p:sldId id="311" r:id="rId68"/>
    <p:sldId id="312" r:id="rId69"/>
    <p:sldId id="313" r:id="rId70"/>
    <p:sldId id="314" r:id="rId71"/>
    <p:sldId id="315" r:id="rId72"/>
    <p:sldId id="316" r:id="rId73"/>
    <p:sldId id="317" r:id="rId74"/>
    <p:sldId id="318" r:id="rId75"/>
    <p:sldId id="319" r:id="rId76"/>
    <p:sldId id="1293" r:id="rId77"/>
    <p:sldId id="1691" r:id="rId78"/>
    <p:sldId id="1302" r:id="rId79"/>
    <p:sldId id="321" r:id="rId80"/>
    <p:sldId id="1015" r:id="rId81"/>
    <p:sldId id="485" r:id="rId82"/>
    <p:sldId id="1017" r:id="rId83"/>
    <p:sldId id="1849" r:id="rId84"/>
    <p:sldId id="297" r:id="rId85"/>
    <p:sldId id="1848" r:id="rId86"/>
    <p:sldId id="1850" r:id="rId87"/>
    <p:sldId id="330" r:id="rId88"/>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8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0" autoAdjust="0"/>
    <p:restoredTop sz="94660"/>
  </p:normalViewPr>
  <p:slideViewPr>
    <p:cSldViewPr snapToGrid="0" snapToObjects="1" showGuides="1">
      <p:cViewPr varScale="1">
        <p:scale>
          <a:sx n="97" d="100"/>
          <a:sy n="97" d="100"/>
        </p:scale>
        <p:origin x="1644" y="78"/>
      </p:cViewPr>
      <p:guideLst>
        <p:guide orient="horz" pos="2280"/>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11/30/2023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10</a:t>
            </a:fld>
            <a:endParaRPr lang="en-US" altLang="en-US"/>
          </a:p>
        </p:txBody>
      </p:sp>
    </p:spTree>
    <p:extLst>
      <p:ext uri="{BB962C8B-B14F-4D97-AF65-F5344CB8AC3E}">
        <p14:creationId xmlns:p14="http://schemas.microsoft.com/office/powerpoint/2010/main" val="3446913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11</a:t>
            </a:fld>
            <a:endParaRPr lang="en-US" altLang="en-US"/>
          </a:p>
        </p:txBody>
      </p:sp>
    </p:spTree>
    <p:extLst>
      <p:ext uri="{BB962C8B-B14F-4D97-AF65-F5344CB8AC3E}">
        <p14:creationId xmlns:p14="http://schemas.microsoft.com/office/powerpoint/2010/main" val="344266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12</a:t>
            </a:fld>
            <a:endParaRPr lang="en-US" altLang="en-US"/>
          </a:p>
        </p:txBody>
      </p:sp>
    </p:spTree>
    <p:extLst>
      <p:ext uri="{BB962C8B-B14F-4D97-AF65-F5344CB8AC3E}">
        <p14:creationId xmlns:p14="http://schemas.microsoft.com/office/powerpoint/2010/main" val="2883378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14</a:t>
            </a:fld>
            <a:endParaRPr lang="en-US" altLang="en-US"/>
          </a:p>
        </p:txBody>
      </p:sp>
    </p:spTree>
    <p:extLst>
      <p:ext uri="{BB962C8B-B14F-4D97-AF65-F5344CB8AC3E}">
        <p14:creationId xmlns:p14="http://schemas.microsoft.com/office/powerpoint/2010/main" val="1248810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15</a:t>
            </a:fld>
            <a:endParaRPr lang="en-US" altLang="en-US"/>
          </a:p>
        </p:txBody>
      </p:sp>
    </p:spTree>
    <p:extLst>
      <p:ext uri="{BB962C8B-B14F-4D97-AF65-F5344CB8AC3E}">
        <p14:creationId xmlns:p14="http://schemas.microsoft.com/office/powerpoint/2010/main" val="2485267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16</a:t>
            </a:fld>
            <a:endParaRPr lang="en-US" altLang="en-US"/>
          </a:p>
        </p:txBody>
      </p:sp>
    </p:spTree>
    <p:extLst>
      <p:ext uri="{BB962C8B-B14F-4D97-AF65-F5344CB8AC3E}">
        <p14:creationId xmlns:p14="http://schemas.microsoft.com/office/powerpoint/2010/main" val="1177892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17</a:t>
            </a:fld>
            <a:endParaRPr lang="en-US" altLang="en-US"/>
          </a:p>
        </p:txBody>
      </p:sp>
    </p:spTree>
    <p:extLst>
      <p:ext uri="{BB962C8B-B14F-4D97-AF65-F5344CB8AC3E}">
        <p14:creationId xmlns:p14="http://schemas.microsoft.com/office/powerpoint/2010/main" val="3563035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18</a:t>
            </a:fld>
            <a:endParaRPr lang="en-US" altLang="en-US"/>
          </a:p>
        </p:txBody>
      </p:sp>
    </p:spTree>
    <p:extLst>
      <p:ext uri="{BB962C8B-B14F-4D97-AF65-F5344CB8AC3E}">
        <p14:creationId xmlns:p14="http://schemas.microsoft.com/office/powerpoint/2010/main" val="658575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27</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extLst>
      <p:ext uri="{BB962C8B-B14F-4D97-AF65-F5344CB8AC3E}">
        <p14:creationId xmlns:p14="http://schemas.microsoft.com/office/powerpoint/2010/main" val="216668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30</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31</a:t>
            </a:fld>
            <a:endParaRPr lang="en-US" altLang="en-US"/>
          </a:p>
        </p:txBody>
      </p:sp>
    </p:spTree>
    <p:extLst>
      <p:ext uri="{BB962C8B-B14F-4D97-AF65-F5344CB8AC3E}">
        <p14:creationId xmlns:p14="http://schemas.microsoft.com/office/powerpoint/2010/main" val="1457712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34</a:t>
            </a:fld>
            <a:endParaRPr lang="en-US" altLang="en-US"/>
          </a:p>
        </p:txBody>
      </p:sp>
    </p:spTree>
    <p:extLst>
      <p:ext uri="{BB962C8B-B14F-4D97-AF65-F5344CB8AC3E}">
        <p14:creationId xmlns:p14="http://schemas.microsoft.com/office/powerpoint/2010/main" val="1620744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extLst>
      <p:ext uri="{BB962C8B-B14F-4D97-AF65-F5344CB8AC3E}">
        <p14:creationId xmlns:p14="http://schemas.microsoft.com/office/powerpoint/2010/main" val="124906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1887173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575155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2035575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extLst>
      <p:ext uri="{BB962C8B-B14F-4D97-AF65-F5344CB8AC3E}">
        <p14:creationId xmlns:p14="http://schemas.microsoft.com/office/powerpoint/2010/main" val="1097095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4</a:t>
            </a:fld>
            <a:endParaRPr lang="en-US" altLang="en-US"/>
          </a:p>
        </p:txBody>
      </p:sp>
    </p:spTree>
    <p:extLst>
      <p:ext uri="{BB962C8B-B14F-4D97-AF65-F5344CB8AC3E}">
        <p14:creationId xmlns:p14="http://schemas.microsoft.com/office/powerpoint/2010/main" val="863330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40055195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7822896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42</a:t>
            </a:fld>
            <a:endParaRPr lang="en-US" altLang="en-US"/>
          </a:p>
        </p:txBody>
      </p:sp>
    </p:spTree>
    <p:extLst>
      <p:ext uri="{BB962C8B-B14F-4D97-AF65-F5344CB8AC3E}">
        <p14:creationId xmlns:p14="http://schemas.microsoft.com/office/powerpoint/2010/main" val="2182653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43</a:t>
            </a:fld>
            <a:endParaRPr lang="en-US" altLang="en-US"/>
          </a:p>
        </p:txBody>
      </p:sp>
    </p:spTree>
    <p:extLst>
      <p:ext uri="{BB962C8B-B14F-4D97-AF65-F5344CB8AC3E}">
        <p14:creationId xmlns:p14="http://schemas.microsoft.com/office/powerpoint/2010/main" val="2334331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44</a:t>
            </a:fld>
            <a:endParaRPr lang="en-US" altLang="en-US"/>
          </a:p>
        </p:txBody>
      </p:sp>
    </p:spTree>
    <p:extLst>
      <p:ext uri="{BB962C8B-B14F-4D97-AF65-F5344CB8AC3E}">
        <p14:creationId xmlns:p14="http://schemas.microsoft.com/office/powerpoint/2010/main" val="28053303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45</a:t>
            </a:fld>
            <a:endParaRPr lang="en-US" altLang="en-US"/>
          </a:p>
        </p:txBody>
      </p:sp>
    </p:spTree>
    <p:extLst>
      <p:ext uri="{BB962C8B-B14F-4D97-AF65-F5344CB8AC3E}">
        <p14:creationId xmlns:p14="http://schemas.microsoft.com/office/powerpoint/2010/main" val="2853384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46</a:t>
            </a:fld>
            <a:endParaRPr lang="en-US" altLang="en-US"/>
          </a:p>
        </p:txBody>
      </p:sp>
    </p:spTree>
    <p:extLst>
      <p:ext uri="{BB962C8B-B14F-4D97-AF65-F5344CB8AC3E}">
        <p14:creationId xmlns:p14="http://schemas.microsoft.com/office/powerpoint/2010/main" val="22037907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47</a:t>
            </a:fld>
            <a:endParaRPr lang="en-US" altLang="en-US"/>
          </a:p>
        </p:txBody>
      </p:sp>
    </p:spTree>
    <p:extLst>
      <p:ext uri="{BB962C8B-B14F-4D97-AF65-F5344CB8AC3E}">
        <p14:creationId xmlns:p14="http://schemas.microsoft.com/office/powerpoint/2010/main" val="26472487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48</a:t>
            </a:fld>
            <a:endParaRPr lang="en-US" altLang="en-US"/>
          </a:p>
        </p:txBody>
      </p:sp>
    </p:spTree>
    <p:extLst>
      <p:ext uri="{BB962C8B-B14F-4D97-AF65-F5344CB8AC3E}">
        <p14:creationId xmlns:p14="http://schemas.microsoft.com/office/powerpoint/2010/main" val="10318596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t>63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65</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66</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80</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82</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5985984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615628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572772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11/30/2023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11/30/2023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11/30/2023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11/30/2023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11/30/2023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11/30/2023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11/30/2023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11/30/2023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11/30/2023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11/30/2023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11/30/2023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2"/>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11/30/2023</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panose="020F0302020204030204" charset="0"/>
        </a:defRPr>
      </a:lvl6pPr>
      <a:lvl7pPr marL="914377" algn="l" rtl="0" fontAlgn="base">
        <a:lnSpc>
          <a:spcPct val="90000"/>
        </a:lnSpc>
        <a:spcBef>
          <a:spcPct val="0"/>
        </a:spcBef>
        <a:spcAft>
          <a:spcPct val="0"/>
        </a:spcAft>
        <a:defRPr sz="4400">
          <a:solidFill>
            <a:schemeClr val="tx1"/>
          </a:solidFill>
          <a:latin typeface="Calibri Light" panose="020F0302020204030204" charset="0"/>
        </a:defRPr>
      </a:lvl7pPr>
      <a:lvl8pPr marL="1371566" algn="l" rtl="0" fontAlgn="base">
        <a:lnSpc>
          <a:spcPct val="90000"/>
        </a:lnSpc>
        <a:spcBef>
          <a:spcPct val="0"/>
        </a:spcBef>
        <a:spcAft>
          <a:spcPct val="0"/>
        </a:spcAft>
        <a:defRPr sz="4400">
          <a:solidFill>
            <a:schemeClr val="tx1"/>
          </a:solidFill>
          <a:latin typeface="Calibri Light" panose="020F0302020204030204" charset="0"/>
        </a:defRPr>
      </a:lvl8pPr>
      <a:lvl9pPr marL="1828754"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463664" y="5820697"/>
            <a:ext cx="6140471" cy="733999"/>
          </a:xfrm>
        </p:spPr>
        <p:txBody>
          <a:bodyPr/>
          <a:lstStyle/>
          <a:p>
            <a:pPr algn="ctr" eaLnBrk="1" hangingPunct="1"/>
            <a:r>
              <a:rPr lang="en-US" altLang="en-US" sz="3200" dirty="0"/>
              <a:t>First Sunday of Advent</a:t>
            </a:r>
            <a:br>
              <a:rPr lang="en-US" altLang="en-US" sz="3200" dirty="0"/>
            </a:br>
            <a:r>
              <a:rPr lang="en-US" altLang="en-US" sz="3200" dirty="0"/>
              <a:t>December 3, 2023</a:t>
            </a:r>
          </a:p>
        </p:txBody>
      </p:sp>
      <p:sp>
        <p:nvSpPr>
          <p:cNvPr id="4" name="Title 1"/>
          <p:cNvSpPr txBox="1"/>
          <p:nvPr/>
        </p:nvSpPr>
        <p:spPr bwMode="auto">
          <a:xfrm>
            <a:off x="1444482" y="132479"/>
            <a:ext cx="6255039"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dirty="0">
                <a:latin typeface="Arial Rounded MT Bold" panose="020F0704030504030204" pitchFamily="34" charset="0"/>
              </a:rPr>
              <a:t>WELCOME!</a:t>
            </a:r>
          </a:p>
          <a:p>
            <a:pPr algn="ctr" eaLnBrk="1" hangingPunct="1"/>
            <a:r>
              <a:rPr lang="en-US" altLang="en-US" sz="3200" dirty="0">
                <a:latin typeface="Arial Rounded MT Bold" panose="020F0704030504030204" pitchFamily="34" charset="0"/>
              </a:rPr>
              <a:t>Trinity Lutheran Church</a:t>
            </a:r>
          </a:p>
        </p:txBody>
      </p:sp>
      <p:pic>
        <p:nvPicPr>
          <p:cNvPr id="2" name="Picture 1">
            <a:extLst>
              <a:ext uri="{FF2B5EF4-FFF2-40B4-BE49-F238E27FC236}">
                <a16:creationId xmlns:a16="http://schemas.microsoft.com/office/drawing/2014/main" id="{CED28E22-3E75-74F0-71E1-A1BF6D95C1F6}"/>
              </a:ext>
            </a:extLst>
          </p:cNvPr>
          <p:cNvPicPr>
            <a:picLocks noChangeAspect="1"/>
          </p:cNvPicPr>
          <p:nvPr/>
        </p:nvPicPr>
        <p:blipFill>
          <a:blip r:embed="rId3"/>
          <a:stretch>
            <a:fillRect/>
          </a:stretch>
        </p:blipFill>
        <p:spPr>
          <a:xfrm>
            <a:off x="3221293" y="1532753"/>
            <a:ext cx="2625212" cy="379249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D2AE2134-D5F3-0EAB-D315-1E2C6C2768C9}"/>
              </a:ext>
            </a:extLst>
          </p:cNvPr>
          <p:cNvSpPr txBox="1"/>
          <p:nvPr/>
        </p:nvSpPr>
        <p:spPr>
          <a:xfrm>
            <a:off x="0" y="914401"/>
            <a:ext cx="9144000" cy="5962081"/>
          </a:xfrm>
          <a:prstGeom prst="rect">
            <a:avLst/>
          </a:prstGeom>
          <a:noFill/>
        </p:spPr>
        <p:txBody>
          <a:bodyPr wrap="square">
            <a:spAutoFit/>
          </a:bodyPr>
          <a:lstStyle/>
          <a:p>
            <a:pPr marL="628650" marR="0" indent="-628650">
              <a:lnSpc>
                <a:spcPct val="119000"/>
              </a:lnSpc>
              <a:spcBef>
                <a:spcPts val="0"/>
              </a:spcBef>
              <a:spcAft>
                <a:spcPts val="300"/>
              </a:spcAft>
              <a:tabLst>
                <a:tab pos="4346575" algn="l"/>
                <a:tab pos="5948363" algn="l"/>
              </a:tabLst>
            </a:pPr>
            <a:r>
              <a:rPr lang="en-US" sz="3600" b="1" dirty="0">
                <a:effectLst/>
                <a:latin typeface="Arial Rounded MT Bold" panose="020F0704030504030204" pitchFamily="34" charset="0"/>
                <a:ea typeface="Garamond,Times New Roman"/>
                <a:cs typeface="Garamond,Times New Roman"/>
              </a:rPr>
              <a:t>C:	We come before you in need of grace. Too often our thoughts are judgmental and condemning of others. Too often our words are sarcastic or harsh, as harmful as weapons. Too often our actions are motivated by selfishness and we do not recognize the hurt or need in others. </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396704822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D2AE2134-D5F3-0EAB-D315-1E2C6C2768C9}"/>
              </a:ext>
            </a:extLst>
          </p:cNvPr>
          <p:cNvSpPr txBox="1"/>
          <p:nvPr/>
        </p:nvSpPr>
        <p:spPr>
          <a:xfrm>
            <a:off x="817306" y="1779640"/>
            <a:ext cx="7433187" cy="2665666"/>
          </a:xfrm>
          <a:prstGeom prst="rect">
            <a:avLst/>
          </a:prstGeom>
          <a:noFill/>
        </p:spPr>
        <p:txBody>
          <a:bodyPr wrap="square">
            <a:spAutoFit/>
          </a:bodyPr>
          <a:lstStyle/>
          <a:p>
            <a:pPr marL="628650" marR="0" indent="-628650">
              <a:lnSpc>
                <a:spcPct val="119000"/>
              </a:lnSpc>
              <a:spcBef>
                <a:spcPts val="0"/>
              </a:spcBef>
              <a:spcAft>
                <a:spcPts val="300"/>
              </a:spcAft>
              <a:tabLst>
                <a:tab pos="4346575" algn="l"/>
                <a:tab pos="5948363" algn="l"/>
              </a:tabLst>
            </a:pPr>
            <a:r>
              <a:rPr lang="en-US" sz="3600" b="1" dirty="0">
                <a:effectLst/>
                <a:latin typeface="Arial Rounded MT Bold" panose="020F0704030504030204" pitchFamily="34" charset="0"/>
                <a:ea typeface="Garamond,Times New Roman"/>
                <a:cs typeface="Garamond,Times New Roman"/>
              </a:rPr>
              <a:t>C:	Forgive us, O God, and draw us back into right relationship with you, our neighbors, and your creation.</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5309993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D2AE2134-D5F3-0EAB-D315-1E2C6C2768C9}"/>
              </a:ext>
            </a:extLst>
          </p:cNvPr>
          <p:cNvSpPr txBox="1"/>
          <p:nvPr/>
        </p:nvSpPr>
        <p:spPr>
          <a:xfrm>
            <a:off x="679654" y="1238866"/>
            <a:ext cx="7708491" cy="4211538"/>
          </a:xfrm>
          <a:prstGeom prst="rect">
            <a:avLst/>
          </a:prstGeom>
          <a:noFill/>
        </p:spPr>
        <p:txBody>
          <a:bodyPr wrap="square">
            <a:spAutoFit/>
          </a:bodyPr>
          <a:lstStyle/>
          <a:p>
            <a:pPr marL="628650" marR="0" indent="-628650">
              <a:lnSpc>
                <a:spcPct val="119000"/>
              </a:lnSpc>
              <a:spcBef>
                <a:spcPts val="0"/>
              </a:spcBef>
              <a:spcAft>
                <a:spcPts val="300"/>
              </a:spcAft>
              <a:tabLst>
                <a:tab pos="4346575" algn="l"/>
                <a:tab pos="5948363" algn="l"/>
              </a:tabLst>
            </a:pPr>
            <a:r>
              <a:rPr lang="en-US" sz="3200" dirty="0">
                <a:effectLst/>
                <a:latin typeface="Arial Rounded MT Bold" panose="020F0704030504030204" pitchFamily="34" charset="0"/>
                <a:ea typeface="Garamond,Times New Roman"/>
                <a:cs typeface="Garamond,Times New Roman"/>
              </a:rPr>
              <a:t>P:	The promise is sure: Christ’s advent is near, and in Christ we are forgiven all our sin. Know that you are a beloved child of God, and be strengthened in all goodness.   </a:t>
            </a:r>
          </a:p>
          <a:p>
            <a:pPr marL="628650" marR="0" indent="-628650">
              <a:lnSpc>
                <a:spcPct val="119000"/>
              </a:lnSpc>
              <a:spcBef>
                <a:spcPts val="0"/>
              </a:spcBef>
              <a:spcAft>
                <a:spcPts val="300"/>
              </a:spcAft>
              <a:tabLst>
                <a:tab pos="4346575" algn="l"/>
                <a:tab pos="5948363" algn="l"/>
              </a:tabLst>
            </a:pPr>
            <a:endParaRPr lang="en-US" sz="3200" dirty="0">
              <a:effectLst/>
              <a:latin typeface="Arial Rounded MT Bold" panose="020F0704030504030204" pitchFamily="34" charset="0"/>
              <a:ea typeface="Garamond,Times New Roman"/>
              <a:cs typeface="Garamond,Times New Roman"/>
            </a:endParaRPr>
          </a:p>
          <a:p>
            <a:pPr marL="628650" marR="0" indent="-628650">
              <a:lnSpc>
                <a:spcPct val="95000"/>
              </a:lnSpc>
              <a:spcBef>
                <a:spcPts val="0"/>
              </a:spcBef>
              <a:spcAft>
                <a:spcPts val="0"/>
              </a:spcAft>
              <a:tabLst>
                <a:tab pos="4346575" algn="l"/>
                <a:tab pos="5948363" algn="l"/>
              </a:tabLst>
            </a:pPr>
            <a:r>
              <a:rPr lang="en-US" sz="3600" b="1" dirty="0">
                <a:effectLst/>
                <a:latin typeface="Arial Rounded MT Bold" panose="020F0704030504030204" pitchFamily="34" charset="0"/>
                <a:ea typeface="Garamond,Times New Roman"/>
                <a:cs typeface="Garamond,Times New Roman"/>
              </a:rPr>
              <a:t>C:	Amen.</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362991429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8C2849-22E7-0C52-62C6-51215CC714D3}"/>
              </a:ext>
            </a:extLst>
          </p:cNvPr>
          <p:cNvPicPr>
            <a:picLocks noChangeAspect="1"/>
          </p:cNvPicPr>
          <p:nvPr/>
        </p:nvPicPr>
        <p:blipFill>
          <a:blip r:embed="rId3"/>
          <a:stretch>
            <a:fillRect/>
          </a:stretch>
        </p:blipFill>
        <p:spPr>
          <a:xfrm>
            <a:off x="-168" y="2"/>
            <a:ext cx="9143999" cy="6857996"/>
          </a:xfrm>
          <a:prstGeom prst="rect">
            <a:avLst/>
          </a:prstGeom>
        </p:spPr>
      </p:pic>
      <p:sp>
        <p:nvSpPr>
          <p:cNvPr id="4" name="Title 3"/>
          <p:cNvSpPr>
            <a:spLocks noGrp="1"/>
          </p:cNvSpPr>
          <p:nvPr>
            <p:ph type="title"/>
          </p:nvPr>
        </p:nvSpPr>
        <p:spPr>
          <a:xfrm>
            <a:off x="2" y="2"/>
            <a:ext cx="9143999" cy="904775"/>
          </a:xfrm>
        </p:spPr>
        <p:txBody>
          <a:bodyPr/>
          <a:lstStyle/>
          <a:p>
            <a:pPr algn="ctr">
              <a:buFont typeface="Symbol" panose="05050102010706020507" pitchFamily="18" charset="2"/>
              <a:buChar char=""/>
            </a:pPr>
            <a:r>
              <a:rPr lang="en-US" dirty="0">
                <a:solidFill>
                  <a:schemeClr val="bg1"/>
                </a:solidFill>
              </a:rPr>
              <a:t>Gathering Song/Hymn of Praise</a:t>
            </a:r>
          </a:p>
        </p:txBody>
      </p:sp>
      <p:sp>
        <p:nvSpPr>
          <p:cNvPr id="2" name="Rectangle 1"/>
          <p:cNvSpPr/>
          <p:nvPr/>
        </p:nvSpPr>
        <p:spPr>
          <a:xfrm>
            <a:off x="19668" y="2121334"/>
            <a:ext cx="9124163" cy="1307666"/>
          </a:xfrm>
          <a:prstGeom prst="rect">
            <a:avLst/>
          </a:prstGeom>
        </p:spPr>
        <p:txBody>
          <a:bodyPr wrap="square">
            <a:spAutoFit/>
          </a:bodyPr>
          <a:lstStyle/>
          <a:p>
            <a:pPr algn="ctr">
              <a:lnSpc>
                <a:spcPct val="107000"/>
              </a:lnSpc>
              <a:spcBef>
                <a:spcPts val="0"/>
              </a:spcBef>
              <a:spcAft>
                <a:spcPts val="600"/>
              </a:spcAft>
            </a:pPr>
            <a:r>
              <a:rPr lang="it-IT" sz="3600" dirty="0">
                <a:solidFill>
                  <a:schemeClr val="bg1"/>
                </a:solidFill>
                <a:latin typeface="Arial Rounded MT Bold" panose="020F0704030504030204" pitchFamily="34" charset="0"/>
                <a:ea typeface="Calibri" panose="020F0502020204030204" pitchFamily="34" charset="0"/>
              </a:rPr>
              <a:t>“Oh, Come, Oh, Come, Emmanuel”</a:t>
            </a:r>
          </a:p>
          <a:p>
            <a:pPr algn="ctr">
              <a:lnSpc>
                <a:spcPct val="107000"/>
              </a:lnSpc>
              <a:spcBef>
                <a:spcPts val="0"/>
              </a:spcBef>
              <a:spcAft>
                <a:spcPts val="600"/>
              </a:spcAft>
            </a:pPr>
            <a:r>
              <a:rPr lang="it-IT" sz="3600" dirty="0">
                <a:solidFill>
                  <a:schemeClr val="bg1"/>
                </a:solidFill>
                <a:latin typeface="Arial Rounded MT Bold" panose="020F0704030504030204" pitchFamily="34" charset="0"/>
                <a:ea typeface="Calibri" panose="020F0502020204030204" pitchFamily="34" charset="0"/>
              </a:rPr>
              <a:t>LBW 34</a:t>
            </a:r>
            <a:endParaRPr lang="en-US" sz="3600" i="1" dirty="0">
              <a:solidFill>
                <a:schemeClr val="bg1"/>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8C2849-22E7-0C52-62C6-51215CC714D3}"/>
              </a:ext>
            </a:extLst>
          </p:cNvPr>
          <p:cNvPicPr>
            <a:picLocks noChangeAspect="1"/>
          </p:cNvPicPr>
          <p:nvPr/>
        </p:nvPicPr>
        <p:blipFill>
          <a:blip r:embed="rId3"/>
          <a:stretch>
            <a:fillRect/>
          </a:stretch>
        </p:blipFill>
        <p:spPr>
          <a:xfrm>
            <a:off x="-168" y="2"/>
            <a:ext cx="9143999" cy="6857996"/>
          </a:xfrm>
          <a:prstGeom prst="rect">
            <a:avLst/>
          </a:prstGeom>
        </p:spPr>
      </p:pic>
      <p:sp>
        <p:nvSpPr>
          <p:cNvPr id="2" name="Rectangle 1"/>
          <p:cNvSpPr/>
          <p:nvPr/>
        </p:nvSpPr>
        <p:spPr>
          <a:xfrm>
            <a:off x="2" y="87147"/>
            <a:ext cx="9143999" cy="577338"/>
          </a:xfrm>
          <a:prstGeom prst="rect">
            <a:avLst/>
          </a:prstGeom>
        </p:spPr>
        <p:txBody>
          <a:bodyPr wrap="square">
            <a:spAutoFit/>
          </a:bodyPr>
          <a:lstStyle/>
          <a:p>
            <a:pPr>
              <a:lnSpc>
                <a:spcPct val="107000"/>
              </a:lnSpc>
              <a:spcBef>
                <a:spcPts val="0"/>
              </a:spcBef>
              <a:spcAft>
                <a:spcPts val="600"/>
              </a:spcAft>
            </a:pPr>
            <a:r>
              <a:rPr lang="it-IT" sz="3200" dirty="0">
                <a:solidFill>
                  <a:schemeClr val="bg1"/>
                </a:solidFill>
                <a:latin typeface="Arial Rounded MT Bold" panose="020F0704030504030204" pitchFamily="34" charset="0"/>
                <a:ea typeface="Calibri" panose="020F0502020204030204" pitchFamily="34" charset="0"/>
              </a:rPr>
              <a:t>“Oh, Come, Oh, Come, Emmanuel”      LBW 34</a:t>
            </a:r>
            <a:endParaRPr lang="en-US" sz="3200" i="1" dirty="0">
              <a:solidFill>
                <a:schemeClr val="bg1"/>
              </a:solidFill>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CD75AEF9-3626-B264-23CC-469DE5D7C44C}"/>
              </a:ext>
            </a:extLst>
          </p:cNvPr>
          <p:cNvSpPr txBox="1"/>
          <p:nvPr/>
        </p:nvSpPr>
        <p:spPr>
          <a:xfrm>
            <a:off x="294967" y="1034211"/>
            <a:ext cx="8672051" cy="4524315"/>
          </a:xfrm>
          <a:prstGeom prst="rect">
            <a:avLst/>
          </a:prstGeom>
          <a:noFill/>
        </p:spPr>
        <p:txBody>
          <a:bodyPr wrap="square">
            <a:spAutoFit/>
          </a:bodyPr>
          <a:lstStyle/>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1	Oh, come, oh, come, Emmanuel,</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and ransom captive Israel,</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that mourns in lonely exile here</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until the Son of God appear.</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i="1" dirty="0">
                <a:solidFill>
                  <a:schemeClr val="bg1"/>
                </a:solidFill>
                <a:effectLst/>
                <a:latin typeface="Arial Rounded MT Bold" panose="020F0704030504030204" pitchFamily="34" charset="0"/>
                <a:ea typeface="MS Mincho" panose="02020609040205080304" pitchFamily="49" charset="-128"/>
              </a:rPr>
              <a:t>Refrain</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Rejoice! Rejoice! Emmanuel</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shall come to you, O Israel.</a:t>
            </a:r>
            <a:endParaRPr lang="en-US" sz="3600" dirty="0">
              <a:solidFill>
                <a:schemeClr val="bg1"/>
              </a:solidFill>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50846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8C2849-22E7-0C52-62C6-51215CC714D3}"/>
              </a:ext>
            </a:extLst>
          </p:cNvPr>
          <p:cNvPicPr>
            <a:picLocks noChangeAspect="1"/>
          </p:cNvPicPr>
          <p:nvPr/>
        </p:nvPicPr>
        <p:blipFill>
          <a:blip r:embed="rId3"/>
          <a:stretch>
            <a:fillRect/>
          </a:stretch>
        </p:blipFill>
        <p:spPr>
          <a:xfrm>
            <a:off x="-168" y="2"/>
            <a:ext cx="9143999" cy="6857996"/>
          </a:xfrm>
          <a:prstGeom prst="rect">
            <a:avLst/>
          </a:prstGeom>
        </p:spPr>
      </p:pic>
      <p:sp>
        <p:nvSpPr>
          <p:cNvPr id="2" name="Rectangle 1"/>
          <p:cNvSpPr/>
          <p:nvPr/>
        </p:nvSpPr>
        <p:spPr>
          <a:xfrm>
            <a:off x="2" y="87147"/>
            <a:ext cx="9143999" cy="577338"/>
          </a:xfrm>
          <a:prstGeom prst="rect">
            <a:avLst/>
          </a:prstGeom>
        </p:spPr>
        <p:txBody>
          <a:bodyPr wrap="square">
            <a:spAutoFit/>
          </a:bodyPr>
          <a:lstStyle/>
          <a:p>
            <a:pPr>
              <a:lnSpc>
                <a:spcPct val="107000"/>
              </a:lnSpc>
              <a:spcBef>
                <a:spcPts val="0"/>
              </a:spcBef>
              <a:spcAft>
                <a:spcPts val="600"/>
              </a:spcAft>
            </a:pPr>
            <a:r>
              <a:rPr lang="it-IT" sz="3200" dirty="0">
                <a:solidFill>
                  <a:schemeClr val="bg1"/>
                </a:solidFill>
                <a:latin typeface="Arial Rounded MT Bold" panose="020F0704030504030204" pitchFamily="34" charset="0"/>
                <a:ea typeface="Calibri" panose="020F0502020204030204" pitchFamily="34" charset="0"/>
              </a:rPr>
              <a:t>“Oh, Come, Oh, Come, Emmanuel”      LBW 34</a:t>
            </a:r>
            <a:endParaRPr lang="en-US" sz="3200" i="1" dirty="0">
              <a:solidFill>
                <a:schemeClr val="bg1"/>
              </a:solidFill>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CD75AEF9-3626-B264-23CC-469DE5D7C44C}"/>
              </a:ext>
            </a:extLst>
          </p:cNvPr>
          <p:cNvSpPr txBox="1"/>
          <p:nvPr/>
        </p:nvSpPr>
        <p:spPr>
          <a:xfrm>
            <a:off x="334044" y="1036035"/>
            <a:ext cx="8475574" cy="5078313"/>
          </a:xfrm>
          <a:prstGeom prst="rect">
            <a:avLst/>
          </a:prstGeom>
          <a:noFill/>
        </p:spPr>
        <p:txBody>
          <a:bodyPr wrap="square">
            <a:spAutoFit/>
          </a:bodyPr>
          <a:lstStyle/>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2	Oh, come, oh, come,                                             great Lord of might,</a:t>
            </a: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who to your tribes on Sinai’s height</a:t>
            </a: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in ancient times once gave the law</a:t>
            </a: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in cloud, and majesty, and awe.  </a:t>
            </a:r>
          </a:p>
          <a:p>
            <a:pPr marL="461963" marR="0" indent="-461963">
              <a:spcBef>
                <a:spcPts val="0"/>
              </a:spcBef>
              <a:spcAft>
                <a:spcPts val="0"/>
              </a:spcAft>
              <a:tabLst>
                <a:tab pos="8112125" algn="l"/>
              </a:tabLst>
            </a:pP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i="1" dirty="0">
                <a:solidFill>
                  <a:schemeClr val="bg1"/>
                </a:solidFill>
                <a:effectLst/>
                <a:latin typeface="Arial Rounded MT Bold" panose="020F0704030504030204" pitchFamily="34" charset="0"/>
                <a:ea typeface="MS Mincho" panose="02020609040205080304" pitchFamily="49" charset="-128"/>
              </a:rPr>
              <a:t>Refrain</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Rejoice! Rejoice! Emmanuel</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shall come to you, O Israel.</a:t>
            </a:r>
            <a:endParaRPr lang="en-US" sz="3600" dirty="0">
              <a:solidFill>
                <a:schemeClr val="bg1"/>
              </a:solidFill>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237671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8C2849-22E7-0C52-62C6-51215CC714D3}"/>
              </a:ext>
            </a:extLst>
          </p:cNvPr>
          <p:cNvPicPr>
            <a:picLocks noChangeAspect="1"/>
          </p:cNvPicPr>
          <p:nvPr/>
        </p:nvPicPr>
        <p:blipFill>
          <a:blip r:embed="rId3"/>
          <a:stretch>
            <a:fillRect/>
          </a:stretch>
        </p:blipFill>
        <p:spPr>
          <a:xfrm>
            <a:off x="-168" y="2"/>
            <a:ext cx="9143999" cy="6857996"/>
          </a:xfrm>
          <a:prstGeom prst="rect">
            <a:avLst/>
          </a:prstGeom>
        </p:spPr>
      </p:pic>
      <p:sp>
        <p:nvSpPr>
          <p:cNvPr id="2" name="Rectangle 1"/>
          <p:cNvSpPr/>
          <p:nvPr/>
        </p:nvSpPr>
        <p:spPr>
          <a:xfrm>
            <a:off x="2" y="87147"/>
            <a:ext cx="9143999" cy="577338"/>
          </a:xfrm>
          <a:prstGeom prst="rect">
            <a:avLst/>
          </a:prstGeom>
        </p:spPr>
        <p:txBody>
          <a:bodyPr wrap="square">
            <a:spAutoFit/>
          </a:bodyPr>
          <a:lstStyle/>
          <a:p>
            <a:pPr>
              <a:lnSpc>
                <a:spcPct val="107000"/>
              </a:lnSpc>
              <a:spcBef>
                <a:spcPts val="0"/>
              </a:spcBef>
              <a:spcAft>
                <a:spcPts val="600"/>
              </a:spcAft>
            </a:pPr>
            <a:r>
              <a:rPr lang="it-IT" sz="3200" dirty="0">
                <a:solidFill>
                  <a:schemeClr val="bg1"/>
                </a:solidFill>
                <a:latin typeface="Arial Rounded MT Bold" panose="020F0704030504030204" pitchFamily="34" charset="0"/>
                <a:ea typeface="Calibri" panose="020F0502020204030204" pitchFamily="34" charset="0"/>
              </a:rPr>
              <a:t>“Oh, Come, Oh, Come, Emmanuel”      LBW 34</a:t>
            </a:r>
            <a:endParaRPr lang="en-US" sz="3200" i="1" dirty="0">
              <a:solidFill>
                <a:schemeClr val="bg1"/>
              </a:solidFill>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CD75AEF9-3626-B264-23CC-469DE5D7C44C}"/>
              </a:ext>
            </a:extLst>
          </p:cNvPr>
          <p:cNvSpPr txBox="1"/>
          <p:nvPr/>
        </p:nvSpPr>
        <p:spPr>
          <a:xfrm>
            <a:off x="98323" y="904568"/>
            <a:ext cx="8868695" cy="5632311"/>
          </a:xfrm>
          <a:prstGeom prst="rect">
            <a:avLst/>
          </a:prstGeom>
          <a:noFill/>
        </p:spPr>
        <p:txBody>
          <a:bodyPr wrap="square">
            <a:spAutoFit/>
          </a:bodyPr>
          <a:lstStyle/>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3	Oh, come, strong                                       Branch of Jesse, free</a:t>
            </a: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your own from Satan’s tyranny;</a:t>
            </a: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from depths of hell                                                your people save</a:t>
            </a: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and give them </a:t>
            </a:r>
            <a:r>
              <a:rPr lang="en-US" sz="3600" dirty="0" err="1">
                <a:solidFill>
                  <a:schemeClr val="bg1"/>
                </a:solidFill>
                <a:effectLst/>
                <a:latin typeface="Arial Rounded MT Bold" panose="020F0704030504030204" pitchFamily="34" charset="0"/>
                <a:ea typeface="MS Mincho" panose="02020609040205080304" pitchFamily="49" charset="-128"/>
              </a:rPr>
              <a:t>vict’ry</a:t>
            </a:r>
            <a:r>
              <a:rPr lang="en-US" sz="3600" dirty="0">
                <a:solidFill>
                  <a:schemeClr val="bg1"/>
                </a:solidFill>
                <a:effectLst/>
                <a:latin typeface="Arial Rounded MT Bold" panose="020F0704030504030204" pitchFamily="34" charset="0"/>
                <a:ea typeface="MS Mincho" panose="02020609040205080304" pitchFamily="49" charset="-128"/>
              </a:rPr>
              <a:t> o’er the grave.  </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endParaRPr lang="en-US" sz="3600" i="1" dirty="0">
              <a:solidFill>
                <a:schemeClr val="bg1"/>
              </a:solidFill>
              <a:effectLst/>
              <a:latin typeface="Arial Rounded MT Bold" panose="020F0704030504030204" pitchFamily="34" charset="0"/>
              <a:ea typeface="MS Mincho" panose="02020609040205080304" pitchFamily="49" charset="-128"/>
            </a:endParaRPr>
          </a:p>
          <a:p>
            <a:pPr marL="461963" marR="0" indent="-461963">
              <a:spcBef>
                <a:spcPts val="0"/>
              </a:spcBef>
              <a:spcAft>
                <a:spcPts val="0"/>
              </a:spcAft>
              <a:tabLst>
                <a:tab pos="8112125" algn="l"/>
              </a:tabLst>
            </a:pPr>
            <a:r>
              <a:rPr lang="en-US" sz="3600" i="1" dirty="0">
                <a:solidFill>
                  <a:schemeClr val="bg1"/>
                </a:solidFill>
                <a:effectLst/>
                <a:latin typeface="Arial Rounded MT Bold" panose="020F0704030504030204" pitchFamily="34" charset="0"/>
                <a:ea typeface="MS Mincho" panose="02020609040205080304" pitchFamily="49" charset="-128"/>
              </a:rPr>
              <a:t>Refrain</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Rejoice! Rejoice! Emmanuel</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shall come to you, O Israel.</a:t>
            </a:r>
            <a:endParaRPr lang="en-US" sz="3600" dirty="0">
              <a:solidFill>
                <a:schemeClr val="bg1"/>
              </a:solidFill>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346540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8C2849-22E7-0C52-62C6-51215CC714D3}"/>
              </a:ext>
            </a:extLst>
          </p:cNvPr>
          <p:cNvPicPr>
            <a:picLocks noChangeAspect="1"/>
          </p:cNvPicPr>
          <p:nvPr/>
        </p:nvPicPr>
        <p:blipFill>
          <a:blip r:embed="rId3"/>
          <a:stretch>
            <a:fillRect/>
          </a:stretch>
        </p:blipFill>
        <p:spPr>
          <a:xfrm>
            <a:off x="-168" y="2"/>
            <a:ext cx="9143999" cy="6857996"/>
          </a:xfrm>
          <a:prstGeom prst="rect">
            <a:avLst/>
          </a:prstGeom>
        </p:spPr>
      </p:pic>
      <p:sp>
        <p:nvSpPr>
          <p:cNvPr id="2" name="Rectangle 1"/>
          <p:cNvSpPr/>
          <p:nvPr/>
        </p:nvSpPr>
        <p:spPr>
          <a:xfrm>
            <a:off x="2" y="87147"/>
            <a:ext cx="9143999" cy="577338"/>
          </a:xfrm>
          <a:prstGeom prst="rect">
            <a:avLst/>
          </a:prstGeom>
        </p:spPr>
        <p:txBody>
          <a:bodyPr wrap="square">
            <a:spAutoFit/>
          </a:bodyPr>
          <a:lstStyle/>
          <a:p>
            <a:pPr>
              <a:lnSpc>
                <a:spcPct val="107000"/>
              </a:lnSpc>
              <a:spcBef>
                <a:spcPts val="0"/>
              </a:spcBef>
              <a:spcAft>
                <a:spcPts val="600"/>
              </a:spcAft>
            </a:pPr>
            <a:r>
              <a:rPr lang="it-IT" sz="3200" dirty="0">
                <a:solidFill>
                  <a:schemeClr val="bg1"/>
                </a:solidFill>
                <a:latin typeface="Arial Rounded MT Bold" panose="020F0704030504030204" pitchFamily="34" charset="0"/>
                <a:ea typeface="Calibri" panose="020F0502020204030204" pitchFamily="34" charset="0"/>
              </a:rPr>
              <a:t>“Oh, Come, Oh, Come, Emmanuel”      LBW 34</a:t>
            </a:r>
            <a:endParaRPr lang="en-US" sz="3200" i="1" dirty="0">
              <a:solidFill>
                <a:schemeClr val="bg1"/>
              </a:solidFill>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CD75AEF9-3626-B264-23CC-469DE5D7C44C}"/>
              </a:ext>
            </a:extLst>
          </p:cNvPr>
          <p:cNvSpPr txBox="1"/>
          <p:nvPr/>
        </p:nvSpPr>
        <p:spPr>
          <a:xfrm>
            <a:off x="98323" y="904568"/>
            <a:ext cx="8868695" cy="5632311"/>
          </a:xfrm>
          <a:prstGeom prst="rect">
            <a:avLst/>
          </a:prstGeom>
          <a:noFill/>
        </p:spPr>
        <p:txBody>
          <a:bodyPr wrap="square">
            <a:spAutoFit/>
          </a:bodyPr>
          <a:lstStyle/>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4	Oh, come, blest Dayspring,                       come and cheer</a:t>
            </a: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our spirits by your advent here;</a:t>
            </a: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disperse the gloomy clouds of night,</a:t>
            </a: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and death’s dark shadows                                    put to flight.  </a:t>
            </a:r>
          </a:p>
          <a:p>
            <a:pPr marL="461963" marR="0" indent="-461963">
              <a:spcBef>
                <a:spcPts val="0"/>
              </a:spcBef>
              <a:spcAft>
                <a:spcPts val="0"/>
              </a:spcAft>
              <a:tabLst>
                <a:tab pos="8112125" algn="l"/>
              </a:tabLst>
            </a:pP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i="1" dirty="0">
                <a:solidFill>
                  <a:schemeClr val="bg1"/>
                </a:solidFill>
                <a:effectLst/>
                <a:latin typeface="Arial Rounded MT Bold" panose="020F0704030504030204" pitchFamily="34" charset="0"/>
                <a:ea typeface="MS Mincho" panose="02020609040205080304" pitchFamily="49" charset="-128"/>
              </a:rPr>
              <a:t>Refrain</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Rejoice! Rejoice! Emmanuel</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shall come to you, O Israel.</a:t>
            </a:r>
            <a:endParaRPr lang="en-US" sz="3600" dirty="0">
              <a:solidFill>
                <a:schemeClr val="bg1"/>
              </a:solidFill>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111050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8C2849-22E7-0C52-62C6-51215CC714D3}"/>
              </a:ext>
            </a:extLst>
          </p:cNvPr>
          <p:cNvPicPr>
            <a:picLocks noChangeAspect="1"/>
          </p:cNvPicPr>
          <p:nvPr/>
        </p:nvPicPr>
        <p:blipFill>
          <a:blip r:embed="rId3"/>
          <a:stretch>
            <a:fillRect/>
          </a:stretch>
        </p:blipFill>
        <p:spPr>
          <a:xfrm>
            <a:off x="-168" y="2"/>
            <a:ext cx="9143999" cy="6857996"/>
          </a:xfrm>
          <a:prstGeom prst="rect">
            <a:avLst/>
          </a:prstGeom>
        </p:spPr>
      </p:pic>
      <p:sp>
        <p:nvSpPr>
          <p:cNvPr id="2" name="Rectangle 1"/>
          <p:cNvSpPr/>
          <p:nvPr/>
        </p:nvSpPr>
        <p:spPr>
          <a:xfrm>
            <a:off x="2" y="87147"/>
            <a:ext cx="9143999" cy="577338"/>
          </a:xfrm>
          <a:prstGeom prst="rect">
            <a:avLst/>
          </a:prstGeom>
        </p:spPr>
        <p:txBody>
          <a:bodyPr wrap="square">
            <a:spAutoFit/>
          </a:bodyPr>
          <a:lstStyle/>
          <a:p>
            <a:pPr>
              <a:lnSpc>
                <a:spcPct val="107000"/>
              </a:lnSpc>
              <a:spcBef>
                <a:spcPts val="0"/>
              </a:spcBef>
              <a:spcAft>
                <a:spcPts val="600"/>
              </a:spcAft>
            </a:pPr>
            <a:r>
              <a:rPr lang="it-IT" sz="3200" dirty="0">
                <a:solidFill>
                  <a:schemeClr val="bg1"/>
                </a:solidFill>
                <a:latin typeface="Arial Rounded MT Bold" panose="020F0704030504030204" pitchFamily="34" charset="0"/>
                <a:ea typeface="Calibri" panose="020F0502020204030204" pitchFamily="34" charset="0"/>
              </a:rPr>
              <a:t>“Oh, Come, Oh, Come, Emmanuel”      LBW 34</a:t>
            </a:r>
            <a:endParaRPr lang="en-US" sz="3200" i="1" dirty="0">
              <a:solidFill>
                <a:schemeClr val="bg1"/>
              </a:solidFill>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CD75AEF9-3626-B264-23CC-469DE5D7C44C}"/>
              </a:ext>
            </a:extLst>
          </p:cNvPr>
          <p:cNvSpPr txBox="1"/>
          <p:nvPr/>
        </p:nvSpPr>
        <p:spPr>
          <a:xfrm>
            <a:off x="98323" y="904568"/>
            <a:ext cx="8947354" cy="4524315"/>
          </a:xfrm>
          <a:prstGeom prst="rect">
            <a:avLst/>
          </a:prstGeom>
          <a:noFill/>
        </p:spPr>
        <p:txBody>
          <a:bodyPr wrap="square">
            <a:spAutoFit/>
          </a:bodyPr>
          <a:lstStyle/>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5	Oh, come, O Key of David, come,</a:t>
            </a: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and open wide our </a:t>
            </a:r>
            <a:r>
              <a:rPr lang="en-US" sz="3600" dirty="0" err="1">
                <a:solidFill>
                  <a:schemeClr val="bg1"/>
                </a:solidFill>
                <a:effectLst/>
                <a:latin typeface="Arial Rounded MT Bold" panose="020F0704030504030204" pitchFamily="34" charset="0"/>
                <a:ea typeface="MS Mincho" panose="02020609040205080304" pitchFamily="49" charset="-128"/>
              </a:rPr>
              <a:t>heav’nly</a:t>
            </a:r>
            <a:r>
              <a:rPr lang="en-US" sz="3600" dirty="0">
                <a:solidFill>
                  <a:schemeClr val="bg1"/>
                </a:solidFill>
                <a:effectLst/>
                <a:latin typeface="Arial Rounded MT Bold" panose="020F0704030504030204" pitchFamily="34" charset="0"/>
                <a:ea typeface="MS Mincho" panose="02020609040205080304" pitchFamily="49" charset="-128"/>
              </a:rPr>
              <a:t> home;</a:t>
            </a: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make safe the way that leads on high,</a:t>
            </a: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and close the path to misery.</a:t>
            </a:r>
          </a:p>
          <a:p>
            <a:pPr marL="461963" marR="0" indent="-461963">
              <a:spcBef>
                <a:spcPts val="0"/>
              </a:spcBef>
              <a:spcAft>
                <a:spcPts val="0"/>
              </a:spcAft>
              <a:tabLst>
                <a:tab pos="8112125" algn="l"/>
              </a:tabLst>
            </a:pP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i="1" dirty="0">
                <a:solidFill>
                  <a:schemeClr val="bg1"/>
                </a:solidFill>
                <a:effectLst/>
                <a:latin typeface="Arial Rounded MT Bold" panose="020F0704030504030204" pitchFamily="34" charset="0"/>
                <a:ea typeface="MS Mincho" panose="02020609040205080304" pitchFamily="49" charset="-128"/>
              </a:rPr>
              <a:t>Refrain</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Rejoice! Rejoice! Emmanuel</a:t>
            </a:r>
            <a:endParaRPr lang="en-US" sz="3600" dirty="0">
              <a:solidFill>
                <a:schemeClr val="bg1"/>
              </a:solidFill>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tabLst>
                <a:tab pos="8112125" algn="l"/>
              </a:tabLst>
            </a:pPr>
            <a:r>
              <a:rPr lang="en-US" sz="3600" dirty="0">
                <a:solidFill>
                  <a:schemeClr val="bg1"/>
                </a:solidFill>
                <a:effectLst/>
                <a:latin typeface="Arial Rounded MT Bold" panose="020F0704030504030204" pitchFamily="34" charset="0"/>
                <a:ea typeface="MS Mincho" panose="02020609040205080304" pitchFamily="49" charset="-128"/>
              </a:rPr>
              <a:t>	shall come to you, O Israel.</a:t>
            </a:r>
            <a:endParaRPr lang="en-US" sz="3600" dirty="0">
              <a:solidFill>
                <a:schemeClr val="bg1"/>
              </a:solidFill>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251181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latin typeface="Arial Rounded MT Bold" panose="020F0704030504030204" pitchFamily="34" charset="0"/>
              <a:ea typeface="Calibri" panose="020F0502020204030204" pitchFamily="34" charset="0"/>
            </a:endParaRPr>
          </a:p>
        </p:txBody>
      </p:sp>
      <p:sp>
        <p:nvSpPr>
          <p:cNvPr id="3" name="Rectangle 2"/>
          <p:cNvSpPr/>
          <p:nvPr/>
        </p:nvSpPr>
        <p:spPr>
          <a:xfrm>
            <a:off x="348343" y="1103813"/>
            <a:ext cx="8432800" cy="2811539"/>
          </a:xfrm>
          <a:prstGeom prst="rect">
            <a:avLst/>
          </a:prstGeom>
        </p:spPr>
        <p:txBody>
          <a:bodyPr wrap="square">
            <a:spAutoFit/>
          </a:bodyPr>
          <a:lstStyle/>
          <a:p>
            <a:pPr marL="684514" indent="-684514">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60" y="1622939"/>
            <a:ext cx="6876681" cy="3231654"/>
          </a:xfrm>
          <a:prstGeom prst="rect">
            <a:avLst/>
          </a:prstGeom>
        </p:spPr>
        <p:txBody>
          <a:bodyPr wrap="square">
            <a:spAutoFit/>
          </a:bodyPr>
          <a:lstStyle/>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Prelude - </a:t>
            </a:r>
            <a:r>
              <a:rPr lang="en-US" sz="3600" i="1" dirty="0">
                <a:solidFill>
                  <a:srgbClr val="000000"/>
                </a:solidFill>
                <a:latin typeface="Arial Rounded MT Bold" panose="020F0704030504030204" pitchFamily="34" charset="0"/>
                <a:ea typeface="Calibri" panose="020F0502020204030204" pitchFamily="34" charset="0"/>
              </a:rPr>
              <a:t>By Roxanne Groff</a:t>
            </a:r>
          </a:p>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189" indent="-457189">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189" indent="-457189" defTabSz="685783">
              <a:spcAft>
                <a:spcPts val="2400"/>
              </a:spcAft>
              <a:buFont typeface="Arial" panose="020B0604020202020204" pitchFamily="34" charset="0"/>
              <a:buChar char="•"/>
              <a:defRPr/>
            </a:pPr>
            <a:r>
              <a:rPr lang="en-US" sz="3600" b="1" dirty="0">
                <a:solidFill>
                  <a:srgbClr val="000000"/>
                </a:solidFill>
                <a:latin typeface="Arial Rounded MT Bold" panose="020F0704030504030204" pitchFamily="34" charset="0"/>
                <a:ea typeface="Calibri" panose="020F0502020204030204" pitchFamily="34" charset="0"/>
              </a:rPr>
              <a:t>Welcome</a:t>
            </a:r>
            <a:endParaRPr lang="en-US" sz="1400" dirty="0"/>
          </a:p>
        </p:txBody>
      </p:sp>
      <p:sp>
        <p:nvSpPr>
          <p:cNvPr id="6" name="Rectangle 5"/>
          <p:cNvSpPr/>
          <p:nvPr/>
        </p:nvSpPr>
        <p:spPr>
          <a:xfrm>
            <a:off x="272266" y="152261"/>
            <a:ext cx="8599471" cy="1077218"/>
          </a:xfrm>
          <a:prstGeom prst="rect">
            <a:avLst/>
          </a:prstGeom>
        </p:spPr>
        <p:txBody>
          <a:bodyPr wrap="square">
            <a:spAutoFit/>
          </a:bodyPr>
          <a:lstStyle/>
          <a:p>
            <a:pPr marL="457189" indent="-457189"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189" indent="-457189"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1" y="856344"/>
            <a:ext cx="9118361" cy="5159992"/>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 y="955965"/>
            <a:ext cx="9157803" cy="4925291"/>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4"/>
            <a:ext cx="9144000" cy="5798127"/>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dirty="0">
              <a:solidFill>
                <a:srgbClr val="222222"/>
              </a:solidFill>
              <a:latin typeface="Arial Rounded MT Bold" panose="020F0704030504030204" pitchFamily="34" charset="0"/>
            </a:endParaRPr>
          </a:p>
        </p:txBody>
      </p:sp>
      <p:sp>
        <p:nvSpPr>
          <p:cNvPr id="4" name="Rectangle 3"/>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dirty="0">
              <a:solidFill>
                <a:srgbClr val="222222"/>
              </a:solidFill>
              <a:latin typeface="Arial Rounded MT Bold" panose="020F0704030504030204" pitchFamily="34" charset="0"/>
            </a:endParaRPr>
          </a:p>
        </p:txBody>
      </p:sp>
      <p:sp>
        <p:nvSpPr>
          <p:cNvPr id="10" name="Rectangle 9"/>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1"/>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dirty="0">
              <a:solidFill>
                <a:srgbClr val="222222"/>
              </a:solidFill>
              <a:latin typeface="Arial Rounded MT Bold" panose="020F0704030504030204" pitchFamily="34" charset="0"/>
            </a:endParaRPr>
          </a:p>
        </p:txBody>
      </p:sp>
      <p:sp>
        <p:nvSpPr>
          <p:cNvPr id="8" name="Rectangle 7"/>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latin typeface="Arial Rounded MT Bold" panose="020F0704030504030204" pitchFamily="34" charset="0"/>
              <a:ea typeface="Calibri" panose="020F0502020204030204" pitchFamily="34" charset="0"/>
            </a:endParaRPr>
          </a:p>
        </p:txBody>
      </p:sp>
      <p:sp>
        <p:nvSpPr>
          <p:cNvPr id="5" name="Rectangle 4"/>
          <p:cNvSpPr/>
          <p:nvPr/>
        </p:nvSpPr>
        <p:spPr>
          <a:xfrm>
            <a:off x="643952" y="1114665"/>
            <a:ext cx="7779895" cy="4739759"/>
          </a:xfrm>
          <a:prstGeom prst="rect">
            <a:avLst/>
          </a:prstGeom>
        </p:spPr>
        <p:txBody>
          <a:bodyPr wrap="square">
            <a:spAutoFit/>
          </a:bodyPr>
          <a:lstStyle/>
          <a:p>
            <a:pPr marL="682608" indent="-682608">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God of promise, stir up in us the anticipation of this holy season of waiting. Fill our hearts with hope for the messiah’s coming, and give us patience, for your time is not our time, and we do not know the day or the hour.</a:t>
            </a:r>
          </a:p>
          <a:p>
            <a:pPr marL="682608" indent="-682608">
              <a:spcBef>
                <a:spcPts val="0"/>
              </a:spcBef>
              <a:spcAft>
                <a:spcPts val="600"/>
              </a:spcAft>
            </a:pPr>
            <a:endParaRPr lang="en-US" sz="3200" b="1" dirty="0">
              <a:solidFill>
                <a:srgbClr val="000000"/>
              </a:solidFill>
              <a:latin typeface="Arial Rounded MT Bold" panose="020F0704030504030204" pitchFamily="34" charset="0"/>
              <a:ea typeface="Calibri" panose="020F0502020204030204" pitchFamily="34" charset="0"/>
            </a:endParaRPr>
          </a:p>
          <a:p>
            <a:pPr marL="682608" indent="-682608">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Amen</a:t>
            </a:r>
            <a:endParaRPr lang="en-US" sz="3600" b="1" dirty="0">
              <a:latin typeface="Arial Rounded MT Bold" panose="020F0704030504030204" pitchFamily="34" charset="0"/>
              <a:ea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520851"/>
            <a:ext cx="9144000" cy="4797524"/>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4BA0BC-EC14-26D7-E334-23D36F9159B1}"/>
              </a:ext>
            </a:extLst>
          </p:cNvPr>
          <p:cNvPicPr>
            <a:picLocks noChangeAspect="1"/>
          </p:cNvPicPr>
          <p:nvPr/>
        </p:nvPicPr>
        <p:blipFill>
          <a:blip r:embed="rId3"/>
          <a:stretch>
            <a:fillRect/>
          </a:stretch>
        </p:blipFill>
        <p:spPr>
          <a:xfrm>
            <a:off x="0" y="1173281"/>
            <a:ext cx="9143999" cy="5684881"/>
          </a:xfrm>
          <a:prstGeom prst="rect">
            <a:avLst/>
          </a:prstGeom>
        </p:spPr>
      </p:pic>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4"/>
          <a:stretch>
            <a:fillRect/>
          </a:stretch>
        </p:blipFill>
        <p:spPr>
          <a:xfrm>
            <a:off x="157316" y="0"/>
            <a:ext cx="2241755" cy="1176167"/>
          </a:xfrm>
          <a:prstGeom prst="rect">
            <a:avLst/>
          </a:prstGeom>
        </p:spPr>
      </p:pic>
    </p:spTree>
    <p:extLst>
      <p:ext uri="{BB962C8B-B14F-4D97-AF65-F5344CB8AC3E}">
        <p14:creationId xmlns:p14="http://schemas.microsoft.com/office/powerpoint/2010/main" val="528225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89166" y="1474171"/>
            <a:ext cx="7965671" cy="2518895"/>
          </a:xfrm>
          <a:prstGeom prst="rect">
            <a:avLst/>
          </a:prstGeom>
        </p:spPr>
        <p:txBody>
          <a:bodyPr wrap="square">
            <a:spAutoFit/>
          </a:bodyPr>
          <a:lstStyle/>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is from the prophet Jeremiah, the 33</a:t>
            </a:r>
            <a:r>
              <a:rPr lang="en-US" sz="3600" baseline="30000" dirty="0">
                <a:solidFill>
                  <a:prstClr val="black"/>
                </a:solidFill>
                <a:latin typeface="Arial Rounded MT Bold" panose="020F0704030504030204" pitchFamily="34" charset="0"/>
                <a:ea typeface="Calibri" panose="020F0502020204030204" pitchFamily="34" charset="0"/>
              </a:rPr>
              <a:t>rd</a:t>
            </a:r>
            <a:r>
              <a:rPr lang="en-US" sz="3600" dirty="0">
                <a:solidFill>
                  <a:prstClr val="black"/>
                </a:solidFill>
                <a:latin typeface="Arial Rounded MT Bold" panose="020F0704030504030204" pitchFamily="34" charset="0"/>
                <a:ea typeface="Calibri" panose="020F0502020204030204" pitchFamily="34" charset="0"/>
              </a:rPr>
              <a:t> chapter.</a:t>
            </a: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r>
              <a:rPr lang="en-US" sz="3600" b="1" i="1" dirty="0">
                <a:solidFill>
                  <a:srgbClr val="C00000"/>
                </a:solidFill>
                <a:latin typeface="Arial Rounded MT Bold" panose="020F0704030504030204" pitchFamily="34" charset="0"/>
                <a:ea typeface="Calibri" panose="020F0502020204030204" pitchFamily="34" charset="0"/>
              </a:rPr>
              <a:t>(Spoken)</a:t>
            </a:r>
            <a:r>
              <a:rPr lang="en-US" sz="3600" baseline="30000" dirty="0">
                <a:solidFill>
                  <a:srgbClr val="C00000"/>
                </a:solidFill>
                <a:latin typeface="Arial Rounded MT Bold" panose="020F0704030504030204" pitchFamily="34" charset="0"/>
                <a:ea typeface="Calibri" panose="020F0502020204030204" pitchFamily="34" charset="0"/>
              </a:rPr>
              <a:t>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3514"/>
            <a:ext cx="9144000" cy="707886"/>
          </a:xfrm>
          <a:prstGeom prst="rect">
            <a:avLst/>
          </a:prstGeom>
        </p:spPr>
        <p:txBody>
          <a:bodyPr wrap="square">
            <a:spAutoFit/>
          </a:bodyPr>
          <a:lstStyle/>
          <a:p>
            <a:pPr marL="571500" indent="-571500">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Lighting of the Advent Wreath</a:t>
            </a:r>
          </a:p>
        </p:txBody>
      </p:sp>
      <p:sp>
        <p:nvSpPr>
          <p:cNvPr id="5" name="TextBox 4">
            <a:extLst>
              <a:ext uri="{FF2B5EF4-FFF2-40B4-BE49-F238E27FC236}">
                <a16:creationId xmlns:a16="http://schemas.microsoft.com/office/drawing/2014/main" id="{67A1EA6F-51CA-F532-0831-30C779889B82}"/>
              </a:ext>
            </a:extLst>
          </p:cNvPr>
          <p:cNvSpPr txBox="1"/>
          <p:nvPr/>
        </p:nvSpPr>
        <p:spPr>
          <a:xfrm>
            <a:off x="216310" y="1362171"/>
            <a:ext cx="8849032" cy="4832092"/>
          </a:xfrm>
          <a:prstGeom prst="rect">
            <a:avLst/>
          </a:prstGeom>
          <a:noFill/>
        </p:spPr>
        <p:txBody>
          <a:bodyPr wrap="square">
            <a:spAutoFit/>
          </a:bodyPr>
          <a:lstStyle/>
          <a:p>
            <a:pPr marL="688975" marR="0" indent="-688975">
              <a:spcBef>
                <a:spcPts val="0"/>
              </a:spcBef>
              <a:spcAft>
                <a:spcPts val="600"/>
              </a:spcAft>
              <a:tabLst>
                <a:tab pos="228600" algn="l"/>
                <a:tab pos="457200" algn="l"/>
                <a:tab pos="914400" algn="l"/>
              </a:tabLst>
            </a:pPr>
            <a:r>
              <a:rPr lang="en-US" sz="3200" b="1" dirty="0">
                <a:effectLst/>
                <a:latin typeface="Arial Rounded MT Bold" panose="020F0704030504030204" pitchFamily="34" charset="0"/>
                <a:ea typeface="Garamond,Times New Roman"/>
                <a:cs typeface="Garamond,Times New Roman"/>
              </a:rPr>
              <a:t>R:</a:t>
            </a:r>
            <a:r>
              <a:rPr lang="en-US" sz="3200" dirty="0">
                <a:effectLst/>
                <a:latin typeface="Arial Rounded MT Bold" panose="020F0704030504030204" pitchFamily="34" charset="0"/>
                <a:ea typeface="Garamond,Times New Roman"/>
                <a:cs typeface="Garamond,Times New Roman"/>
              </a:rPr>
              <a:t>	Jeremiah proclaims the promise:</a:t>
            </a:r>
          </a:p>
          <a:p>
            <a:pPr marL="688975" marR="0" indent="-688975">
              <a:spcBef>
                <a:spcPts val="0"/>
              </a:spcBef>
              <a:spcAft>
                <a:spcPts val="600"/>
              </a:spcAft>
              <a:tabLst>
                <a:tab pos="228600" algn="l"/>
                <a:tab pos="457200" algn="l"/>
                <a:tab pos="914400" algn="l"/>
              </a:tabLst>
            </a:pPr>
            <a:r>
              <a:rPr lang="en-US" sz="3600" b="1" dirty="0">
                <a:effectLst/>
                <a:latin typeface="Arial Rounded MT Bold" panose="020F0704030504030204" pitchFamily="34" charset="0"/>
                <a:ea typeface="Garamond,Times New Roman"/>
                <a:cs typeface="Garamond,Times New Roman"/>
              </a:rPr>
              <a:t>C:</a:t>
            </a:r>
            <a:r>
              <a:rPr lang="en-US" sz="3600" dirty="0">
                <a:effectLst/>
                <a:latin typeface="Arial Rounded MT Bold" panose="020F0704030504030204" pitchFamily="34" charset="0"/>
                <a:ea typeface="Garamond,Times New Roman"/>
                <a:cs typeface="Garamond,Times New Roman"/>
              </a:rPr>
              <a:t>	</a:t>
            </a:r>
            <a:r>
              <a:rPr lang="en-US" sz="3600" b="1" dirty="0">
                <a:effectLst/>
                <a:latin typeface="Arial Rounded MT Bold" panose="020F0704030504030204" pitchFamily="34" charset="0"/>
                <a:ea typeface="Garamond,Times New Roman"/>
                <a:cs typeface="Garamond,Times New Roman"/>
              </a:rPr>
              <a:t>The days are surely coming, says the Lord.</a:t>
            </a:r>
            <a:endParaRPr lang="en-US" sz="3600" dirty="0">
              <a:effectLst/>
              <a:latin typeface="Arial Rounded MT Bold" panose="020F0704030504030204" pitchFamily="34" charset="0"/>
              <a:ea typeface="Garamond,Times New Roman"/>
              <a:cs typeface="Garamond,Times New Roman"/>
            </a:endParaRPr>
          </a:p>
          <a:p>
            <a:pPr marL="688975" marR="0" indent="-688975">
              <a:spcBef>
                <a:spcPts val="0"/>
              </a:spcBef>
              <a:spcAft>
                <a:spcPts val="600"/>
              </a:spcAft>
              <a:tabLst>
                <a:tab pos="228600" algn="l"/>
                <a:tab pos="457200" algn="l"/>
                <a:tab pos="914400" algn="l"/>
              </a:tabLst>
            </a:pPr>
            <a:r>
              <a:rPr lang="en-US" sz="3200" b="1" dirty="0">
                <a:effectLst/>
                <a:latin typeface="Arial Rounded MT Bold" panose="020F0704030504030204" pitchFamily="34" charset="0"/>
                <a:ea typeface="Garamond,Times New Roman"/>
                <a:cs typeface="Garamond,Times New Roman"/>
              </a:rPr>
              <a:t>R:</a:t>
            </a:r>
            <a:r>
              <a:rPr lang="en-US" sz="3200" dirty="0">
                <a:effectLst/>
                <a:latin typeface="Arial Rounded MT Bold" panose="020F0704030504030204" pitchFamily="34" charset="0"/>
                <a:ea typeface="Garamond,Times New Roman"/>
                <a:cs typeface="Garamond,Times New Roman"/>
              </a:rPr>
              <a:t>	I will appoint a righteous ruler and my people will be saved.</a:t>
            </a:r>
          </a:p>
          <a:p>
            <a:pPr marL="688975" marR="0" indent="-688975" algn="ctr">
              <a:spcBef>
                <a:spcPts val="0"/>
              </a:spcBef>
              <a:spcAft>
                <a:spcPts val="600"/>
              </a:spcAft>
              <a:tabLst>
                <a:tab pos="228600" algn="l"/>
                <a:tab pos="457200" algn="l"/>
                <a:tab pos="914400" algn="l"/>
              </a:tabLst>
            </a:pPr>
            <a:r>
              <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a:t>
            </a: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light candle 1)</a:t>
            </a:r>
            <a:endParaRPr lang="en-US" sz="3600" dirty="0">
              <a:effectLst/>
              <a:latin typeface="Arial Rounded MT Bold" panose="020F0704030504030204" pitchFamily="34" charset="0"/>
              <a:ea typeface="Garamond,Times New Roman"/>
              <a:cs typeface="Garamond,Times New Roman"/>
            </a:endParaRPr>
          </a:p>
          <a:p>
            <a:pPr marL="688975" marR="0" indent="-688975">
              <a:spcBef>
                <a:spcPts val="0"/>
              </a:spcBef>
              <a:spcAft>
                <a:spcPts val="600"/>
              </a:spcAft>
              <a:tabLst>
                <a:tab pos="914400" algn="l"/>
              </a:tabLs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This is the candle of hope, and it illuminates God’s promise</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Jeremiah 33:14-18</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949D861-E61B-F145-CB6D-C51868B96B0B}"/>
              </a:ext>
            </a:extLst>
          </p:cNvPr>
          <p:cNvSpPr txBox="1"/>
          <p:nvPr/>
        </p:nvSpPr>
        <p:spPr>
          <a:xfrm>
            <a:off x="235974" y="1091381"/>
            <a:ext cx="8652387" cy="5632311"/>
          </a:xfrm>
          <a:prstGeom prst="rect">
            <a:avLst/>
          </a:prstGeom>
          <a:noFill/>
        </p:spPr>
        <p:txBody>
          <a:bodyPr wrap="square">
            <a:spAutoFit/>
          </a:bodyPr>
          <a:lstStyle/>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14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days are surely coming, says the Lord, when I will fulfill the promise I made to the house of Israel and the house of Judah.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15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 those days and at that time I will cause a righteous Branch to spring up for David; and he shall execute justice and righteousness in the land.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 those days Judah will be saved and Jerusalem will live in safety. And this</a:t>
            </a:r>
          </a:p>
        </p:txBody>
      </p:sp>
    </p:spTree>
    <p:extLst>
      <p:ext uri="{BB962C8B-B14F-4D97-AF65-F5344CB8AC3E}">
        <p14:creationId xmlns:p14="http://schemas.microsoft.com/office/powerpoint/2010/main" val="3034340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Jeremiah 33:14-18</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949D861-E61B-F145-CB6D-C51868B96B0B}"/>
              </a:ext>
            </a:extLst>
          </p:cNvPr>
          <p:cNvSpPr txBox="1"/>
          <p:nvPr/>
        </p:nvSpPr>
        <p:spPr>
          <a:xfrm>
            <a:off x="235974" y="1091381"/>
            <a:ext cx="8652387" cy="5155257"/>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is the name by which it will be called: “The Lord is our righteousness.”</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17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thus says the Lord: David shall never lack a man to sit on the throne of the house of Israel,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the Levitical priests shall never lack a man in my presence to offer burnt offerings, to make grain offerings, and to make sacrifices for all time.</a:t>
            </a:r>
          </a:p>
        </p:txBody>
      </p:sp>
    </p:spTree>
    <p:extLst>
      <p:ext uri="{BB962C8B-B14F-4D97-AF65-F5344CB8AC3E}">
        <p14:creationId xmlns:p14="http://schemas.microsoft.com/office/powerpoint/2010/main" val="106208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1" y="3822859"/>
          <a:ext cx="7886700" cy="457200"/>
        </p:xfrm>
        <a:graphic>
          <a:graphicData uri="http://schemas.openxmlformats.org/drawingml/2006/table">
            <a:tbl>
              <a:tblPr/>
              <a:tblGrid>
                <a:gridCol w="7886700">
                  <a:extLst>
                    <a:ext uri="{9D8B030D-6E8A-4147-A177-3AD203B41FA5}">
                      <a16:colId xmlns:a16="http://schemas.microsoft.com/office/drawing/2014/main" val="20000"/>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55518" y="1189606"/>
            <a:ext cx="7509165" cy="2764475"/>
          </a:xfrm>
          <a:prstGeom prst="rect">
            <a:avLst/>
          </a:prstGeom>
          <a:noFill/>
        </p:spPr>
        <p:txBody>
          <a:bodyPr wrap="square">
            <a:spAutoFit/>
          </a:bodyPr>
          <a:lstStyle/>
          <a:p>
            <a:pPr>
              <a:lnSpc>
                <a:spcPct val="95000"/>
              </a:lnSpc>
              <a:spcBef>
                <a:spcPts val="0"/>
              </a:spcBef>
              <a:spcAft>
                <a:spcPts val="60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2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600"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7000"/>
              </a:lnSpc>
              <a:spcBef>
                <a:spcPts val="0"/>
              </a:spcBef>
              <a:spcAft>
                <a:spcPts val="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Praise to You, O Christ</a:t>
            </a:r>
            <a:r>
              <a:rPr lang="en-US" sz="3600" b="1" i="1" dirty="0">
                <a:latin typeface="Arial Rounded MT Bold" panose="020F0704030504030204" pitchFamily="34" charset="0"/>
                <a:ea typeface="Calibri" panose="020F0502020204030204" pitchFamily="34" charset="0"/>
                <a:cs typeface="Times New Roman" panose="02020603050405020304" pitchFamily="18" charset="0"/>
              </a:rPr>
              <a:t> </a:t>
            </a:r>
            <a:r>
              <a:rPr lang="en-US" sz="3600" b="1"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(Spoken)</a:t>
            </a:r>
            <a:endParaRPr lang="en-US" sz="36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3" y="136311"/>
            <a:ext cx="9028547" cy="646331"/>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Jeremiah 33:14-18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E75DB3E0-9C4C-B35E-DBAC-9BC2B29A4D3B}"/>
              </a:ext>
            </a:extLst>
          </p:cNvPr>
          <p:cNvPicPr>
            <a:picLocks noChangeAspect="1"/>
          </p:cNvPicPr>
          <p:nvPr/>
        </p:nvPicPr>
        <p:blipFill>
          <a:blip r:embed="rId3"/>
          <a:stretch>
            <a:fillRect/>
          </a:stretch>
        </p:blipFill>
        <p:spPr>
          <a:xfrm>
            <a:off x="714682" y="1480738"/>
            <a:ext cx="7638436" cy="4277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grpSp>
        <p:nvGrpSpPr>
          <p:cNvPr id="7" name="Group 6">
            <a:extLst>
              <a:ext uri="{FF2B5EF4-FFF2-40B4-BE49-F238E27FC236}">
                <a16:creationId xmlns:a16="http://schemas.microsoft.com/office/drawing/2014/main" id="{A4909B98-1922-3F13-F04E-5939271761C4}"/>
              </a:ext>
            </a:extLst>
          </p:cNvPr>
          <p:cNvGrpSpPr/>
          <p:nvPr/>
        </p:nvGrpSpPr>
        <p:grpSpPr>
          <a:xfrm>
            <a:off x="544835" y="884903"/>
            <a:ext cx="8052620" cy="4827639"/>
            <a:chOff x="1737523" y="2424190"/>
            <a:chExt cx="5289356" cy="2640958"/>
          </a:xfrm>
        </p:grpSpPr>
        <p:pic>
          <p:nvPicPr>
            <p:cNvPr id="2" name="Picture 1">
              <a:extLst>
                <a:ext uri="{FF2B5EF4-FFF2-40B4-BE49-F238E27FC236}">
                  <a16:creationId xmlns:a16="http://schemas.microsoft.com/office/drawing/2014/main" id="{F2F8C605-E9DF-D1B3-24C1-F9B6199D534F}"/>
                </a:ext>
              </a:extLst>
            </p:cNvPr>
            <p:cNvPicPr>
              <a:picLocks noChangeAspect="1"/>
            </p:cNvPicPr>
            <p:nvPr/>
          </p:nvPicPr>
          <p:blipFill>
            <a:blip r:embed="rId3"/>
            <a:stretch>
              <a:fillRect/>
            </a:stretch>
          </p:blipFill>
          <p:spPr>
            <a:xfrm>
              <a:off x="1737523" y="2444506"/>
              <a:ext cx="1766294" cy="2620642"/>
            </a:xfrm>
            <a:prstGeom prst="rect">
              <a:avLst/>
            </a:prstGeom>
          </p:spPr>
        </p:pic>
        <p:pic>
          <p:nvPicPr>
            <p:cNvPr id="3" name="Picture 2">
              <a:extLst>
                <a:ext uri="{FF2B5EF4-FFF2-40B4-BE49-F238E27FC236}">
                  <a16:creationId xmlns:a16="http://schemas.microsoft.com/office/drawing/2014/main" id="{61D71CD7-8055-B3D6-91F2-874C617A96D1}"/>
                </a:ext>
              </a:extLst>
            </p:cNvPr>
            <p:cNvPicPr>
              <a:picLocks noChangeAspect="1"/>
            </p:cNvPicPr>
            <p:nvPr/>
          </p:nvPicPr>
          <p:blipFill>
            <a:blip r:embed="rId4"/>
            <a:stretch>
              <a:fillRect/>
            </a:stretch>
          </p:blipFill>
          <p:spPr>
            <a:xfrm>
              <a:off x="3503817" y="2445773"/>
              <a:ext cx="1743075" cy="2619375"/>
            </a:xfrm>
            <a:prstGeom prst="rect">
              <a:avLst/>
            </a:prstGeom>
          </p:spPr>
        </p:pic>
        <p:pic>
          <p:nvPicPr>
            <p:cNvPr id="6" name="Picture 5">
              <a:extLst>
                <a:ext uri="{FF2B5EF4-FFF2-40B4-BE49-F238E27FC236}">
                  <a16:creationId xmlns:a16="http://schemas.microsoft.com/office/drawing/2014/main" id="{7B7484CE-0926-BEF6-B59D-8AED744815D0}"/>
                </a:ext>
              </a:extLst>
            </p:cNvPr>
            <p:cNvPicPr>
              <a:picLocks noChangeAspect="1"/>
            </p:cNvPicPr>
            <p:nvPr/>
          </p:nvPicPr>
          <p:blipFill>
            <a:blip r:embed="rId5"/>
            <a:stretch>
              <a:fillRect/>
            </a:stretch>
          </p:blipFill>
          <p:spPr>
            <a:xfrm>
              <a:off x="5246892" y="2424190"/>
              <a:ext cx="1779987" cy="2640958"/>
            </a:xfrm>
            <a:prstGeom prst="rect">
              <a:avLst/>
            </a:prstGeom>
          </p:spPr>
        </p:pic>
      </p:grpSp>
      <p:sp>
        <p:nvSpPr>
          <p:cNvPr id="8" name="TextBox 7">
            <a:extLst>
              <a:ext uri="{FF2B5EF4-FFF2-40B4-BE49-F238E27FC236}">
                <a16:creationId xmlns:a16="http://schemas.microsoft.com/office/drawing/2014/main" id="{024D098D-0E62-3CBD-DD95-5878DF4BDC89}"/>
              </a:ext>
            </a:extLst>
          </p:cNvPr>
          <p:cNvSpPr txBox="1"/>
          <p:nvPr/>
        </p:nvSpPr>
        <p:spPr>
          <a:xfrm>
            <a:off x="1128545" y="5712542"/>
            <a:ext cx="1281120" cy="646331"/>
          </a:xfrm>
          <a:prstGeom prst="rect">
            <a:avLst/>
          </a:prstGeom>
          <a:noFill/>
        </p:spPr>
        <p:txBody>
          <a:bodyPr wrap="none" rtlCol="0">
            <a:spAutoFit/>
          </a:bodyPr>
          <a:lstStyle/>
          <a:p>
            <a:r>
              <a:rPr lang="en-US" sz="3600" dirty="0">
                <a:latin typeface="Arial Rounded MT Bold" panose="020F0704030504030204" pitchFamily="34" charset="0"/>
              </a:rPr>
              <a:t>2014</a:t>
            </a:r>
          </a:p>
        </p:txBody>
      </p:sp>
      <p:sp>
        <p:nvSpPr>
          <p:cNvPr id="9" name="TextBox 8">
            <a:extLst>
              <a:ext uri="{FF2B5EF4-FFF2-40B4-BE49-F238E27FC236}">
                <a16:creationId xmlns:a16="http://schemas.microsoft.com/office/drawing/2014/main" id="{659564A8-4017-FAA8-BA1A-6D1B66848C47}"/>
              </a:ext>
            </a:extLst>
          </p:cNvPr>
          <p:cNvSpPr txBox="1"/>
          <p:nvPr/>
        </p:nvSpPr>
        <p:spPr>
          <a:xfrm>
            <a:off x="3817586" y="5712542"/>
            <a:ext cx="1281120" cy="646331"/>
          </a:xfrm>
          <a:prstGeom prst="rect">
            <a:avLst/>
          </a:prstGeom>
          <a:noFill/>
        </p:spPr>
        <p:txBody>
          <a:bodyPr wrap="none" rtlCol="0">
            <a:spAutoFit/>
          </a:bodyPr>
          <a:lstStyle/>
          <a:p>
            <a:r>
              <a:rPr lang="en-US" sz="3600" dirty="0">
                <a:latin typeface="Arial Rounded MT Bold" panose="020F0704030504030204" pitchFamily="34" charset="0"/>
              </a:rPr>
              <a:t>2017</a:t>
            </a:r>
          </a:p>
        </p:txBody>
      </p:sp>
      <p:sp>
        <p:nvSpPr>
          <p:cNvPr id="10" name="TextBox 9">
            <a:extLst>
              <a:ext uri="{FF2B5EF4-FFF2-40B4-BE49-F238E27FC236}">
                <a16:creationId xmlns:a16="http://schemas.microsoft.com/office/drawing/2014/main" id="{7B428653-AB16-DE9E-6A8D-E7E7A6DBA593}"/>
              </a:ext>
            </a:extLst>
          </p:cNvPr>
          <p:cNvSpPr txBox="1"/>
          <p:nvPr/>
        </p:nvSpPr>
        <p:spPr>
          <a:xfrm>
            <a:off x="6601951" y="5730678"/>
            <a:ext cx="1281120" cy="646331"/>
          </a:xfrm>
          <a:prstGeom prst="rect">
            <a:avLst/>
          </a:prstGeom>
          <a:noFill/>
        </p:spPr>
        <p:txBody>
          <a:bodyPr wrap="none" rtlCol="0">
            <a:spAutoFit/>
          </a:bodyPr>
          <a:lstStyle/>
          <a:p>
            <a:r>
              <a:rPr lang="en-US" sz="3600" dirty="0">
                <a:latin typeface="Arial Rounded MT Bold" panose="020F0704030504030204" pitchFamily="34" charset="0"/>
              </a:rPr>
              <a:t>2023</a:t>
            </a:r>
          </a:p>
        </p:txBody>
      </p:sp>
    </p:spTree>
    <p:extLst>
      <p:ext uri="{BB962C8B-B14F-4D97-AF65-F5344CB8AC3E}">
        <p14:creationId xmlns:p14="http://schemas.microsoft.com/office/powerpoint/2010/main" val="1945634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1026" name="Picture 2" descr="Does 'I Am Groot' Connect to 'Guardians of the Galaxy 3'?">
            <a:extLst>
              <a:ext uri="{FF2B5EF4-FFF2-40B4-BE49-F238E27FC236}">
                <a16:creationId xmlns:a16="http://schemas.microsoft.com/office/drawing/2014/main" id="{239C57D1-E7F9-C2B7-98D0-B56A256E6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991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3A3D9A10-F79C-877D-13EF-0AB1A96F3E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78" b="94667" l="9778" r="89778">
                        <a14:foregroundMark x1="39556" y1="9333" x2="52444" y2="5778"/>
                        <a14:foregroundMark x1="38222" y1="3556" x2="38222" y2="2222"/>
                        <a14:foregroundMark x1="25333" y1="93333" x2="36000" y2="93778"/>
                        <a14:foregroundMark x1="36000" y1="93778" x2="41778" y2="92889"/>
                        <a14:foregroundMark x1="59111" y1="94667" x2="59556" y2="94667"/>
                      </a14:backgroundRemoval>
                    </a14:imgEffect>
                  </a14:imgLayer>
                </a14:imgProps>
              </a:ext>
            </a:extLst>
          </a:blip>
          <a:stretch>
            <a:fillRect/>
          </a:stretch>
        </p:blipFill>
        <p:spPr>
          <a:xfrm>
            <a:off x="1961431" y="791111"/>
            <a:ext cx="5219427" cy="5219427"/>
          </a:xfrm>
          <a:prstGeom prst="rect">
            <a:avLst/>
          </a:prstGeom>
        </p:spPr>
      </p:pic>
      <p:sp>
        <p:nvSpPr>
          <p:cNvPr id="3" name="Rectangle 2">
            <a:extLst>
              <a:ext uri="{FF2B5EF4-FFF2-40B4-BE49-F238E27FC236}">
                <a16:creationId xmlns:a16="http://schemas.microsoft.com/office/drawing/2014/main" id="{1C02FB8C-1B04-714A-C15D-407FF685E891}"/>
              </a:ext>
            </a:extLst>
          </p:cNvPr>
          <p:cNvSpPr/>
          <p:nvPr/>
        </p:nvSpPr>
        <p:spPr>
          <a:xfrm>
            <a:off x="2715621" y="5605224"/>
            <a:ext cx="3476786"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solidFill>
                  <a:srgbClr val="92D050"/>
                </a:solidFill>
                <a:effectLst>
                  <a:outerShdw dist="38100" dir="2640000" algn="bl" rotWithShape="0">
                    <a:schemeClr val="accent1"/>
                  </a:outerShdw>
                </a:effectLst>
              </a:rPr>
              <a:t>I am Groot!</a:t>
            </a:r>
          </a:p>
        </p:txBody>
      </p:sp>
    </p:spTree>
    <p:extLst>
      <p:ext uri="{BB962C8B-B14F-4D97-AF65-F5344CB8AC3E}">
        <p14:creationId xmlns:p14="http://schemas.microsoft.com/office/powerpoint/2010/main" val="2500764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AAB2D-D457-3963-9E8B-30139E17B1D2}"/>
              </a:ext>
            </a:extLst>
          </p:cNvPr>
          <p:cNvPicPr>
            <a:picLocks noChangeAspect="1"/>
          </p:cNvPicPr>
          <p:nvPr/>
        </p:nvPicPr>
        <p:blipFill>
          <a:blip r:embed="rId3"/>
          <a:stretch>
            <a:fillRect/>
          </a:stretch>
        </p:blipFill>
        <p:spPr>
          <a:xfrm>
            <a:off x="1740311" y="3602328"/>
            <a:ext cx="3481118" cy="3227131"/>
          </a:xfrm>
          <a:prstGeom prst="rect">
            <a:avLst/>
          </a:prstGeom>
        </p:spPr>
      </p:pic>
      <p:sp>
        <p:nvSpPr>
          <p:cNvPr id="8" name="Thought Bubble: Cloud 7">
            <a:extLst>
              <a:ext uri="{FF2B5EF4-FFF2-40B4-BE49-F238E27FC236}">
                <a16:creationId xmlns:a16="http://schemas.microsoft.com/office/drawing/2014/main" id="{5BA47791-19D2-DAA9-F1B8-08031A2AE305}"/>
              </a:ext>
            </a:extLst>
          </p:cNvPr>
          <p:cNvSpPr/>
          <p:nvPr/>
        </p:nvSpPr>
        <p:spPr>
          <a:xfrm>
            <a:off x="2940094" y="934073"/>
            <a:ext cx="5112774" cy="2794420"/>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6" name="Picture 5">
            <a:extLst>
              <a:ext uri="{FF2B5EF4-FFF2-40B4-BE49-F238E27FC236}">
                <a16:creationId xmlns:a16="http://schemas.microsoft.com/office/drawing/2014/main" id="{A432E1C6-8D93-0CF4-B87F-77AE8CC704BE}"/>
              </a:ext>
            </a:extLst>
          </p:cNvPr>
          <p:cNvPicPr>
            <a:picLocks noChangeAspect="1"/>
          </p:cNvPicPr>
          <p:nvPr/>
        </p:nvPicPr>
        <p:blipFill>
          <a:blip r:embed="rId4"/>
          <a:stretch>
            <a:fillRect/>
          </a:stretch>
        </p:blipFill>
        <p:spPr>
          <a:xfrm>
            <a:off x="3755922" y="1620920"/>
            <a:ext cx="3481118" cy="926672"/>
          </a:xfrm>
          <a:prstGeom prst="rect">
            <a:avLst/>
          </a:prstGeom>
        </p:spPr>
      </p:pic>
    </p:spTree>
    <p:extLst>
      <p:ext uri="{BB962C8B-B14F-4D97-AF65-F5344CB8AC3E}">
        <p14:creationId xmlns:p14="http://schemas.microsoft.com/office/powerpoint/2010/main" val="421210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0B0E79B5-D6AC-5377-CB98-736F73ECB0E0}"/>
              </a:ext>
            </a:extLst>
          </p:cNvPr>
          <p:cNvPicPr>
            <a:picLocks noChangeAspect="1"/>
          </p:cNvPicPr>
          <p:nvPr/>
        </p:nvPicPr>
        <p:blipFill rotWithShape="1">
          <a:blip r:embed="rId3"/>
          <a:srcRect l="8398" r="26394"/>
          <a:stretch/>
        </p:blipFill>
        <p:spPr>
          <a:xfrm>
            <a:off x="196646" y="1189703"/>
            <a:ext cx="2895347" cy="2541517"/>
          </a:xfrm>
          <a:prstGeom prst="rect">
            <a:avLst/>
          </a:prstGeom>
        </p:spPr>
      </p:pic>
      <p:pic>
        <p:nvPicPr>
          <p:cNvPr id="2050" name="Picture 2" descr="Bible Stories for Children] | Salesian Sisters of St. John Bosco">
            <a:extLst>
              <a:ext uri="{FF2B5EF4-FFF2-40B4-BE49-F238E27FC236}">
                <a16:creationId xmlns:a16="http://schemas.microsoft.com/office/drawing/2014/main" id="{5D06D183-0A33-C14A-8BD6-33D6735F0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1993" y="1826402"/>
            <a:ext cx="3393056" cy="25415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9114A1F-92EE-8E47-9751-10A81E088676}"/>
              </a:ext>
            </a:extLst>
          </p:cNvPr>
          <p:cNvPicPr>
            <a:picLocks noChangeAspect="1"/>
          </p:cNvPicPr>
          <p:nvPr/>
        </p:nvPicPr>
        <p:blipFill>
          <a:blip r:embed="rId5"/>
          <a:stretch>
            <a:fillRect/>
          </a:stretch>
        </p:blipFill>
        <p:spPr>
          <a:xfrm>
            <a:off x="6466614" y="3097160"/>
            <a:ext cx="2619375" cy="1743075"/>
          </a:xfrm>
          <a:prstGeom prst="rect">
            <a:avLst/>
          </a:prstGeom>
        </p:spPr>
      </p:pic>
      <p:pic>
        <p:nvPicPr>
          <p:cNvPr id="5" name="Picture 4">
            <a:extLst>
              <a:ext uri="{FF2B5EF4-FFF2-40B4-BE49-F238E27FC236}">
                <a16:creationId xmlns:a16="http://schemas.microsoft.com/office/drawing/2014/main" id="{E70BE95C-9A8A-AB9A-47B2-ED4F2DFCD83A}"/>
              </a:ext>
            </a:extLst>
          </p:cNvPr>
          <p:cNvPicPr>
            <a:picLocks noChangeAspect="1"/>
          </p:cNvPicPr>
          <p:nvPr/>
        </p:nvPicPr>
        <p:blipFill>
          <a:blip r:embed="rId6"/>
          <a:stretch>
            <a:fillRect/>
          </a:stretch>
        </p:blipFill>
        <p:spPr>
          <a:xfrm>
            <a:off x="2910347" y="5222247"/>
            <a:ext cx="3481118" cy="926672"/>
          </a:xfrm>
          <a:prstGeom prst="rect">
            <a:avLst/>
          </a:prstGeom>
        </p:spPr>
      </p:pic>
    </p:spTree>
    <p:extLst>
      <p:ext uri="{BB962C8B-B14F-4D97-AF65-F5344CB8AC3E}">
        <p14:creationId xmlns:p14="http://schemas.microsoft.com/office/powerpoint/2010/main" val="3313132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0BFF4556-856F-FA97-7BED-335B3AA57FC1}"/>
              </a:ext>
            </a:extLst>
          </p:cNvPr>
          <p:cNvPicPr>
            <a:picLocks noChangeAspect="1"/>
          </p:cNvPicPr>
          <p:nvPr/>
        </p:nvPicPr>
        <p:blipFill>
          <a:blip r:embed="rId3"/>
          <a:stretch>
            <a:fillRect/>
          </a:stretch>
        </p:blipFill>
        <p:spPr>
          <a:xfrm>
            <a:off x="18838" y="1605424"/>
            <a:ext cx="4487062" cy="2592950"/>
          </a:xfrm>
          <a:prstGeom prst="rect">
            <a:avLst/>
          </a:prstGeom>
        </p:spPr>
      </p:pic>
      <p:pic>
        <p:nvPicPr>
          <p:cNvPr id="3" name="Picture 2">
            <a:extLst>
              <a:ext uri="{FF2B5EF4-FFF2-40B4-BE49-F238E27FC236}">
                <a16:creationId xmlns:a16="http://schemas.microsoft.com/office/drawing/2014/main" id="{7D4E957B-0CFD-E1F8-5457-09669B749175}"/>
              </a:ext>
            </a:extLst>
          </p:cNvPr>
          <p:cNvPicPr>
            <a:picLocks noChangeAspect="1"/>
          </p:cNvPicPr>
          <p:nvPr/>
        </p:nvPicPr>
        <p:blipFill>
          <a:blip r:embed="rId4"/>
          <a:stretch>
            <a:fillRect/>
          </a:stretch>
        </p:blipFill>
        <p:spPr>
          <a:xfrm>
            <a:off x="4505900" y="1605424"/>
            <a:ext cx="4630268" cy="2592950"/>
          </a:xfrm>
          <a:prstGeom prst="rect">
            <a:avLst/>
          </a:prstGeom>
        </p:spPr>
      </p:pic>
      <p:pic>
        <p:nvPicPr>
          <p:cNvPr id="5" name="Picture 4">
            <a:extLst>
              <a:ext uri="{FF2B5EF4-FFF2-40B4-BE49-F238E27FC236}">
                <a16:creationId xmlns:a16="http://schemas.microsoft.com/office/drawing/2014/main" id="{3316F8A8-9702-C210-80FC-37F65BA2F61C}"/>
              </a:ext>
            </a:extLst>
          </p:cNvPr>
          <p:cNvPicPr>
            <a:picLocks noChangeAspect="1"/>
          </p:cNvPicPr>
          <p:nvPr/>
        </p:nvPicPr>
        <p:blipFill>
          <a:blip r:embed="rId5"/>
          <a:stretch>
            <a:fillRect/>
          </a:stretch>
        </p:blipFill>
        <p:spPr>
          <a:xfrm>
            <a:off x="2863664" y="4549351"/>
            <a:ext cx="3481118" cy="926672"/>
          </a:xfrm>
          <a:prstGeom prst="rect">
            <a:avLst/>
          </a:prstGeom>
        </p:spPr>
      </p:pic>
    </p:spTree>
    <p:extLst>
      <p:ext uri="{BB962C8B-B14F-4D97-AF65-F5344CB8AC3E}">
        <p14:creationId xmlns:p14="http://schemas.microsoft.com/office/powerpoint/2010/main" val="1763063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p:cNvSpPr/>
          <p:nvPr/>
        </p:nvSpPr>
        <p:spPr>
          <a:xfrm>
            <a:off x="471056" y="1551710"/>
            <a:ext cx="8377381" cy="4616648"/>
          </a:xfrm>
          <a:prstGeom prst="rect">
            <a:avLst/>
          </a:prstGeom>
        </p:spPr>
        <p:txBody>
          <a:bodyPr wrap="square">
            <a:spAutoFit/>
          </a:bodyPr>
          <a:lstStyle/>
          <a:p>
            <a:pPr marL="684514" indent="-684514"/>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514" indent="-684514"/>
            <a:endParaRPr lang="en-US" sz="1600" dirty="0">
              <a:latin typeface="Arial Rounded MT Bold" panose="020F0704030504030204" pitchFamily="34" charset="0"/>
            </a:endParaRPr>
          </a:p>
          <a:p>
            <a:pPr marL="684514" indent="-684514"/>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514" indent="-684514"/>
            <a:endParaRPr lang="en-US" sz="1800" b="1" dirty="0">
              <a:latin typeface="Arial Rounded MT Bold" panose="020F0704030504030204" pitchFamily="34" charset="0"/>
            </a:endParaRPr>
          </a:p>
          <a:p>
            <a:pPr marL="684514" indent="-684514"/>
            <a:r>
              <a:rPr lang="en-US" sz="3600" b="1" dirty="0">
                <a:latin typeface="Arial Rounded MT Bold" panose="020F0704030504030204" pitchFamily="34" charset="0"/>
              </a:rPr>
              <a:t>C:  Amen.</a:t>
            </a:r>
          </a:p>
        </p:txBody>
      </p:sp>
    </p:spTree>
    <p:extLst>
      <p:ext uri="{BB962C8B-B14F-4D97-AF65-F5344CB8AC3E}">
        <p14:creationId xmlns:p14="http://schemas.microsoft.com/office/powerpoint/2010/main" val="17948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6" name="Picture 5">
            <a:extLst>
              <a:ext uri="{FF2B5EF4-FFF2-40B4-BE49-F238E27FC236}">
                <a16:creationId xmlns:a16="http://schemas.microsoft.com/office/drawing/2014/main" id="{F1F57BBF-2857-B023-3380-53397A1DF464}"/>
              </a:ext>
            </a:extLst>
          </p:cNvPr>
          <p:cNvPicPr>
            <a:picLocks noChangeAspect="1"/>
          </p:cNvPicPr>
          <p:nvPr/>
        </p:nvPicPr>
        <p:blipFill rotWithShape="1">
          <a:blip r:embed="rId3"/>
          <a:srcRect r="12248"/>
          <a:stretch/>
        </p:blipFill>
        <p:spPr>
          <a:xfrm>
            <a:off x="215454" y="1019283"/>
            <a:ext cx="3824749" cy="3029962"/>
          </a:xfrm>
          <a:prstGeom prst="rect">
            <a:avLst/>
          </a:prstGeom>
        </p:spPr>
      </p:pic>
      <p:pic>
        <p:nvPicPr>
          <p:cNvPr id="7" name="Picture 6">
            <a:extLst>
              <a:ext uri="{FF2B5EF4-FFF2-40B4-BE49-F238E27FC236}">
                <a16:creationId xmlns:a16="http://schemas.microsoft.com/office/drawing/2014/main" id="{82925E5F-60A8-62D0-74C8-5A872FAF9ED2}"/>
              </a:ext>
            </a:extLst>
          </p:cNvPr>
          <p:cNvPicPr>
            <a:picLocks noChangeAspect="1"/>
          </p:cNvPicPr>
          <p:nvPr/>
        </p:nvPicPr>
        <p:blipFill>
          <a:blip r:embed="rId4"/>
          <a:stretch>
            <a:fillRect/>
          </a:stretch>
        </p:blipFill>
        <p:spPr>
          <a:xfrm>
            <a:off x="4533900" y="3804853"/>
            <a:ext cx="4050077" cy="2399532"/>
          </a:xfrm>
          <a:prstGeom prst="rect">
            <a:avLst/>
          </a:prstGeom>
        </p:spPr>
      </p:pic>
    </p:spTree>
    <p:extLst>
      <p:ext uri="{BB962C8B-B14F-4D97-AF65-F5344CB8AC3E}">
        <p14:creationId xmlns:p14="http://schemas.microsoft.com/office/powerpoint/2010/main" val="3862817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75FD1D74-5F6B-902E-D5E3-E36F1BF713BE}"/>
              </a:ext>
            </a:extLst>
          </p:cNvPr>
          <p:cNvPicPr>
            <a:picLocks noChangeAspect="1"/>
          </p:cNvPicPr>
          <p:nvPr/>
        </p:nvPicPr>
        <p:blipFill>
          <a:blip r:embed="rId3"/>
          <a:stretch>
            <a:fillRect/>
          </a:stretch>
        </p:blipFill>
        <p:spPr>
          <a:xfrm>
            <a:off x="-18408" y="1730875"/>
            <a:ext cx="9162408" cy="5098585"/>
          </a:xfrm>
          <a:prstGeom prst="rect">
            <a:avLst/>
          </a:prstGeom>
        </p:spPr>
      </p:pic>
    </p:spTree>
    <p:extLst>
      <p:ext uri="{BB962C8B-B14F-4D97-AF65-F5344CB8AC3E}">
        <p14:creationId xmlns:p14="http://schemas.microsoft.com/office/powerpoint/2010/main" val="1618230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E383EA4E-A300-CEA2-3557-086C81923628}"/>
              </a:ext>
            </a:extLst>
          </p:cNvPr>
          <p:cNvPicPr>
            <a:picLocks noChangeAspect="1"/>
          </p:cNvPicPr>
          <p:nvPr/>
        </p:nvPicPr>
        <p:blipFill>
          <a:blip r:embed="rId3"/>
          <a:stretch>
            <a:fillRect/>
          </a:stretch>
        </p:blipFill>
        <p:spPr>
          <a:xfrm>
            <a:off x="18838" y="1568083"/>
            <a:ext cx="9144000" cy="5289917"/>
          </a:xfrm>
          <a:prstGeom prst="rect">
            <a:avLst/>
          </a:prstGeom>
        </p:spPr>
      </p:pic>
    </p:spTree>
    <p:extLst>
      <p:ext uri="{BB962C8B-B14F-4D97-AF65-F5344CB8AC3E}">
        <p14:creationId xmlns:p14="http://schemas.microsoft.com/office/powerpoint/2010/main" val="944061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8F93C894-689A-E076-DFB8-9C0C0F5BB979}"/>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2858456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608C7061-38C2-38BF-07B3-D89E04D0B2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67" b="99740" l="9961" r="96094">
                        <a14:foregroundMark x1="41113" y1="7552" x2="50098" y2="7292"/>
                        <a14:foregroundMark x1="50098" y1="7292" x2="54688" y2="14844"/>
                        <a14:foregroundMark x1="54688" y1="14844" x2="55371" y2="26172"/>
                        <a14:foregroundMark x1="41602" y1="14063" x2="33105" y2="36849"/>
                        <a14:foregroundMark x1="33105" y1="36849" x2="40625" y2="39063"/>
                        <a14:foregroundMark x1="40625" y1="39063" x2="44238" y2="30990"/>
                        <a14:foregroundMark x1="44238" y1="30990" x2="43945" y2="32682"/>
                        <a14:foregroundMark x1="55664" y1="35938" x2="57129" y2="50391"/>
                        <a14:foregroundMark x1="57129" y1="50391" x2="53516" y2="55469"/>
                        <a14:foregroundMark x1="53516" y1="55469" x2="52930" y2="56901"/>
                        <a14:foregroundMark x1="22949" y1="56641" x2="18848" y2="62370"/>
                        <a14:foregroundMark x1="18848" y1="62370" x2="26660" y2="67448"/>
                        <a14:foregroundMark x1="26660" y1="67448" x2="32520" y2="68359"/>
                        <a14:foregroundMark x1="32520" y1="68359" x2="25684" y2="79948"/>
                        <a14:foregroundMark x1="25684" y1="79948" x2="28125" y2="87500"/>
                        <a14:foregroundMark x1="28125" y1="87500" x2="24023" y2="93750"/>
                        <a14:foregroundMark x1="24023" y1="93750" x2="76465" y2="99609"/>
                        <a14:foregroundMark x1="76465" y1="99609" x2="86719" y2="98958"/>
                        <a14:foregroundMark x1="86719" y1="98958" x2="82715" y2="93229"/>
                        <a14:foregroundMark x1="82715" y1="93229" x2="91895" y2="86979"/>
                        <a14:foregroundMark x1="91895" y1="86979" x2="91992" y2="77734"/>
                        <a14:foregroundMark x1="91992" y1="77734" x2="85840" y2="77083"/>
                        <a14:foregroundMark x1="85840" y1="77083" x2="80469" y2="83594"/>
                        <a14:foregroundMark x1="80469" y1="83594" x2="73926" y2="82943"/>
                        <a14:foregroundMark x1="73926" y1="82943" x2="74609" y2="73568"/>
                        <a14:foregroundMark x1="74609" y1="73568" x2="69434" y2="67839"/>
                        <a14:foregroundMark x1="69434" y1="67839" x2="71094" y2="61068"/>
                        <a14:foregroundMark x1="71094" y1="61068" x2="76367" y2="62240"/>
                        <a14:foregroundMark x1="76367" y1="62240" x2="83398" y2="67448"/>
                        <a14:foregroundMark x1="38281" y1="60026" x2="62695" y2="86849"/>
                        <a14:foregroundMark x1="38574" y1="76563" x2="58789" y2="90495"/>
                        <a14:foregroundMark x1="28613" y1="94531" x2="76758" y2="99609"/>
                        <a14:foregroundMark x1="96094" y1="80859" x2="95313" y2="78125"/>
                        <a14:foregroundMark x1="21582" y1="55469" x2="17773" y2="58464"/>
                        <a14:foregroundMark x1="18262" y1="64453" x2="22656" y2="69661"/>
                        <a14:foregroundMark x1="22656" y1="69661" x2="24023" y2="69661"/>
                        <a14:foregroundMark x1="24512" y1="80339" x2="26563" y2="85677"/>
                        <a14:foregroundMark x1="23047" y1="89063" x2="24902" y2="97135"/>
                        <a14:foregroundMark x1="24902" y1="97135" x2="28809" y2="98958"/>
                        <a14:foregroundMark x1="22266" y1="93750" x2="21387" y2="88802"/>
                        <a14:foregroundMark x1="18848" y1="88151" x2="18555" y2="86458"/>
                        <a14:foregroundMark x1="23476" y1="96766" x2="24805" y2="98698"/>
                        <a14:foregroundMark x1="20508" y1="92448" x2="22185" y2="94887"/>
                        <a14:foregroundMark x1="24805" y1="98698" x2="26758" y2="99740"/>
                        <a14:foregroundMark x1="57422" y1="5990" x2="68262" y2="4948"/>
                        <a14:foregroundMark x1="68262" y1="4948" x2="70605" y2="5078"/>
                        <a14:foregroundMark x1="45313" y1="4167" x2="47559" y2="4427"/>
                        <a14:backgroundMark x1="21973" y1="28776" x2="24805" y2="42578"/>
                        <a14:backgroundMark x1="24805" y1="42578" x2="21484" y2="32031"/>
                        <a14:backgroundMark x1="21484" y1="32031" x2="21875" y2="27474"/>
                        <a14:backgroundMark x1="20215" y1="72656" x2="21289" y2="81641"/>
                        <a14:backgroundMark x1="21289" y1="81641" x2="20801" y2="72656"/>
                        <a14:backgroundMark x1="22168" y1="73438" x2="22656" y2="73177"/>
                        <a14:backgroundMark x1="20996" y1="95833" x2="22656" y2="99089"/>
                      </a14:backgroundRemoval>
                    </a14:imgEffect>
                  </a14:imgLayer>
                </a14:imgProps>
              </a:ext>
            </a:extLst>
          </a:blip>
          <a:srcRect l="15742" r="2140"/>
          <a:stretch/>
        </p:blipFill>
        <p:spPr>
          <a:xfrm>
            <a:off x="18838" y="3039124"/>
            <a:ext cx="4150039" cy="3790336"/>
          </a:xfrm>
          <a:prstGeom prst="ellipse">
            <a:avLst/>
          </a:prstGeom>
          <a:ln>
            <a:noFill/>
          </a:ln>
          <a:effectLst>
            <a:softEdge rad="112500"/>
          </a:effectLst>
        </p:spPr>
      </p:pic>
      <p:pic>
        <p:nvPicPr>
          <p:cNvPr id="5" name="Picture 4">
            <a:extLst>
              <a:ext uri="{FF2B5EF4-FFF2-40B4-BE49-F238E27FC236}">
                <a16:creationId xmlns:a16="http://schemas.microsoft.com/office/drawing/2014/main" id="{F246C938-C5E7-7B1F-A088-377A8CC7464B}"/>
              </a:ext>
            </a:extLst>
          </p:cNvPr>
          <p:cNvPicPr>
            <a:picLocks noChangeAspect="1"/>
          </p:cNvPicPr>
          <p:nvPr/>
        </p:nvPicPr>
        <p:blipFill rotWithShape="1">
          <a:blip r:embed="rId5"/>
          <a:srcRect l="7262" r="25969"/>
          <a:stretch/>
        </p:blipFill>
        <p:spPr>
          <a:xfrm>
            <a:off x="4533900" y="1477099"/>
            <a:ext cx="4070556" cy="45723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608E2F2E-EC42-090B-F9DA-0567876806EE}"/>
              </a:ext>
            </a:extLst>
          </p:cNvPr>
          <p:cNvSpPr txBox="1"/>
          <p:nvPr/>
        </p:nvSpPr>
        <p:spPr>
          <a:xfrm>
            <a:off x="432620" y="1130287"/>
            <a:ext cx="4375354" cy="1569660"/>
          </a:xfrm>
          <a:prstGeom prst="rect">
            <a:avLst/>
          </a:prstGeom>
          <a:noFill/>
        </p:spPr>
        <p:txBody>
          <a:bodyPr wrap="square" rtlCol="0">
            <a:spAutoFit/>
          </a:bodyPr>
          <a:lstStyle/>
          <a:p>
            <a:r>
              <a:rPr lang="en-US" sz="3200" dirty="0">
                <a:latin typeface="Arial Rounded MT Bold" panose="020F0704030504030204" pitchFamily="34" charset="0"/>
              </a:rPr>
              <a:t>We’re bound to our sin, to death, and to the devil…</a:t>
            </a:r>
          </a:p>
        </p:txBody>
      </p:sp>
    </p:spTree>
    <p:extLst>
      <p:ext uri="{BB962C8B-B14F-4D97-AF65-F5344CB8AC3E}">
        <p14:creationId xmlns:p14="http://schemas.microsoft.com/office/powerpoint/2010/main" val="12108158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837AE829-39D2-31F4-AEAA-8B6F17946DAA}"/>
              </a:ext>
            </a:extLst>
          </p:cNvPr>
          <p:cNvPicPr>
            <a:picLocks noChangeAspect="1"/>
          </p:cNvPicPr>
          <p:nvPr/>
        </p:nvPicPr>
        <p:blipFill>
          <a:blip r:embed="rId3"/>
          <a:stretch>
            <a:fillRect/>
          </a:stretch>
        </p:blipFill>
        <p:spPr>
          <a:xfrm>
            <a:off x="0" y="883096"/>
            <a:ext cx="9104615" cy="5974904"/>
          </a:xfrm>
          <a:prstGeom prst="rect">
            <a:avLst/>
          </a:prstGeom>
        </p:spPr>
      </p:pic>
    </p:spTree>
    <p:extLst>
      <p:ext uri="{BB962C8B-B14F-4D97-AF65-F5344CB8AC3E}">
        <p14:creationId xmlns:p14="http://schemas.microsoft.com/office/powerpoint/2010/main" val="2831242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7FF0D589-E93B-8FB2-4E04-4D57362692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89" b="96389" l="5046" r="94495">
                        <a14:foregroundMark x1="24312" y1="3889" x2="46330" y2="6667"/>
                        <a14:foregroundMark x1="5505" y1="17778" x2="10550" y2="25278"/>
                        <a14:foregroundMark x1="5046" y1="92778" x2="9633" y2="89444"/>
                        <a14:foregroundMark x1="50000" y1="96389" x2="51376" y2="91111"/>
                        <a14:foregroundMark x1="83028" y1="86389" x2="94495" y2="91944"/>
                      </a14:backgroundRemoval>
                    </a14:imgEffect>
                  </a14:imgLayer>
                </a14:imgProps>
              </a:ext>
            </a:extLst>
          </a:blip>
          <a:stretch>
            <a:fillRect/>
          </a:stretch>
        </p:blipFill>
        <p:spPr>
          <a:xfrm rot="20947972">
            <a:off x="1573240" y="1487660"/>
            <a:ext cx="2581890" cy="4263672"/>
          </a:xfrm>
          <a:prstGeom prst="rect">
            <a:avLst/>
          </a:prstGeom>
        </p:spPr>
      </p:pic>
      <p:pic>
        <p:nvPicPr>
          <p:cNvPr id="6" name="Picture 5">
            <a:extLst>
              <a:ext uri="{FF2B5EF4-FFF2-40B4-BE49-F238E27FC236}">
                <a16:creationId xmlns:a16="http://schemas.microsoft.com/office/drawing/2014/main" id="{B0FCC743-4064-81A6-A033-5F1C8B980E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89" b="96389" l="5046" r="94495">
                        <a14:foregroundMark x1="24312" y1="3889" x2="46330" y2="6667"/>
                        <a14:foregroundMark x1="5505" y1="17778" x2="10550" y2="25278"/>
                        <a14:foregroundMark x1="5046" y1="92778" x2="9633" y2="89444"/>
                        <a14:foregroundMark x1="50000" y1="96389" x2="51376" y2="91111"/>
                        <a14:foregroundMark x1="83028" y1="86389" x2="94495" y2="91944"/>
                      </a14:backgroundRemoval>
                    </a14:imgEffect>
                  </a14:imgLayer>
                </a14:imgProps>
              </a:ext>
            </a:extLst>
          </a:blip>
          <a:stretch>
            <a:fillRect/>
          </a:stretch>
        </p:blipFill>
        <p:spPr>
          <a:xfrm rot="652028" flipH="1">
            <a:off x="4912669" y="1487660"/>
            <a:ext cx="2581890" cy="4263672"/>
          </a:xfrm>
          <a:prstGeom prst="rect">
            <a:avLst/>
          </a:prstGeom>
        </p:spPr>
      </p:pic>
      <p:sp>
        <p:nvSpPr>
          <p:cNvPr id="7" name="Rectangle 6">
            <a:extLst>
              <a:ext uri="{FF2B5EF4-FFF2-40B4-BE49-F238E27FC236}">
                <a16:creationId xmlns:a16="http://schemas.microsoft.com/office/drawing/2014/main" id="{4C6C65A8-16C7-6BE4-FED2-E0B0FDAC4B67}"/>
              </a:ext>
            </a:extLst>
          </p:cNvPr>
          <p:cNvSpPr/>
          <p:nvPr/>
        </p:nvSpPr>
        <p:spPr>
          <a:xfrm>
            <a:off x="2864185" y="1050045"/>
            <a:ext cx="3169009" cy="923330"/>
          </a:xfrm>
          <a:prstGeom prst="rect">
            <a:avLst/>
          </a:prstGeom>
          <a:noFill/>
        </p:spPr>
        <p:txBody>
          <a:bodyPr wrap="none" lIns="91440" tIns="45720" rIns="91440" bIns="45720">
            <a:spAutoFit/>
          </a:bodyPr>
          <a:lstStyle/>
          <a:p>
            <a:pPr algn="ctr"/>
            <a:r>
              <a:rPr lang="en-US" sz="5400" b="1" cap="none" spc="0" dirty="0">
                <a:ln w="6600">
                  <a:solidFill>
                    <a:srgbClr val="C00000"/>
                  </a:solidFill>
                  <a:prstDash val="solid"/>
                </a:ln>
                <a:solidFill>
                  <a:schemeClr val="accent6"/>
                </a:solidFill>
                <a:effectLst>
                  <a:outerShdw dist="38100" dir="2700000" algn="tl" rotWithShape="0">
                    <a:schemeClr val="accent2"/>
                  </a:outerShdw>
                </a:effectLst>
              </a:rPr>
              <a:t>His &amp; Hers</a:t>
            </a:r>
          </a:p>
        </p:txBody>
      </p:sp>
    </p:spTree>
    <p:extLst>
      <p:ext uri="{BB962C8B-B14F-4D97-AF65-F5344CB8AC3E}">
        <p14:creationId xmlns:p14="http://schemas.microsoft.com/office/powerpoint/2010/main" val="2721525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0C0C6318-58AE-C1AD-2C26-B8E470DC9407}"/>
              </a:ext>
            </a:extLst>
          </p:cNvPr>
          <p:cNvPicPr>
            <a:picLocks noChangeAspect="1"/>
          </p:cNvPicPr>
          <p:nvPr/>
        </p:nvPicPr>
        <p:blipFill>
          <a:blip r:embed="rId3"/>
          <a:stretch>
            <a:fillRect/>
          </a:stretch>
        </p:blipFill>
        <p:spPr>
          <a:xfrm>
            <a:off x="0" y="1288675"/>
            <a:ext cx="9120625" cy="4795684"/>
          </a:xfrm>
          <a:prstGeom prst="rect">
            <a:avLst/>
          </a:prstGeom>
        </p:spPr>
      </p:pic>
    </p:spTree>
    <p:extLst>
      <p:ext uri="{BB962C8B-B14F-4D97-AF65-F5344CB8AC3E}">
        <p14:creationId xmlns:p14="http://schemas.microsoft.com/office/powerpoint/2010/main" val="2872276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020FBCAB-BB0C-6174-AFC5-782BDFACA57A}"/>
              </a:ext>
            </a:extLst>
          </p:cNvPr>
          <p:cNvPicPr>
            <a:picLocks noChangeAspect="1"/>
          </p:cNvPicPr>
          <p:nvPr/>
        </p:nvPicPr>
        <p:blipFill>
          <a:blip r:embed="rId3"/>
          <a:stretch>
            <a:fillRect/>
          </a:stretch>
        </p:blipFill>
        <p:spPr>
          <a:xfrm>
            <a:off x="0" y="744197"/>
            <a:ext cx="9144000" cy="6097191"/>
          </a:xfrm>
          <a:prstGeom prst="rect">
            <a:avLst/>
          </a:prstGeom>
        </p:spPr>
      </p:pic>
    </p:spTree>
    <p:extLst>
      <p:ext uri="{BB962C8B-B14F-4D97-AF65-F5344CB8AC3E}">
        <p14:creationId xmlns:p14="http://schemas.microsoft.com/office/powerpoint/2010/main" val="4285587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71486" indent="-571486" algn="ctr">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Hymn of the Day</a:t>
            </a:r>
          </a:p>
          <a:p>
            <a:pPr lvl="0" algn="ctr"/>
            <a:r>
              <a:rPr lang="en-US" altLang="en-US" sz="3600" b="1" dirty="0">
                <a:solidFill>
                  <a:prstClr val="black"/>
                </a:solidFill>
                <a:latin typeface="Arial Rounded MT Bold" panose="020F0704030504030204" pitchFamily="34" charset="0"/>
                <a:cs typeface="Times New Roman" panose="02020603050405020304" pitchFamily="18" charset="0"/>
              </a:rPr>
              <a:t> XXX</a:t>
            </a:r>
          </a:p>
        </p:txBody>
      </p:sp>
      <p:pic>
        <p:nvPicPr>
          <p:cNvPr id="3" name="Picture 2">
            <a:extLst>
              <a:ext uri="{FF2B5EF4-FFF2-40B4-BE49-F238E27FC236}">
                <a16:creationId xmlns:a16="http://schemas.microsoft.com/office/drawing/2014/main" id="{39698E7A-EA1A-CE6B-4D55-05129D1ED172}"/>
              </a:ext>
            </a:extLst>
          </p:cNvPr>
          <p:cNvPicPr>
            <a:picLocks noChangeAspect="1"/>
          </p:cNvPicPr>
          <p:nvPr/>
        </p:nvPicPr>
        <p:blipFill>
          <a:blip r:embed="rId2"/>
          <a:stretch>
            <a:fillRect/>
          </a:stretch>
        </p:blipFill>
        <p:spPr>
          <a:xfrm>
            <a:off x="2871174" y="1861536"/>
            <a:ext cx="4230991" cy="48345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514764"/>
            <a:ext cx="9144000" cy="4590483"/>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a typeface="Calibri" panose="020F0502020204030204" pitchFamily="34" charset="0"/>
                <a:cs typeface="Times New Roman" panose="02020603050405020304" pitchFamily="18" charset="0"/>
              </a:rPr>
            </a:br>
            <a:br>
              <a:rPr lang="en-US" sz="3200" dirty="0">
                <a:ea typeface="Calibri" panose="020F0502020204030204" pitchFamily="34" charset="0"/>
                <a:cs typeface="Times New Roman" panose="02020603050405020304" pitchFamily="18" charset="0"/>
              </a:rPr>
            </a:br>
            <a:r>
              <a:rPr lang="en-US" sz="3200" i="1" dirty="0">
                <a:solidFill>
                  <a:srgbClr val="C00000"/>
                </a:solidFill>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a typeface="Calibri" panose="020F0502020204030204" pitchFamily="34" charset="0"/>
              <a:cs typeface="Times New Roman" panose="02020603050405020304" pitchFamily="18" charset="0"/>
            </a:endParaRP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10"/>
            <a:ext cx="9144000" cy="646331"/>
          </a:xfrm>
          <a:prstGeom prst="rect">
            <a:avLst/>
          </a:prstGeom>
        </p:spPr>
        <p:txBody>
          <a:bodyPr wrap="square">
            <a:spAutoFit/>
          </a:bodyPr>
          <a:lstStyle/>
          <a:p>
            <a:pPr marL="225420" indent="-225420">
              <a:buFont typeface="Symbol" panose="05050102010706020507" pitchFamily="18" charset="2"/>
              <a:buChar char="*"/>
            </a:pPr>
            <a:r>
              <a:rPr lang="en-US" altLang="en-US" sz="3600" dirty="0">
                <a:solidFill>
                  <a:prstClr val="black"/>
                </a:solidFill>
                <a:latin typeface="Arial Rounded MT Bold" panose="020F0704030504030204" pitchFamily="34" charset="0"/>
              </a:rPr>
              <a:t>XXX</a:t>
            </a:r>
          </a:p>
        </p:txBody>
      </p:sp>
      <p:sp>
        <p:nvSpPr>
          <p:cNvPr id="3" name="TextBox 2">
            <a:extLst>
              <a:ext uri="{FF2B5EF4-FFF2-40B4-BE49-F238E27FC236}">
                <a16:creationId xmlns:a16="http://schemas.microsoft.com/office/drawing/2014/main" id="{1501402C-3669-42EB-A7F1-2A76F1C6BB5C}"/>
              </a:ext>
            </a:extLst>
          </p:cNvPr>
          <p:cNvSpPr txBox="1"/>
          <p:nvPr/>
        </p:nvSpPr>
        <p:spPr>
          <a:xfrm>
            <a:off x="777978" y="1641990"/>
            <a:ext cx="7511845" cy="646331"/>
          </a:xfrm>
          <a:prstGeom prst="rect">
            <a:avLst/>
          </a:prstGeom>
          <a:noFill/>
        </p:spPr>
        <p:txBody>
          <a:bodyPr wrap="square">
            <a:spAutoFit/>
          </a:bodyPr>
          <a:lstStyle/>
          <a:p>
            <a:pPr algn="l"/>
            <a:r>
              <a:rPr lang="en-US" sz="3600" dirty="0">
                <a:latin typeface="Arial Rounded MT Bold" panose="020F0704030504030204" pitchFamily="34" charset="0"/>
              </a:rPr>
              <a:t>XXX</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0"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3" y="107210"/>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0"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3"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0" y="1585462"/>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3"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1" y="1751717"/>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3"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2416302"/>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78746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834657"/>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209965"/>
            <a:ext cx="9144000" cy="4257964"/>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18707" y="946299"/>
            <a:ext cx="7293936" cy="3649076"/>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10"/>
            <a:ext cx="9144000"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a:t>
            </a:r>
            <a:r>
              <a:rPr lang="en-US" sz="3200" b="1" dirty="0">
                <a:latin typeface="Arial Rounded MT Bold" panose="020F0704030504030204" pitchFamily="34" charset="0"/>
                <a:ea typeface="Calibri" panose="020F0502020204030204" pitchFamily="34" charset="0"/>
                <a:cs typeface="Times New Roman" panose="02020603050405020304" pitchFamily="18" charset="0"/>
              </a:rPr>
              <a:t>QUILT TYING AND PRESENTATION</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3CB57F1-1375-15A7-F8EE-2599C46379D3}"/>
              </a:ext>
            </a:extLst>
          </p:cNvPr>
          <p:cNvSpPr txBox="1"/>
          <p:nvPr/>
        </p:nvSpPr>
        <p:spPr>
          <a:xfrm>
            <a:off x="698092" y="2105392"/>
            <a:ext cx="7678993" cy="2862322"/>
          </a:xfrm>
          <a:prstGeom prst="rect">
            <a:avLst/>
          </a:prstGeom>
          <a:noFill/>
        </p:spPr>
        <p:txBody>
          <a:bodyPr wrap="square">
            <a:spAutoFit/>
          </a:bodyPr>
          <a:lstStyle/>
          <a:p>
            <a:r>
              <a:rPr lang="en-US" sz="3600" dirty="0">
                <a:latin typeface="Arial Rounded MT Bold" panose="020F0704030504030204" pitchFamily="34" charset="0"/>
              </a:rPr>
              <a:t>This Quilt was lovingly crafted for recovery and healing especially for XXX.</a:t>
            </a:r>
          </a:p>
          <a:p>
            <a:endParaRPr lang="en-US" sz="3600" dirty="0">
              <a:latin typeface="Arial Rounded MT Bold" panose="020F0704030504030204" pitchFamily="34" charset="0"/>
            </a:endParaRPr>
          </a:p>
          <a:p>
            <a:r>
              <a:rPr lang="en-US" sz="3600" dirty="0">
                <a:latin typeface="Arial Rounded MT Bold" panose="020F0704030504030204" pitchFamily="34" charset="0"/>
              </a:rPr>
              <a:t>Let us pray…</a:t>
            </a:r>
          </a:p>
        </p:txBody>
      </p:sp>
    </p:spTree>
    <p:extLst>
      <p:ext uri="{BB962C8B-B14F-4D97-AF65-F5344CB8AC3E}">
        <p14:creationId xmlns:p14="http://schemas.microsoft.com/office/powerpoint/2010/main" val="221829410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9347" y="1086698"/>
            <a:ext cx="8765308" cy="500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0"/>
              </a:spcAft>
            </a:pP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dirty="0">
                <a:latin typeface="Arial Rounded MT Bold" panose="020F0704030504030204" pitchFamily="34" charset="0"/>
                <a:ea typeface="Calibri" panose="020F0502020204030204" pitchFamily="34" charset="0"/>
                <a:cs typeface="Times New Roman" panose="02020603050405020304" pitchFamily="18" charset="0"/>
              </a:rPr>
              <a:t>A:	God of Justice,</a:t>
            </a:r>
          </a:p>
          <a:p>
            <a:pPr>
              <a:spcBef>
                <a:spcPts val="0"/>
              </a:spcBef>
              <a:spcAft>
                <a:spcPts val="0"/>
              </a:spcAft>
            </a:pP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p>
          <a:p>
            <a:pPr>
              <a:spcBef>
                <a:spcPts val="0"/>
              </a:spcBef>
              <a:spcAft>
                <a:spcPts val="0"/>
              </a:spcAft>
            </a:pPr>
            <a:endPar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C:	In mercy, hear our prayer.</a:t>
            </a: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6218" y="1086698"/>
            <a:ext cx="8954655" cy="444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0"/>
              </a:spcAft>
            </a:pP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a:spcBef>
                <a:spcPts val="0"/>
              </a:spcBef>
              <a:spcAft>
                <a:spcPts val="0"/>
              </a:spcAft>
            </a:pPr>
            <a:endParaRPr lang="en-US" sz="2000" dirty="0">
              <a:latin typeface="Arial Rounded MT Bold" panose="020F0704030504030204" pitchFamily="34" charset="0"/>
              <a:ea typeface="Calibri" panose="020F0502020204030204" pitchFamily="34" charset="0"/>
              <a:cs typeface="Times New Roman" panose="02020603050405020304" pitchFamily="18" charset="0"/>
            </a:endParaRPr>
          </a:p>
          <a:p>
            <a:pPr marL="684514" indent="-684514">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	We lift all our prayers, spoken and unspoken, into your loving arms, trusting in your love and mercy, through Jesus Christ, our Savior.</a:t>
            </a:r>
          </a:p>
          <a:p>
            <a:pPr marL="684514" indent="-684514">
              <a:spcBef>
                <a:spcPts val="0"/>
              </a:spcBef>
              <a:spcAft>
                <a:spcPts val="0"/>
              </a:spcAft>
            </a:pPr>
            <a:endParaRPr lang="en-US" sz="4000" b="1" dirty="0">
              <a:latin typeface="Arial Rounded MT Bold" panose="020F0704030504030204" pitchFamily="34" charset="0"/>
              <a:ea typeface="Calibri" panose="020F0502020204030204" pitchFamily="34" charset="0"/>
              <a:cs typeface="Times New Roman" panose="02020603050405020304" pitchFamily="18" charset="0"/>
            </a:endParaRPr>
          </a:p>
          <a:p>
            <a:pPr marL="684514" indent="-684514">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9347" y="1086698"/>
            <a:ext cx="8765308" cy="358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1200"/>
              </a:spcAft>
            </a:pPr>
            <a:r>
              <a:rPr lang="en-US" sz="3200" i="1" dirty="0">
                <a:solidFill>
                  <a:srgbClr val="C00000"/>
                </a:solidFill>
                <a:latin typeface="Arial Rounded MT Bold" panose="020F0704030504030204" pitchFamily="34" charset="0"/>
                <a:ea typeface="Times New Roman" panose="02020603050405020304" pitchFamily="18" charset="0"/>
                <a:cs typeface="Times New Roman" panose="02020603050405020304" pitchFamily="18" charset="0"/>
              </a:rPr>
              <a:t>The Sharing of the Peace that began when the congregation arrived is now shared with the Pastor at this time...</a:t>
            </a:r>
            <a:endParaRPr lang="en-US" sz="3200" dirty="0">
              <a:latin typeface="Arial Rounded MT Bold" panose="020F0704030504030204" pitchFamily="34" charset="0"/>
              <a:ea typeface="Times New Roman" panose="02020603050405020304" pitchFamily="18" charset="0"/>
              <a:cs typeface="Times New Roman" panose="02020603050405020304" pitchFamily="18" charset="0"/>
            </a:endParaRPr>
          </a:p>
          <a:p>
            <a:pPr marL="684514" indent="-684514">
              <a:spcBef>
                <a:spcPts val="0"/>
              </a:spcBef>
              <a:spcAft>
                <a:spcPts val="0"/>
              </a:spcAft>
            </a:pPr>
            <a:r>
              <a:rPr lang="en-US" sz="3200" dirty="0">
                <a:latin typeface="Arial Rounded MT Bold" panose="020F0704030504030204" pitchFamily="34" charset="0"/>
                <a:ea typeface="Times New Roman" panose="02020603050405020304" pitchFamily="18" charset="0"/>
                <a:cs typeface="Times New Roman" panose="02020603050405020304" pitchFamily="18" charset="0"/>
              </a:rPr>
              <a:t>P:	The peace of the Lord be with you always.</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342891" indent="-342891">
              <a:spcBef>
                <a:spcPts val="0"/>
              </a:spcBef>
              <a:spcAft>
                <a:spcPts val="1200"/>
              </a:spcAft>
            </a:pPr>
            <a:endParaRPr lang="en-US" sz="1200" b="1" dirty="0">
              <a:latin typeface="Arial Rounded MT Bold" panose="020F0704030504030204" pitchFamily="34" charset="0"/>
              <a:ea typeface="Times New Roman" panose="02020603050405020304" pitchFamily="18" charset="0"/>
              <a:cs typeface="Times New Roman" panose="02020603050405020304" pitchFamily="18" charset="0"/>
            </a:endParaRPr>
          </a:p>
          <a:p>
            <a:pPr marL="342891" indent="-342891">
              <a:spcBef>
                <a:spcPts val="0"/>
              </a:spcBef>
              <a:spcAft>
                <a:spcPts val="1200"/>
              </a:spcAft>
            </a:pPr>
            <a:r>
              <a:rPr lang="en-US" sz="3600" b="1" dirty="0">
                <a:latin typeface="Arial Rounded MT Bold" panose="020F0704030504030204" pitchFamily="34" charset="0"/>
                <a:ea typeface="Times New Roman" panose="02020603050405020304" pitchFamily="18" charset="0"/>
                <a:cs typeface="Times New Roman" panose="02020603050405020304" pitchFamily="18" charset="0"/>
              </a:rPr>
              <a:t>C:	And also with you.</a:t>
            </a:r>
          </a:p>
        </p:txBody>
      </p:sp>
      <p:sp>
        <p:nvSpPr>
          <p:cNvPr id="9" name="Rectangle 8"/>
          <p:cNvSpPr/>
          <p:nvPr/>
        </p:nvSpPr>
        <p:spPr>
          <a:xfrm>
            <a:off x="272473"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cap="all" dirty="0">
                <a:latin typeface="Arial Rounded MT Bold" panose="020F0704030504030204" pitchFamily="34" charset="0"/>
                <a:ea typeface="Times New Roman" panose="02020603050405020304" pitchFamily="18" charset="0"/>
                <a:cs typeface="Times New Roman" panose="02020603050405020304" pitchFamily="18" charset="0"/>
              </a:rPr>
              <a:t>SHARING OF THE Peace</a:t>
            </a:r>
            <a:endParaRPr lang="en-US" sz="4000" dirty="0">
              <a:latin typeface="Arial Rounded MT Bold" panose="020F07040305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91403"/>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a:t>
            </a:r>
          </a:p>
        </p:txBody>
      </p:sp>
      <p:pic>
        <p:nvPicPr>
          <p:cNvPr id="2" name="Picture 1">
            <a:extLst>
              <a:ext uri="{FF2B5EF4-FFF2-40B4-BE49-F238E27FC236}">
                <a16:creationId xmlns:a16="http://schemas.microsoft.com/office/drawing/2014/main" id="{9D4DC12C-0BDB-FCAF-7E32-88C3FDC00424}"/>
              </a:ext>
            </a:extLst>
          </p:cNvPr>
          <p:cNvPicPr>
            <a:picLocks noChangeAspect="1"/>
          </p:cNvPicPr>
          <p:nvPr/>
        </p:nvPicPr>
        <p:blipFill>
          <a:blip r:embed="rId3"/>
          <a:stretch>
            <a:fillRect/>
          </a:stretch>
        </p:blipFill>
        <p:spPr>
          <a:xfrm>
            <a:off x="0" y="1197669"/>
            <a:ext cx="9144000" cy="5660331"/>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81012"/>
            <a:ext cx="9059160" cy="677108"/>
          </a:xfrm>
          <a:prstGeom prst="rect">
            <a:avLst/>
          </a:prstGeom>
        </p:spPr>
        <p:txBody>
          <a:bodyPr wrap="square">
            <a:spAutoFit/>
          </a:bodyPr>
          <a:lstStyle/>
          <a:p>
            <a:pPr marL="571486" indent="-571486"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 PRAYER</a:t>
            </a:r>
          </a:p>
        </p:txBody>
      </p:sp>
      <p:pic>
        <p:nvPicPr>
          <p:cNvPr id="2" name="Picture 1">
            <a:extLst>
              <a:ext uri="{FF2B5EF4-FFF2-40B4-BE49-F238E27FC236}">
                <a16:creationId xmlns:a16="http://schemas.microsoft.com/office/drawing/2014/main" id="{E772C723-8B46-D4C4-E11C-84FB86A08F30}"/>
              </a:ext>
            </a:extLst>
          </p:cNvPr>
          <p:cNvPicPr>
            <a:picLocks noChangeAspect="1"/>
          </p:cNvPicPr>
          <p:nvPr/>
        </p:nvPicPr>
        <p:blipFill>
          <a:blip r:embed="rId3"/>
          <a:stretch>
            <a:fillRect/>
          </a:stretch>
        </p:blipFill>
        <p:spPr>
          <a:xfrm>
            <a:off x="0" y="1197669"/>
            <a:ext cx="9144000" cy="566033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250" y="135689"/>
            <a:ext cx="8825501" cy="698525"/>
          </a:xfrm>
          <a:prstGeom prst="rect">
            <a:avLst/>
          </a:prstGeom>
        </p:spPr>
        <p:txBody>
          <a:bodyPr wrap="square">
            <a:spAutoFit/>
          </a:bodyPr>
          <a:lstStyle/>
          <a:p>
            <a:pPr marL="571486" indent="-571486"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3"/>
            <a:ext cx="7852141" cy="1357166"/>
          </a:xfrm>
          <a:prstGeom prst="rect">
            <a:avLst/>
          </a:prstGeom>
        </p:spPr>
        <p:txBody>
          <a:bodyPr wrap="square">
            <a:spAutoFit/>
          </a:bodyPr>
          <a:lstStyle/>
          <a:p>
            <a:pPr>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8"/>
            <a:ext cx="9144000" cy="6045943"/>
          </a:xfrm>
          <a:prstGeom prst="rect">
            <a:avLst/>
          </a:prstGeom>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318500" y="2145024"/>
            <a:ext cx="8825501" cy="2443746"/>
          </a:xfrm>
          <a:prstGeom prst="rect">
            <a:avLst/>
          </a:prstGeom>
        </p:spPr>
        <p:txBody>
          <a:bodyPr wrap="square">
            <a:spAutoFit/>
          </a:bodyPr>
          <a:lstStyle/>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a:lnSpc>
                <a:spcPct val="107000"/>
              </a:lnSpc>
              <a:spcBef>
                <a:spcPts val="0"/>
              </a:spcBef>
              <a:spcAft>
                <a:spcPts val="600"/>
              </a:spcAft>
            </a:pPr>
            <a:endParaRPr lang="en-US" sz="4000" b="1" dirty="0">
              <a:solidFill>
                <a:srgbClr val="000000"/>
              </a:solidFill>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330036"/>
            <a:ext cx="9144000" cy="5190837"/>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1" y="945222"/>
            <a:ext cx="9166815" cy="5912777"/>
          </a:xfrm>
          <a:prstGeom prst="rect">
            <a:avLst/>
          </a:prstGeom>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82194" y="1999633"/>
            <a:ext cx="8902557" cy="2811539"/>
          </a:xfrm>
          <a:prstGeom prst="rect">
            <a:avLst/>
          </a:prstGeom>
        </p:spPr>
        <p:txBody>
          <a:bodyPr wrap="square">
            <a:spAutoFit/>
          </a:bodyPr>
          <a:lstStyle/>
          <a:p>
            <a:pPr marL="462268" indent="-462268">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 the beginning and the end…</a:t>
            </a:r>
          </a:p>
          <a:p>
            <a:pPr marL="462268" indent="-462268">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68" indent="-46226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p>
          <a:p>
            <a:pPr marL="462268" indent="-462268">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2268" indent="-462268">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380255"/>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896318" y="1431467"/>
            <a:ext cx="7536093" cy="1823513"/>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159250" y="1609027"/>
            <a:ext cx="8825501" cy="3212033"/>
          </a:xfrm>
          <a:prstGeom prst="rect">
            <a:avLst/>
          </a:prstGeom>
        </p:spPr>
        <p:txBody>
          <a:bodyPr wrap="square">
            <a:spAutoFit/>
          </a:bodyPr>
          <a:lstStyle/>
          <a:p>
            <a:pPr marL="573391" indent="-573391">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Christ Jesus, who is the fulfillment of Jeremiah’s prophecy, invites you to feast in his just and holy reign. Come share in the bread and wine that is Christ’s body and blood, and be strengthened for this time of waiting.</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latin typeface="Arial Rounded MT Bold" panose="020F0704030504030204" pitchFamily="34" charset="0"/>
              <a:ea typeface="Calibri" panose="020F0502020204030204" pitchFamily="34" charset="0"/>
            </a:endParaRPr>
          </a:p>
        </p:txBody>
      </p:sp>
      <p:sp>
        <p:nvSpPr>
          <p:cNvPr id="2" name="Rectangle 1"/>
          <p:cNvSpPr/>
          <p:nvPr/>
        </p:nvSpPr>
        <p:spPr>
          <a:xfrm>
            <a:off x="236307" y="697420"/>
            <a:ext cx="8748444" cy="3934860"/>
          </a:xfrm>
          <a:prstGeom prst="rect">
            <a:avLst/>
          </a:prstGeom>
        </p:spPr>
        <p:txBody>
          <a:bodyPr wrap="square">
            <a:spAutoFit/>
          </a:bodyPr>
          <a:lstStyle/>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“At the Rail”. </a:t>
            </a:r>
          </a:p>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47C59B20-01E8-2847-7287-D639179454FF}"/>
              </a:ext>
            </a:extLst>
          </p:cNvPr>
          <p:cNvSpPr txBox="1"/>
          <p:nvPr/>
        </p:nvSpPr>
        <p:spPr>
          <a:xfrm>
            <a:off x="412955" y="1612491"/>
            <a:ext cx="8475407" cy="3170099"/>
          </a:xfrm>
          <a:prstGeom prst="rect">
            <a:avLst/>
          </a:prstGeom>
          <a:noFill/>
        </p:spPr>
        <p:txBody>
          <a:bodyPr wrap="square">
            <a:spAutoFit/>
          </a:bodyPr>
          <a:lstStyle/>
          <a:p>
            <a:pPr marL="688957" indent="-688957">
              <a:spcBef>
                <a:spcPts val="0"/>
              </a:spcBef>
              <a:spcAft>
                <a:spcPts val="0"/>
              </a:spcAft>
            </a:pPr>
            <a:r>
              <a:rPr lang="en-US" sz="3200" dirty="0">
                <a:latin typeface="Arial Rounded MT Bold" panose="020F0704030504030204" pitchFamily="34" charset="0"/>
                <a:ea typeface="Times New Roman" panose="02020603050405020304" pitchFamily="18" charset="0"/>
                <a:cs typeface="Times New Roman" panose="02020603050405020304" pitchFamily="18" charset="0"/>
              </a:rPr>
              <a:t>P:	May this body and blood of our Lord and Savior, Jesus Christ, strengthen, keep, and unity us, </a:t>
            </a:r>
            <a:r>
              <a:rPr lang="en-US" sz="36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a:t>
            </a:r>
            <a:r>
              <a:rPr lang="en-US" sz="3200" dirty="0">
                <a:latin typeface="Arial Rounded MT Bold" panose="020F0704030504030204" pitchFamily="34" charset="0"/>
                <a:ea typeface="Times New Roman" panose="02020603050405020304" pitchFamily="18" charset="0"/>
                <a:cs typeface="Times New Roman" panose="02020603050405020304" pitchFamily="18" charset="0"/>
              </a:rPr>
              <a:t> now and forever,</a:t>
            </a:r>
          </a:p>
          <a:p>
            <a:pPr marL="228594" indent="-228594">
              <a:spcBef>
                <a:spcPts val="0"/>
              </a:spcBef>
              <a:spcAft>
                <a:spcPts val="0"/>
              </a:spcAft>
            </a:pPr>
            <a:endParaRPr lang="en-US" sz="3200" dirty="0">
              <a:latin typeface="Arial Rounded MT Bold" panose="020F0704030504030204" pitchFamily="34" charset="0"/>
              <a:ea typeface="Times New Roman" panose="02020603050405020304" pitchFamily="18" charset="0"/>
              <a:cs typeface="Times New Roman" panose="02020603050405020304" pitchFamily="18" charset="0"/>
            </a:endParaRPr>
          </a:p>
          <a:p>
            <a:pPr marL="228594" indent="-228594">
              <a:spcBef>
                <a:spcPts val="0"/>
              </a:spcBef>
              <a:spcAft>
                <a:spcPts val="0"/>
              </a:spcAft>
            </a:pPr>
            <a:r>
              <a:rPr lang="en-US" sz="3600" b="1" dirty="0">
                <a:latin typeface="Arial Rounded MT Bold" panose="020F0704030504030204" pitchFamily="34" charset="0"/>
                <a:ea typeface="Times New Roman" panose="02020603050405020304" pitchFamily="18" charset="0"/>
                <a:cs typeface="Times New Roman" panose="02020603050405020304" pitchFamily="18" charset="0"/>
              </a:rPr>
              <a:t>C:	Amen.</a:t>
            </a:r>
            <a:endParaRPr lang="en-US" sz="3600" b="1" dirty="0">
              <a:latin typeface="Arial Rounded MT Bold" panose="020F0704030504030204" pitchFamily="34" charset="0"/>
              <a:ea typeface="Calibri" panose="020F0502020204030204" pitchFamily="34" charset="0"/>
              <a:cs typeface="Times New Roman" panose="02020603050405020304" pitchFamily="18" charset="0"/>
            </a:endParaRPr>
          </a:p>
          <a:p>
            <a:pPr marL="283204" indent="-283204">
              <a:spcBef>
                <a:spcPts val="0"/>
              </a:spcBef>
              <a:spcAft>
                <a:spcPts val="0"/>
              </a:spcAft>
            </a:pPr>
            <a:r>
              <a:rPr lang="en-US" sz="3200" b="1"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l="1741" t="2359" r="1741" b="52670"/>
          <a:stretch/>
        </p:blipFill>
        <p:spPr>
          <a:xfrm>
            <a:off x="0" y="1160206"/>
            <a:ext cx="9144000" cy="5063613"/>
          </a:xfrm>
          <a:prstGeom prst="rect">
            <a:avLst/>
          </a:prstGeom>
        </p:spPr>
      </p:pic>
    </p:spTree>
    <p:extLst>
      <p:ext uri="{BB962C8B-B14F-4D97-AF65-F5344CB8AC3E}">
        <p14:creationId xmlns:p14="http://schemas.microsoft.com/office/powerpoint/2010/main" val="167265635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l="1741" t="50797" r="1741" b="4644"/>
          <a:stretch/>
        </p:blipFill>
        <p:spPr>
          <a:xfrm>
            <a:off x="0" y="1189702"/>
            <a:ext cx="9144000" cy="4630995"/>
          </a:xfrm>
          <a:prstGeom prst="rect">
            <a:avLst/>
          </a:prstGeom>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577338"/>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200" b="1" dirty="0">
                <a:solidFill>
                  <a:srgbClr val="000000"/>
                </a:solidFill>
                <a:latin typeface="Arial Rounded MT Bold" panose="020F0704030504030204" pitchFamily="34" charset="0"/>
                <a:ea typeface="Calibri" panose="020F0502020204030204" pitchFamily="34" charset="0"/>
              </a:rPr>
              <a:t>POST COMMUNION PRAYER</a:t>
            </a:r>
            <a:endParaRPr lang="en-US" sz="3200" dirty="0">
              <a:latin typeface="Arial Rounded MT Bold" panose="020F0704030504030204" pitchFamily="34" charset="0"/>
              <a:ea typeface="Calibri" panose="020F0502020204030204" pitchFamily="34" charset="0"/>
            </a:endParaRPr>
          </a:p>
        </p:txBody>
      </p:sp>
      <p:sp>
        <p:nvSpPr>
          <p:cNvPr id="2" name="Rectangle 1"/>
          <p:cNvSpPr/>
          <p:nvPr/>
        </p:nvSpPr>
        <p:spPr>
          <a:xfrm>
            <a:off x="318498" y="643115"/>
            <a:ext cx="8363386" cy="4823115"/>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Generous God, in bread and cup you have revealed your glory for all people to see together.  Nourished by this meal, send us out to proclaim your good news of liberation and release, brought to birth in Jesus Christ our Savior.</a:t>
            </a:r>
          </a:p>
          <a:p>
            <a:pPr marL="574660" indent="-574660">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 </a:t>
            </a:r>
          </a:p>
          <a:p>
            <a:pPr marL="574660" indent="-574660">
              <a:lnSpc>
                <a:spcPct val="107000"/>
              </a:lnSpc>
              <a:spcBef>
                <a:spcPts val="0"/>
              </a:spcBef>
              <a:spcAft>
                <a:spcPts val="0"/>
              </a:spcAft>
            </a:pPr>
            <a:r>
              <a:rPr lang="en-US" sz="3400" b="1" dirty="0">
                <a:latin typeface="Arial Rounded MT Bold" panose="020F0704030504030204" pitchFamily="34" charset="0"/>
                <a:ea typeface="Calibri" panose="020F0502020204030204" pitchFamily="34" charset="0"/>
              </a:rPr>
              <a:t>C:	Amen.</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905174"/>
            <a:ext cx="9144000" cy="3814609"/>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p:cNvSpPr/>
          <p:nvPr/>
        </p:nvSpPr>
        <p:spPr>
          <a:xfrm>
            <a:off x="3" y="3836338"/>
            <a:ext cx="9143999" cy="830997"/>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1"/>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4" name="Picture 3">
            <a:extLst>
              <a:ext uri="{FF2B5EF4-FFF2-40B4-BE49-F238E27FC236}">
                <a16:creationId xmlns:a16="http://schemas.microsoft.com/office/drawing/2014/main" id="{93B2AEC7-361E-449B-4DAA-A1D5BCDAEA5B}"/>
              </a:ext>
            </a:extLst>
          </p:cNvPr>
          <p:cNvPicPr>
            <a:picLocks noChangeAspect="1"/>
          </p:cNvPicPr>
          <p:nvPr/>
        </p:nvPicPr>
        <p:blipFill>
          <a:blip r:embed="rId3"/>
          <a:stretch>
            <a:fillRect/>
          </a:stretch>
        </p:blipFill>
        <p:spPr>
          <a:xfrm>
            <a:off x="0" y="1197669"/>
            <a:ext cx="9144000" cy="5660331"/>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17813" y="1405657"/>
            <a:ext cx="8032173" cy="294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55" indent="-80325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effectLst/>
                <a:latin typeface="Arial Rounded MT Bold" panose="020F0704030504030204" pitchFamily="34" charset="0"/>
                <a:ea typeface="Times New Roman" panose="02020603050405020304" pitchFamily="18" charset="0"/>
              </a:rPr>
              <a:t>The God of peace bless you, the love of Christ sustain you in hope, and the anointing of the Spirit  </a:t>
            </a:r>
            <a:r>
              <a:rPr lang="en-US" sz="3200" dirty="0">
                <a:solidFill>
                  <a:srgbClr val="C00000"/>
                </a:solidFill>
                <a:latin typeface="Segoe UI Symbol" panose="020B0502040204020203" pitchFamily="34" charset="0"/>
                <a:ea typeface="Times New Roman" panose="02020603050405020304" pitchFamily="18" charset="0"/>
                <a:cs typeface="Segoe UI Symbol" panose="020B0502040204020203" pitchFamily="34" charset="0"/>
              </a:rPr>
              <a:t>☩</a:t>
            </a:r>
            <a:r>
              <a:rPr lang="en-US" sz="3200" dirty="0">
                <a:effectLst/>
                <a:latin typeface="Arial Rounded MT Bold" panose="020F0704030504030204" pitchFamily="34" charset="0"/>
                <a:ea typeface="Times New Roman" panose="02020603050405020304" pitchFamily="18" charset="0"/>
              </a:rPr>
              <a:t> remain upon you now and forever.</a:t>
            </a:r>
            <a:endParaRPr lang="en-US" sz="3200" dirty="0">
              <a:effectLst/>
              <a:latin typeface="Arial Rounded MT Bold" panose="020F0704030504030204" pitchFamily="34" charset="0"/>
              <a:ea typeface="Calibri" panose="020F0502020204030204" pitchFamily="34" charset="0"/>
            </a:endParaRPr>
          </a:p>
          <a:p>
            <a:pPr marL="803255" indent="-803255">
              <a:lnSpc>
                <a:spcPct val="95000"/>
              </a:lnSpc>
              <a:spcBef>
                <a:spcPts val="0"/>
              </a:spcBef>
              <a:spcAft>
                <a:spcPts val="0"/>
              </a:spcAft>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55" indent="-80325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706583"/>
          </a:xfrm>
        </p:spPr>
        <p:txBody>
          <a:bodyPr/>
          <a:lstStyle/>
          <a:p>
            <a:pPr marL="571486" indent="-571486" algn="ctr">
              <a:buFont typeface="Symbol" panose="05050102010706020507" pitchFamily="18" charset="2"/>
              <a:buChar char=""/>
            </a:pPr>
            <a:r>
              <a:rPr lang="en-US" dirty="0"/>
              <a:t>Sending Song</a:t>
            </a:r>
          </a:p>
        </p:txBody>
      </p:sp>
      <p:sp>
        <p:nvSpPr>
          <p:cNvPr id="2" name="Rectangle 1"/>
          <p:cNvSpPr/>
          <p:nvPr/>
        </p:nvSpPr>
        <p:spPr>
          <a:xfrm>
            <a:off x="1" y="675637"/>
            <a:ext cx="9143999" cy="1307666"/>
          </a:xfrm>
          <a:prstGeom prst="rect">
            <a:avLst/>
          </a:prstGeom>
        </p:spPr>
        <p:txBody>
          <a:bodyPr wrap="square">
            <a:spAutoFit/>
          </a:bodyPr>
          <a:lstStyle/>
          <a:p>
            <a:pPr algn="ctr">
              <a:lnSpc>
                <a:spcPct val="107000"/>
              </a:lnSpc>
              <a:spcBef>
                <a:spcPts val="0"/>
              </a:spcBef>
              <a:spcAft>
                <a:spcPts val="600"/>
              </a:spcAft>
            </a:pPr>
            <a:r>
              <a:rPr lang="en-US" sz="3600" b="1" dirty="0">
                <a:solidFill>
                  <a:srgbClr val="000000"/>
                </a:solidFill>
                <a:effectLst/>
                <a:latin typeface="Arial Rounded MT Bold" panose="020F0704030504030204" pitchFamily="34" charset="0"/>
                <a:ea typeface="Times New Roman" panose="02020603050405020304" pitchFamily="18" charset="0"/>
              </a:rPr>
              <a:t>“Amazing Grace”</a:t>
            </a:r>
          </a:p>
          <a:p>
            <a:pPr algn="ctr">
              <a:lnSpc>
                <a:spcPct val="107000"/>
              </a:lnSpc>
              <a:spcBef>
                <a:spcPts val="0"/>
              </a:spcBef>
              <a:spcAft>
                <a:spcPts val="600"/>
              </a:spcAft>
            </a:pPr>
            <a:r>
              <a:rPr lang="en-US" sz="3600" b="1" dirty="0">
                <a:solidFill>
                  <a:srgbClr val="000000"/>
                </a:solidFill>
                <a:effectLst/>
                <a:latin typeface="Arial Rounded MT Bold" panose="020F0704030504030204" pitchFamily="34" charset="0"/>
                <a:ea typeface="Times New Roman" panose="02020603050405020304" pitchFamily="18" charset="0"/>
              </a:rPr>
              <a:t>LBW 448</a:t>
            </a:r>
            <a:endParaRPr lang="en-US" sz="3600" dirty="0">
              <a:solidFill>
                <a:srgbClr val="000000"/>
              </a:solidFill>
              <a:latin typeface="Arial Rounded MT Bold" panose="020F07040305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E3770460-0AAD-F0C1-BFA9-D687EBF5822C}"/>
              </a:ext>
            </a:extLst>
          </p:cNvPr>
          <p:cNvPicPr>
            <a:picLocks noChangeAspect="1"/>
          </p:cNvPicPr>
          <p:nvPr/>
        </p:nvPicPr>
        <p:blipFill>
          <a:blip r:embed="rId3"/>
          <a:stretch>
            <a:fillRect/>
          </a:stretch>
        </p:blipFill>
        <p:spPr>
          <a:xfrm>
            <a:off x="2" y="1905981"/>
            <a:ext cx="9143997" cy="4952017"/>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“Amazing Grace”				          LBW 448</a:t>
            </a:r>
          </a:p>
        </p:txBody>
      </p:sp>
      <p:sp>
        <p:nvSpPr>
          <p:cNvPr id="4" name="TextBox 3">
            <a:extLst>
              <a:ext uri="{FF2B5EF4-FFF2-40B4-BE49-F238E27FC236}">
                <a16:creationId xmlns:a16="http://schemas.microsoft.com/office/drawing/2014/main" id="{0139DDE9-7556-4B6B-3F81-231B94EE1636}"/>
              </a:ext>
            </a:extLst>
          </p:cNvPr>
          <p:cNvSpPr txBox="1"/>
          <p:nvPr/>
        </p:nvSpPr>
        <p:spPr>
          <a:xfrm>
            <a:off x="448597" y="1465006"/>
            <a:ext cx="8170605" cy="2862322"/>
          </a:xfrm>
          <a:prstGeom prst="rect">
            <a:avLst/>
          </a:prstGeom>
          <a:noFill/>
        </p:spPr>
        <p:txBody>
          <a:bodyPr wrap="square">
            <a:spAutoFit/>
          </a:bodyPr>
          <a:lstStyle/>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1	Amazing grace,                                                            how sweet the sound,</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	that saved a wretch like me!</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	I once was lost, but now am found;</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	was blind, but now I see.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8827948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“Amazing Grace”				          LBW 448</a:t>
            </a:r>
          </a:p>
        </p:txBody>
      </p:sp>
      <p:sp>
        <p:nvSpPr>
          <p:cNvPr id="4" name="TextBox 3">
            <a:extLst>
              <a:ext uri="{FF2B5EF4-FFF2-40B4-BE49-F238E27FC236}">
                <a16:creationId xmlns:a16="http://schemas.microsoft.com/office/drawing/2014/main" id="{0139DDE9-7556-4B6B-3F81-231B94EE1636}"/>
              </a:ext>
            </a:extLst>
          </p:cNvPr>
          <p:cNvSpPr txBox="1"/>
          <p:nvPr/>
        </p:nvSpPr>
        <p:spPr>
          <a:xfrm>
            <a:off x="378542" y="1710813"/>
            <a:ext cx="8386915" cy="2862322"/>
          </a:xfrm>
          <a:prstGeom prst="rect">
            <a:avLst/>
          </a:prstGeom>
          <a:noFill/>
        </p:spPr>
        <p:txBody>
          <a:bodyPr wrap="square">
            <a:spAutoFit/>
          </a:bodyPr>
          <a:lstStyle/>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2	</a:t>
            </a:r>
            <a:r>
              <a:rPr lang="en-US" sz="3600" dirty="0" err="1">
                <a:effectLst/>
                <a:latin typeface="Arial Rounded MT Bold" panose="020F0704030504030204" pitchFamily="34" charset="0"/>
                <a:ea typeface="MS Mincho" panose="02020609040205080304" pitchFamily="49" charset="-128"/>
              </a:rPr>
              <a:t>’Twas</a:t>
            </a:r>
            <a:r>
              <a:rPr lang="en-US" sz="3600" dirty="0">
                <a:effectLst/>
                <a:latin typeface="Arial Rounded MT Bold" panose="020F0704030504030204" pitchFamily="34" charset="0"/>
                <a:ea typeface="MS Mincho" panose="02020609040205080304" pitchFamily="49" charset="-128"/>
              </a:rPr>
              <a:t> grace that taught                                          my heart to fear,</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	and grace my fears relieved;</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	how precious did that grace appear</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	the hour I first believed!</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“Amazing Grace”				          LBW 448</a:t>
            </a:r>
          </a:p>
        </p:txBody>
      </p:sp>
      <p:sp>
        <p:nvSpPr>
          <p:cNvPr id="4" name="TextBox 3">
            <a:extLst>
              <a:ext uri="{FF2B5EF4-FFF2-40B4-BE49-F238E27FC236}">
                <a16:creationId xmlns:a16="http://schemas.microsoft.com/office/drawing/2014/main" id="{0139DDE9-7556-4B6B-3F81-231B94EE1636}"/>
              </a:ext>
            </a:extLst>
          </p:cNvPr>
          <p:cNvSpPr txBox="1"/>
          <p:nvPr/>
        </p:nvSpPr>
        <p:spPr>
          <a:xfrm>
            <a:off x="1101212" y="1465006"/>
            <a:ext cx="6941575" cy="3416320"/>
          </a:xfrm>
          <a:prstGeom prst="rect">
            <a:avLst/>
          </a:prstGeom>
          <a:noFill/>
        </p:spPr>
        <p:txBody>
          <a:bodyPr wrap="square">
            <a:spAutoFit/>
          </a:bodyPr>
          <a:lstStyle/>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3	Through many dangers,                                    toils, and snares</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	I have already come;</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	’tis grace has brought                                            me safe thus far,</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	and grace will lead me home.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3925616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“Amazing Grace”				          LBW 448</a:t>
            </a:r>
          </a:p>
        </p:txBody>
      </p:sp>
      <p:sp>
        <p:nvSpPr>
          <p:cNvPr id="4" name="TextBox 3">
            <a:extLst>
              <a:ext uri="{FF2B5EF4-FFF2-40B4-BE49-F238E27FC236}">
                <a16:creationId xmlns:a16="http://schemas.microsoft.com/office/drawing/2014/main" id="{0139DDE9-7556-4B6B-3F81-231B94EE1636}"/>
              </a:ext>
            </a:extLst>
          </p:cNvPr>
          <p:cNvSpPr txBox="1"/>
          <p:nvPr/>
        </p:nvSpPr>
        <p:spPr>
          <a:xfrm>
            <a:off x="1318751" y="1455175"/>
            <a:ext cx="6430297" cy="3416320"/>
          </a:xfrm>
          <a:prstGeom prst="rect">
            <a:avLst/>
          </a:prstGeom>
          <a:noFill/>
        </p:spPr>
        <p:txBody>
          <a:bodyPr wrap="square">
            <a:spAutoFit/>
          </a:bodyPr>
          <a:lstStyle/>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4	The Lord has promised                                        good to me;</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	his word my hope secures;</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	he will my shield                                                      and portion be</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7481888" algn="l"/>
                <a:tab pos="7943850" algn="l"/>
              </a:tabLst>
            </a:pPr>
            <a:r>
              <a:rPr lang="en-US" sz="3600" dirty="0">
                <a:effectLst/>
                <a:latin typeface="Arial Rounded MT Bold" panose="020F0704030504030204" pitchFamily="34" charset="0"/>
                <a:ea typeface="MS Mincho" panose="02020609040205080304" pitchFamily="49" charset="-128"/>
              </a:rPr>
              <a:t>	as long as life endures.</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0759843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4" y="829580"/>
            <a:ext cx="8507003" cy="2284600"/>
          </a:xfrm>
          <a:prstGeom prst="rect">
            <a:avLst/>
          </a:prstGeom>
        </p:spPr>
        <p:txBody>
          <a:bodyPr wrap="square">
            <a:spAutoFit/>
          </a:bodyPr>
          <a:lstStyle/>
          <a:p>
            <a:pPr marL="347337" indent="-347337">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37" indent="-347337">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37" indent="-347337">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2" y="3316010"/>
            <a:ext cx="8507003" cy="2131289"/>
          </a:xfrm>
          <a:prstGeom prst="rect">
            <a:avLst/>
          </a:prstGeom>
        </p:spPr>
        <p:txBody>
          <a:bodyPr wrap="square">
            <a:spAutoFit/>
          </a:bodyPr>
          <a:lstStyle/>
          <a:p>
            <a:pPr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Roxanne Groff</a:t>
            </a:r>
          </a:p>
        </p:txBody>
      </p:sp>
      <p:sp>
        <p:nvSpPr>
          <p:cNvPr id="8" name="Rectangle 7"/>
          <p:cNvSpPr/>
          <p:nvPr/>
        </p:nvSpPr>
        <p:spPr>
          <a:xfrm>
            <a:off x="159250" y="5609991"/>
            <a:ext cx="8676527" cy="1169551"/>
          </a:xfrm>
          <a:prstGeom prst="rect">
            <a:avLst/>
          </a:prstGeom>
        </p:spPr>
        <p:txBody>
          <a:bodyPr wrap="square">
            <a:spAutoFit/>
          </a:bodyPr>
          <a:lstStyle/>
          <a:p>
            <a:pPr>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2023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123291" y="912687"/>
            <a:ext cx="8650840" cy="1230722"/>
          </a:xfrm>
          <a:prstGeom prst="rect">
            <a:avLst/>
          </a:prstGeom>
        </p:spPr>
        <p:txBody>
          <a:bodyPr wrap="square">
            <a:spAutoFit/>
          </a:bodyPr>
          <a:lstStyle/>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All may make the sign of the cross, the sign marked at baptism…</a:t>
            </a:r>
          </a:p>
        </p:txBody>
      </p:sp>
      <p:sp>
        <p:nvSpPr>
          <p:cNvPr id="6" name="TextBox 5">
            <a:extLst>
              <a:ext uri="{FF2B5EF4-FFF2-40B4-BE49-F238E27FC236}">
                <a16:creationId xmlns:a16="http://schemas.microsoft.com/office/drawing/2014/main" id="{4640D7F7-3F40-C4C3-90E3-37D07DD5F578}"/>
              </a:ext>
            </a:extLst>
          </p:cNvPr>
          <p:cNvSpPr txBox="1"/>
          <p:nvPr/>
        </p:nvSpPr>
        <p:spPr>
          <a:xfrm>
            <a:off x="875070" y="2957314"/>
            <a:ext cx="7629832" cy="2958502"/>
          </a:xfrm>
          <a:prstGeom prst="rect">
            <a:avLst/>
          </a:prstGeom>
          <a:noFill/>
        </p:spPr>
        <p:txBody>
          <a:bodyPr wrap="square">
            <a:spAutoFit/>
          </a:bodyPr>
          <a:lstStyle/>
          <a:p>
            <a:pPr marL="342900" marR="0" indent="-342900">
              <a:lnSpc>
                <a:spcPct val="97000"/>
              </a:lnSpc>
              <a:spcBef>
                <a:spcPts val="0"/>
              </a:spcBef>
              <a:spcAft>
                <a:spcPts val="0"/>
              </a:spcAft>
              <a:tabLst>
                <a:tab pos="228600" algn="l"/>
                <a:tab pos="457200" algn="l"/>
              </a:tabLst>
            </a:pPr>
            <a:r>
              <a:rPr lang="en-US" sz="3200" dirty="0">
                <a:effectLst/>
                <a:latin typeface="Arial Rounded MT Bold" panose="020F0704030504030204" pitchFamily="34" charset="0"/>
                <a:ea typeface="Garamond,Times New Roman"/>
                <a:cs typeface="Garamond,Times New Roman"/>
              </a:rPr>
              <a:t>P:	We confess our sins before God and one another.</a:t>
            </a:r>
          </a:p>
          <a:p>
            <a:pPr marL="342900" marR="0" indent="-342900">
              <a:lnSpc>
                <a:spcPct val="97000"/>
              </a:lnSpc>
              <a:spcBef>
                <a:spcPts val="0"/>
              </a:spcBef>
              <a:spcAft>
                <a:spcPts val="0"/>
              </a:spcAft>
              <a:tabLst>
                <a:tab pos="228600" algn="l"/>
                <a:tab pos="457200" algn="l"/>
              </a:tabLst>
            </a:pPr>
            <a:endParaRPr lang="en-US" sz="3200" dirty="0">
              <a:effectLst/>
              <a:latin typeface="Arial Rounded MT Bold" panose="020F0704030504030204" pitchFamily="34" charset="0"/>
              <a:ea typeface="Garamond,Times New Roman"/>
              <a:cs typeface="Garamond,Times New Roman"/>
            </a:endParaRPr>
          </a:p>
          <a:p>
            <a:pPr marL="342900" marR="0" indent="-342900">
              <a:lnSpc>
                <a:spcPct val="97000"/>
              </a:lnSpc>
              <a:spcBef>
                <a:spcPts val="0"/>
              </a:spcBef>
              <a:spcAft>
                <a:spcPts val="0"/>
              </a:spcAft>
              <a:tabLst>
                <a:tab pos="228600" algn="l"/>
                <a:tab pos="457200" algn="l"/>
              </a:tabLst>
            </a:pPr>
            <a:r>
              <a:rPr lang="en-US" sz="3200" i="1" dirty="0">
                <a:solidFill>
                  <a:srgbClr val="C00000"/>
                </a:solidFill>
                <a:effectLst/>
                <a:latin typeface="Arial Rounded MT Bold" panose="020F0704030504030204" pitchFamily="34" charset="0"/>
                <a:ea typeface="Garamond,Times New Roman"/>
                <a:cs typeface="Garamond,Times New Roman"/>
              </a:rPr>
              <a:t>Pause for silence and reflection.</a:t>
            </a:r>
          </a:p>
          <a:p>
            <a:pPr marL="342900" marR="0" indent="-342900">
              <a:lnSpc>
                <a:spcPct val="97000"/>
              </a:lnSpc>
              <a:spcBef>
                <a:spcPts val="0"/>
              </a:spcBef>
              <a:spcAft>
                <a:spcPts val="0"/>
              </a:spcAft>
              <a:tabLst>
                <a:tab pos="228600" algn="l"/>
                <a:tab pos="457200" algn="l"/>
              </a:tabLst>
            </a:pPr>
            <a:endParaRPr lang="en-US" sz="3200" dirty="0">
              <a:effectLst/>
              <a:latin typeface="Arial Rounded MT Bold" panose="020F0704030504030204" pitchFamily="34" charset="0"/>
              <a:ea typeface="Garamond,Times New Roman"/>
              <a:cs typeface="Garamond,Times New Roman"/>
            </a:endParaRPr>
          </a:p>
          <a:p>
            <a:pPr marL="342900" marR="0" indent="-342900">
              <a:lnSpc>
                <a:spcPct val="97000"/>
              </a:lnSpc>
              <a:spcBef>
                <a:spcPts val="0"/>
              </a:spcBef>
              <a:spcAft>
                <a:spcPts val="0"/>
              </a:spcAft>
              <a:tabLst>
                <a:tab pos="228600" algn="l"/>
                <a:tab pos="457200" algn="l"/>
              </a:tabLst>
            </a:pPr>
            <a:r>
              <a:rPr lang="en-US" sz="3200" dirty="0">
                <a:effectLst/>
                <a:latin typeface="Arial Rounded MT Bold" panose="020F0704030504030204" pitchFamily="34" charset="0"/>
                <a:ea typeface="Garamond,Times New Roman"/>
                <a:cs typeface="Garamond,Times New Roman"/>
              </a:rPr>
              <a:t>P:	Ever-present God,</a:t>
            </a:r>
          </a:p>
        </p:txBody>
      </p:sp>
    </p:spTree>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13980</TotalTime>
  <Words>3656</Words>
  <Application>Microsoft Office PowerPoint</Application>
  <PresentationFormat>On-screen Show (4:3)</PresentationFormat>
  <Paragraphs>374</Paragraphs>
  <Slides>87</Slides>
  <Notes>57</Notes>
  <HiddenSlides>14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Arial</vt:lpstr>
      <vt:lpstr>Arial Rounded MT Bold</vt:lpstr>
      <vt:lpstr>Calibri</vt:lpstr>
      <vt:lpstr>Calibri Light</vt:lpstr>
      <vt:lpstr>Segoe UI Symbol</vt:lpstr>
      <vt:lpstr>Symbol</vt:lpstr>
      <vt:lpstr>Times New Roman</vt:lpstr>
      <vt:lpstr>Office Theme</vt:lpstr>
      <vt:lpstr>First Sunday of Advent December 3, 2023</vt:lpstr>
      <vt:lpstr>PowerPoint Presentation</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PowerPoint Presentation</vt:lpstr>
      <vt:lpstr>PowerPoint Presentation</vt:lpstr>
      <vt:lpstr>PowerPoint Presentation</vt:lpstr>
      <vt:lpstr>PowerPoint Presentation</vt:lpstr>
      <vt:lpstr>Gathering Song/Hymn of Praise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159</cp:revision>
  <dcterms:created xsi:type="dcterms:W3CDTF">2016-05-14T21:20:00Z</dcterms:created>
  <dcterms:modified xsi:type="dcterms:W3CDTF">2023-12-02T15:53:33Z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