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1"/>
  </p:notesMasterIdLst>
  <p:sldIdLst>
    <p:sldId id="258" r:id="rId2"/>
    <p:sldId id="260" r:id="rId3"/>
    <p:sldId id="261" r:id="rId4"/>
    <p:sldId id="1016" r:id="rId5"/>
    <p:sldId id="1415" r:id="rId6"/>
    <p:sldId id="1416" r:id="rId7"/>
    <p:sldId id="341" r:id="rId8"/>
    <p:sldId id="1873" r:id="rId9"/>
    <p:sldId id="1874" r:id="rId10"/>
    <p:sldId id="268" r:id="rId11"/>
    <p:sldId id="269" r:id="rId12"/>
    <p:sldId id="1417" r:id="rId13"/>
    <p:sldId id="267" r:id="rId14"/>
    <p:sldId id="1018" r:id="rId15"/>
    <p:sldId id="1875" r:id="rId16"/>
    <p:sldId id="1876" r:id="rId17"/>
    <p:sldId id="1877" r:id="rId18"/>
    <p:sldId id="270" r:id="rId19"/>
    <p:sldId id="272" r:id="rId20"/>
    <p:sldId id="271" r:id="rId21"/>
    <p:sldId id="273" r:id="rId22"/>
    <p:sldId id="274" r:id="rId23"/>
    <p:sldId id="275" r:id="rId24"/>
    <p:sldId id="348" r:id="rId25"/>
    <p:sldId id="277" r:id="rId26"/>
    <p:sldId id="1283" r:id="rId27"/>
    <p:sldId id="278" r:id="rId28"/>
    <p:sldId id="289" r:id="rId29"/>
    <p:sldId id="1878" r:id="rId30"/>
    <p:sldId id="1879" r:id="rId31"/>
    <p:sldId id="1880" r:id="rId32"/>
    <p:sldId id="995" r:id="rId33"/>
    <p:sldId id="1328" r:id="rId34"/>
    <p:sldId id="1887" r:id="rId35"/>
    <p:sldId id="1889" r:id="rId36"/>
    <p:sldId id="1890" r:id="rId37"/>
    <p:sldId id="1891" r:id="rId38"/>
    <p:sldId id="1892" r:id="rId39"/>
    <p:sldId id="1888" r:id="rId40"/>
    <p:sldId id="1893" r:id="rId41"/>
    <p:sldId id="1894" r:id="rId42"/>
    <p:sldId id="1895" r:id="rId43"/>
    <p:sldId id="1896" r:id="rId44"/>
    <p:sldId id="1897" r:id="rId45"/>
    <p:sldId id="1881" r:id="rId46"/>
    <p:sldId id="1882" r:id="rId47"/>
    <p:sldId id="1448" r:id="rId48"/>
    <p:sldId id="310" r:id="rId49"/>
    <p:sldId id="1424" r:id="rId50"/>
    <p:sldId id="1425" r:id="rId51"/>
    <p:sldId id="339" r:id="rId52"/>
    <p:sldId id="334" r:id="rId53"/>
    <p:sldId id="335" r:id="rId54"/>
    <p:sldId id="336" r:id="rId55"/>
    <p:sldId id="337" r:id="rId56"/>
    <p:sldId id="338" r:id="rId57"/>
    <p:sldId id="1883" r:id="rId58"/>
    <p:sldId id="304" r:id="rId59"/>
    <p:sldId id="305" r:id="rId60"/>
    <p:sldId id="1014" r:id="rId61"/>
    <p:sldId id="1291" r:id="rId62"/>
    <p:sldId id="311" r:id="rId63"/>
    <p:sldId id="312" r:id="rId64"/>
    <p:sldId id="313" r:id="rId65"/>
    <p:sldId id="314" r:id="rId66"/>
    <p:sldId id="315" r:id="rId67"/>
    <p:sldId id="1852" r:id="rId68"/>
    <p:sldId id="1853" r:id="rId69"/>
    <p:sldId id="1854" r:id="rId70"/>
    <p:sldId id="1855" r:id="rId71"/>
    <p:sldId id="1857" r:id="rId72"/>
    <p:sldId id="1858" r:id="rId73"/>
    <p:sldId id="1859" r:id="rId74"/>
    <p:sldId id="316" r:id="rId75"/>
    <p:sldId id="317" r:id="rId76"/>
    <p:sldId id="318" r:id="rId77"/>
    <p:sldId id="319" r:id="rId78"/>
    <p:sldId id="1292" r:id="rId79"/>
    <p:sldId id="1293" r:id="rId80"/>
    <p:sldId id="1302" r:id="rId81"/>
    <p:sldId id="321" r:id="rId82"/>
    <p:sldId id="1839" r:id="rId83"/>
    <p:sldId id="485" r:id="rId84"/>
    <p:sldId id="1017" r:id="rId85"/>
    <p:sldId id="297" r:id="rId86"/>
    <p:sldId id="1884" r:id="rId87"/>
    <p:sldId id="1885" r:id="rId88"/>
    <p:sldId id="1886" r:id="rId89"/>
    <p:sldId id="330" r:id="rId90"/>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00" autoAdjust="0"/>
    <p:restoredTop sz="94660"/>
  </p:normalViewPr>
  <p:slideViewPr>
    <p:cSldViewPr snapToGrid="0" snapToObjects="1" showGuides="1">
      <p:cViewPr varScale="1">
        <p:scale>
          <a:sx n="65" d="100"/>
          <a:sy n="65" d="100"/>
        </p:scale>
        <p:origin x="90" y="762"/>
      </p:cViewPr>
      <p:guideLst>
        <p:guide orient="horz" pos="22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6/22/2025</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10</a:t>
            </a:fld>
            <a:endParaRPr lang="en-US" altLang="en-US"/>
          </a:p>
        </p:txBody>
      </p:sp>
    </p:spTree>
    <p:extLst>
      <p:ext uri="{BB962C8B-B14F-4D97-AF65-F5344CB8AC3E}">
        <p14:creationId xmlns:p14="http://schemas.microsoft.com/office/powerpoint/2010/main" val="401638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11</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12</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13</a:t>
            </a:fld>
            <a:endParaRPr lang="en-US" altLang="en-US"/>
          </a:p>
        </p:txBody>
      </p:sp>
    </p:spTree>
    <p:extLst>
      <p:ext uri="{BB962C8B-B14F-4D97-AF65-F5344CB8AC3E}">
        <p14:creationId xmlns:p14="http://schemas.microsoft.com/office/powerpoint/2010/main" val="3695878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14</a:t>
            </a:fld>
            <a:endParaRPr lang="en-US" altLang="en-US"/>
          </a:p>
        </p:txBody>
      </p:sp>
    </p:spTree>
    <p:extLst>
      <p:ext uri="{BB962C8B-B14F-4D97-AF65-F5344CB8AC3E}">
        <p14:creationId xmlns:p14="http://schemas.microsoft.com/office/powerpoint/2010/main" val="849305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31CB1-7B2B-AC81-2EA5-6293813E6BEA}"/>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112426C-DA95-D892-5DEC-0A2055553B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50BAD75-38DB-BAEE-512D-A078E0376F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A8B07F9-37BF-119B-04CF-7F2109E596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15</a:t>
            </a:fld>
            <a:endParaRPr lang="en-US" altLang="en-US"/>
          </a:p>
        </p:txBody>
      </p:sp>
    </p:spTree>
    <p:extLst>
      <p:ext uri="{BB962C8B-B14F-4D97-AF65-F5344CB8AC3E}">
        <p14:creationId xmlns:p14="http://schemas.microsoft.com/office/powerpoint/2010/main" val="1444247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5C047-49D2-5877-8C72-4D783DB3BEA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B7E04A3-0543-641F-7075-E7DAFC17D8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D7DE854-EB43-4745-3778-6B1EFFE590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DFA688B-FF09-1E8F-5BAF-DED4EC51B3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16</a:t>
            </a:fld>
            <a:endParaRPr lang="en-US" altLang="en-US"/>
          </a:p>
        </p:txBody>
      </p:sp>
    </p:spTree>
    <p:extLst>
      <p:ext uri="{BB962C8B-B14F-4D97-AF65-F5344CB8AC3E}">
        <p14:creationId xmlns:p14="http://schemas.microsoft.com/office/powerpoint/2010/main" val="861917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257FF-FCFB-FEBC-B03D-629FA02BCC1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FA1D09-E225-2EE1-DCBA-3E78F0956B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139F2FB-194C-89FE-87F5-E25D3A1EA0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750C985-27E2-0DB9-943F-C3CC2033CD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17</a:t>
            </a:fld>
            <a:endParaRPr lang="en-US" altLang="en-US"/>
          </a:p>
        </p:txBody>
      </p:sp>
    </p:spTree>
    <p:extLst>
      <p:ext uri="{BB962C8B-B14F-4D97-AF65-F5344CB8AC3E}">
        <p14:creationId xmlns:p14="http://schemas.microsoft.com/office/powerpoint/2010/main" val="3514993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427997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374027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306913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136169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1285793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572276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26</a:t>
            </a:fld>
            <a:endParaRPr lang="en-US" altLang="en-US"/>
          </a:p>
        </p:txBody>
      </p:sp>
    </p:spTree>
    <p:extLst>
      <p:ext uri="{BB962C8B-B14F-4D97-AF65-F5344CB8AC3E}">
        <p14:creationId xmlns:p14="http://schemas.microsoft.com/office/powerpoint/2010/main" val="3231068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7CAB6-089C-B62E-B196-BAFE89577B3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3536CE7-089C-70F2-E98C-1559EB3829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02EFDB1-33ED-22B8-659F-3FBAEFEF5F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B1B9241-29CF-F2EE-D11F-CBBF321F74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2608423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1727650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A338F-644A-FC32-A2DD-7825ECCCB88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27F1BC8-C02B-B58B-ED62-C04E5AF2B6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B652268-C326-F97C-6566-824DB69A90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C44EB82-8899-2B83-76BD-E137D14C292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12120328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F0EF3-A4B2-9AA6-3661-E7A84D606E0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4E39014-6D93-21A7-B9C3-AED3E86C6A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4FADB9A-FC90-49E8-4184-6C73EF368C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B3BE079-85F3-8A4B-93ED-59F3A4DF835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3549779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33</a:t>
            </a:fld>
            <a:endParaRPr lang="en-US" altLang="en-US"/>
          </a:p>
        </p:txBody>
      </p:sp>
    </p:spTree>
    <p:extLst>
      <p:ext uri="{BB962C8B-B14F-4D97-AF65-F5344CB8AC3E}">
        <p14:creationId xmlns:p14="http://schemas.microsoft.com/office/powerpoint/2010/main" val="785505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663B-E284-9F8E-B4DF-58871C1C8DD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EDCF7AC-7133-6019-DBE7-47DF2120C99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AE56A1A-A595-032E-D8F5-3A213805F7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A33D176-7A0D-A1AA-CB28-7E69F7CEFF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34</a:t>
            </a:fld>
            <a:endParaRPr lang="en-US" altLang="en-US"/>
          </a:p>
        </p:txBody>
      </p:sp>
    </p:spTree>
    <p:extLst>
      <p:ext uri="{BB962C8B-B14F-4D97-AF65-F5344CB8AC3E}">
        <p14:creationId xmlns:p14="http://schemas.microsoft.com/office/powerpoint/2010/main" val="3005268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5F9BA-662F-8B60-7C1F-C3FF192D67F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99C2A47-E03D-0083-0FD4-63EE695752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4E2B27F-2666-559F-9D84-A2E9EC41E4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D663F06-2FB9-9D17-86A4-1024F60463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35</a:t>
            </a:fld>
            <a:endParaRPr lang="en-US" altLang="en-US"/>
          </a:p>
        </p:txBody>
      </p:sp>
    </p:spTree>
    <p:extLst>
      <p:ext uri="{BB962C8B-B14F-4D97-AF65-F5344CB8AC3E}">
        <p14:creationId xmlns:p14="http://schemas.microsoft.com/office/powerpoint/2010/main" val="19796856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16EF0-5D29-C2EA-8F45-E05977A6603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20112F9-8B0B-8049-25EF-FC56954DA0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16BAB9-EB5A-82E2-4563-4E7F8AFC2D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8742F70A-FE9A-AC1F-381E-698018583B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36</a:t>
            </a:fld>
            <a:endParaRPr lang="en-US" altLang="en-US"/>
          </a:p>
        </p:txBody>
      </p:sp>
    </p:spTree>
    <p:extLst>
      <p:ext uri="{BB962C8B-B14F-4D97-AF65-F5344CB8AC3E}">
        <p14:creationId xmlns:p14="http://schemas.microsoft.com/office/powerpoint/2010/main" val="11941733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BD80A-92C1-1FCC-AD5F-A42A2553E1F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5D186F0-4570-ED31-EB9B-3D2AA4C7BD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F8B62DD-2509-DCE0-B941-8D4D699305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24CB408-BB12-D4E4-FA6F-99AE8B5CE5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37</a:t>
            </a:fld>
            <a:endParaRPr lang="en-US" altLang="en-US"/>
          </a:p>
        </p:txBody>
      </p:sp>
    </p:spTree>
    <p:extLst>
      <p:ext uri="{BB962C8B-B14F-4D97-AF65-F5344CB8AC3E}">
        <p14:creationId xmlns:p14="http://schemas.microsoft.com/office/powerpoint/2010/main" val="357141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BFDF-464A-6154-18EB-5F9EDE20FB1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F39EEE3-B6ED-DF52-5539-D79FF386C8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45BA291-D71A-5D1C-C3B4-662A2D26F2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10B57B7-E27C-0743-0096-280FD347A5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38</a:t>
            </a:fld>
            <a:endParaRPr lang="en-US" altLang="en-US"/>
          </a:p>
        </p:txBody>
      </p:sp>
    </p:spTree>
    <p:extLst>
      <p:ext uri="{BB962C8B-B14F-4D97-AF65-F5344CB8AC3E}">
        <p14:creationId xmlns:p14="http://schemas.microsoft.com/office/powerpoint/2010/main" val="2412103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B2CFF-9E7E-1DA9-C986-169DACF2EC8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939EB87-896F-A919-8922-67A1439339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962696B-ACEC-0E15-5534-07047F4746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B399094-09D1-17F9-5B15-32C83682AC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39</a:t>
            </a:fld>
            <a:endParaRPr lang="en-US" altLang="en-US"/>
          </a:p>
        </p:txBody>
      </p:sp>
    </p:spTree>
    <p:extLst>
      <p:ext uri="{BB962C8B-B14F-4D97-AF65-F5344CB8AC3E}">
        <p14:creationId xmlns:p14="http://schemas.microsoft.com/office/powerpoint/2010/main" val="236554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437148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2B687-473F-8B42-797F-DA701042FED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7F5A0B-6570-B41E-1EF5-CC5A6AF9CA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8C495F0-B0AE-6355-D20D-5B69DCF976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49B15BE-56F8-E801-D65D-0859CF30D1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40</a:t>
            </a:fld>
            <a:endParaRPr lang="en-US" altLang="en-US"/>
          </a:p>
        </p:txBody>
      </p:sp>
    </p:spTree>
    <p:extLst>
      <p:ext uri="{BB962C8B-B14F-4D97-AF65-F5344CB8AC3E}">
        <p14:creationId xmlns:p14="http://schemas.microsoft.com/office/powerpoint/2010/main" val="915119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AE47E-8460-9819-91DB-8508726B052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49FA0B6-1A86-3C4D-2C69-B9C2F19508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E37C889-2ECA-AA32-24A0-21EBCB884A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32F0CD6-2F39-7FFC-50BF-28E840DE81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41</a:t>
            </a:fld>
            <a:endParaRPr lang="en-US" altLang="en-US"/>
          </a:p>
        </p:txBody>
      </p:sp>
    </p:spTree>
    <p:extLst>
      <p:ext uri="{BB962C8B-B14F-4D97-AF65-F5344CB8AC3E}">
        <p14:creationId xmlns:p14="http://schemas.microsoft.com/office/powerpoint/2010/main" val="1048824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37C8-83D9-9E73-8EFC-577C5C266B5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F4A29F3-EA9F-C840-F823-4F7C9AEA75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0B785DE-0502-460A-60EA-6563CFDA53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D4F51E7-82B8-A50E-B78A-DF1513D806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42</a:t>
            </a:fld>
            <a:endParaRPr lang="en-US" altLang="en-US"/>
          </a:p>
        </p:txBody>
      </p:sp>
    </p:spTree>
    <p:extLst>
      <p:ext uri="{BB962C8B-B14F-4D97-AF65-F5344CB8AC3E}">
        <p14:creationId xmlns:p14="http://schemas.microsoft.com/office/powerpoint/2010/main" val="4606487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BD5E-6AF6-4057-5324-8E732FCC5C1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EE67BFF-24C7-D385-CA90-BD20B0526D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68758BE-CD00-CBBB-B578-CA98A8AC2BC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402895B-3767-31F9-9969-9B098AF1FC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43</a:t>
            </a:fld>
            <a:endParaRPr lang="en-US" altLang="en-US"/>
          </a:p>
        </p:txBody>
      </p:sp>
    </p:spTree>
    <p:extLst>
      <p:ext uri="{BB962C8B-B14F-4D97-AF65-F5344CB8AC3E}">
        <p14:creationId xmlns:p14="http://schemas.microsoft.com/office/powerpoint/2010/main" val="27883113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9DC55-88F0-7B40-36FF-6EB142C1984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B1389D-AC03-6AA5-06FA-1BFCA78D96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6D0E787-A999-DF46-0F44-04B1972CBE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839816E-315A-2FBC-6E53-FEF96FA678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44</a:t>
            </a:fld>
            <a:endParaRPr lang="en-US" altLang="en-US"/>
          </a:p>
        </p:txBody>
      </p:sp>
    </p:spTree>
    <p:extLst>
      <p:ext uri="{BB962C8B-B14F-4D97-AF65-F5344CB8AC3E}">
        <p14:creationId xmlns:p14="http://schemas.microsoft.com/office/powerpoint/2010/main" val="3349297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F3A50-04D3-73EA-41CC-3906A26D409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2BC3C1C-784C-20C5-1A67-797102B7D7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F92550A-C03E-6AA6-E6A1-6BFC7DC788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a:t>
            </a:r>
            <a:r>
              <a:rPr lang="en-US" altLang="en-US" i="1" dirty="0"/>
              <a:t>Five Loaves </a:t>
            </a:r>
            <a:r>
              <a:rPr lang="en-US" altLang="en-US" dirty="0"/>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E5BD0CBD-CB3A-B9F8-9548-AC90706B9E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45</a:t>
            </a:fld>
            <a:endParaRPr lang="en-US" altLang="en-US"/>
          </a:p>
        </p:txBody>
      </p:sp>
    </p:spTree>
    <p:extLst>
      <p:ext uri="{BB962C8B-B14F-4D97-AF65-F5344CB8AC3E}">
        <p14:creationId xmlns:p14="http://schemas.microsoft.com/office/powerpoint/2010/main" val="749045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D4E7C-EC81-0D39-61AE-D8D0A0CECEA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C493C4D-2ED7-A52F-C335-B86A2F824A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89A306B-830C-BE4E-0D3D-E7C1F68E97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Image: </a:t>
            </a:r>
            <a:r>
              <a:rPr lang="en-US" altLang="en-US" i="1" dirty="0"/>
              <a:t>Five Loaves </a:t>
            </a:r>
            <a:r>
              <a:rPr lang="en-US" altLang="en-US" dirty="0"/>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C35DE42-0CC9-89CF-9A61-195C4FA695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46</a:t>
            </a:fld>
            <a:endParaRPr lang="en-US" altLang="en-US"/>
          </a:p>
        </p:txBody>
      </p:sp>
    </p:spTree>
    <p:extLst>
      <p:ext uri="{BB962C8B-B14F-4D97-AF65-F5344CB8AC3E}">
        <p14:creationId xmlns:p14="http://schemas.microsoft.com/office/powerpoint/2010/main" val="2785934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C2E7160-5CF9-415B-9465-96C8C5BE548E}" type="slidenum">
              <a:rPr lang="en-US" smtClean="0"/>
              <a:pPr>
                <a:defRPr/>
              </a:pPr>
              <a:t>59</a:t>
            </a:fld>
            <a:endParaRPr lang="en-US"/>
          </a:p>
        </p:txBody>
      </p:sp>
    </p:spTree>
    <p:extLst>
      <p:ext uri="{BB962C8B-B14F-4D97-AF65-F5344CB8AC3E}">
        <p14:creationId xmlns:p14="http://schemas.microsoft.com/office/powerpoint/2010/main" val="38687458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60</a:t>
            </a:fld>
            <a:endParaRPr lang="en-US" altLang="en-US"/>
          </a:p>
        </p:txBody>
      </p:sp>
    </p:spTree>
    <p:extLst>
      <p:ext uri="{BB962C8B-B14F-4D97-AF65-F5344CB8AC3E}">
        <p14:creationId xmlns:p14="http://schemas.microsoft.com/office/powerpoint/2010/main" val="746713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61</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C2AC-27FD-2DDE-82DE-AE960FC312B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1BAFBD7-E424-CCB7-5C40-2E7A61AB76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725E2CB-DEA1-A22D-4BA3-737BB2C686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8C8E8A4-9F0C-758F-3B88-EB823C3865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12601719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82</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84</a:t>
            </a:fld>
            <a:endParaRPr lang="en-US" altLang="en-US"/>
          </a:p>
        </p:txBody>
      </p:sp>
    </p:spTree>
    <p:extLst>
      <p:ext uri="{BB962C8B-B14F-4D97-AF65-F5344CB8AC3E}">
        <p14:creationId xmlns:p14="http://schemas.microsoft.com/office/powerpoint/2010/main" val="42766808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224774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A9D7C-EE1D-D011-9739-D9C1F2BD401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613688-6F12-6DBB-3064-A3C5642B3D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7089B33-F138-25CD-3E35-4DCC197BDA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2B7F046-06FE-B07F-2924-329027A897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54218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DFDB7-21B4-18A3-BE45-2A2424B0C2B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42E1326-F5F7-87B1-6192-205ED0F4B2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2554832-A25B-128B-F6A8-168820F393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5C544905-FD99-DE58-5591-A0307397C2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727580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53B24-8C3D-CABB-9E6C-2A83E618FFF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204F5DA-8034-36B8-AFC6-C702D41223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10E8C72-DA34-3835-84B0-432073242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12A6F7B0-124A-2725-DB9E-DBD869CC5D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62669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9A513-2AAE-9FFA-5A30-A4CF56255A3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3068A2FA-4EAC-FC9B-54CC-B09858AD3D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F3BBBE9-9557-0444-E365-97F6E81F62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3508819-EC6A-70E3-560F-D9544D69F1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4199405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a:t>
            </a:fld>
            <a:endParaRPr lang="en-US" altLang="en-US"/>
          </a:p>
        </p:txBody>
      </p:sp>
    </p:spTree>
    <p:extLst>
      <p:ext uri="{BB962C8B-B14F-4D97-AF65-F5344CB8AC3E}">
        <p14:creationId xmlns:p14="http://schemas.microsoft.com/office/powerpoint/2010/main" val="44327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9</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6/22/2025</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6/22/2025</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6/22/2025</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6/22/2025</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6/22/2025</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6/22/2025</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6/22/2025</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6/22/2025</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6/22/2025</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6/22/2025</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6/22/2025</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0"/>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6/22/2025</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2304838" y="1046922"/>
            <a:ext cx="4553162" cy="516407"/>
          </a:xfrm>
        </p:spPr>
        <p:txBody>
          <a:bodyPr/>
          <a:lstStyle/>
          <a:p>
            <a:pPr algn="ctr" eaLnBrk="1" hangingPunct="1"/>
            <a:r>
              <a:rPr lang="en-US" altLang="en-US" sz="3200" dirty="0">
                <a:latin typeface="Arial Rounded MT Bold" panose="020F0704030504030204" pitchFamily="34" charset="0"/>
              </a:rPr>
              <a:t>June 15, 2025</a:t>
            </a: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129568"/>
            <a:ext cx="9125162" cy="917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3200" dirty="0">
                <a:latin typeface="Arial Rounded MT Bold" panose="020F0704030504030204" pitchFamily="34" charset="0"/>
              </a:rPr>
              <a:t>WELCOME!</a:t>
            </a:r>
          </a:p>
          <a:p>
            <a:pPr algn="ctr" defTabSz="914400" eaLnBrk="1" hangingPunct="1"/>
            <a:r>
              <a:rPr lang="en-US" altLang="en-US" sz="3200" dirty="0">
                <a:latin typeface="Arial Rounded MT Bold" panose="020F0704030504030204" pitchFamily="34" charset="0"/>
              </a:rPr>
              <a:t>Trinity Lutheran Church</a:t>
            </a:r>
          </a:p>
        </p:txBody>
      </p:sp>
      <p:pic>
        <p:nvPicPr>
          <p:cNvPr id="3" name="Picture 2">
            <a:extLst>
              <a:ext uri="{FF2B5EF4-FFF2-40B4-BE49-F238E27FC236}">
                <a16:creationId xmlns:a16="http://schemas.microsoft.com/office/drawing/2014/main" id="{346ABA37-A75C-B48F-47EC-3DC9AD9560D7}"/>
              </a:ext>
            </a:extLst>
          </p:cNvPr>
          <p:cNvPicPr>
            <a:picLocks noChangeAspect="1"/>
          </p:cNvPicPr>
          <p:nvPr/>
        </p:nvPicPr>
        <p:blipFill>
          <a:blip r:embed="rId3"/>
          <a:stretch>
            <a:fillRect/>
          </a:stretch>
        </p:blipFill>
        <p:spPr>
          <a:xfrm>
            <a:off x="2784550" y="1711391"/>
            <a:ext cx="3279932" cy="4913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9143999" cy="904775"/>
          </a:xfrm>
        </p:spPr>
        <p:txBody>
          <a:bodyPr/>
          <a:lstStyle/>
          <a:p>
            <a:pPr marL="571500" indent="-571500"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1" y="2334926"/>
            <a:ext cx="4781549" cy="1900457"/>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“Son of God, Eternal Savior”</a:t>
            </a:r>
          </a:p>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364</a:t>
            </a:r>
          </a:p>
        </p:txBody>
      </p:sp>
      <p:pic>
        <p:nvPicPr>
          <p:cNvPr id="5" name="Picture 4">
            <a:extLst>
              <a:ext uri="{FF2B5EF4-FFF2-40B4-BE49-F238E27FC236}">
                <a16:creationId xmlns:a16="http://schemas.microsoft.com/office/drawing/2014/main" id="{0E0E52E7-298E-AFBA-C657-E48B98644734}"/>
              </a:ext>
            </a:extLst>
          </p:cNvPr>
          <p:cNvPicPr>
            <a:picLocks noChangeAspect="1"/>
          </p:cNvPicPr>
          <p:nvPr/>
        </p:nvPicPr>
        <p:blipFill>
          <a:blip r:embed="rId3"/>
          <a:stretch>
            <a:fillRect/>
          </a:stretch>
        </p:blipFill>
        <p:spPr>
          <a:xfrm>
            <a:off x="4781550" y="1137826"/>
            <a:ext cx="3462828" cy="5096698"/>
          </a:xfrm>
          <a:prstGeom prst="rect">
            <a:avLst/>
          </a:prstGeom>
        </p:spPr>
      </p:pic>
    </p:spTree>
    <p:extLst>
      <p:ext uri="{BB962C8B-B14F-4D97-AF65-F5344CB8AC3E}">
        <p14:creationId xmlns:p14="http://schemas.microsoft.com/office/powerpoint/2010/main" val="116415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1" y="3675"/>
            <a:ext cx="8267699" cy="577338"/>
          </a:xfrm>
          <a:prstGeom prst="rect">
            <a:avLst/>
          </a:prstGeom>
        </p:spPr>
        <p:txBody>
          <a:bodyPr wrap="square">
            <a:spAutoFit/>
          </a:bodyPr>
          <a:lstStyle/>
          <a:p>
            <a:pPr marL="457200" marR="0" lvl="0" indent="-45720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“Son of God, Eternal Savior”  LBW 364</a:t>
            </a:r>
          </a:p>
        </p:txBody>
      </p:sp>
      <p:sp>
        <p:nvSpPr>
          <p:cNvPr id="5" name="TextBox 4">
            <a:extLst>
              <a:ext uri="{FF2B5EF4-FFF2-40B4-BE49-F238E27FC236}">
                <a16:creationId xmlns:a16="http://schemas.microsoft.com/office/drawing/2014/main" id="{F8EA0E4F-26CB-7947-507C-534432AB656F}"/>
              </a:ext>
            </a:extLst>
          </p:cNvPr>
          <p:cNvSpPr txBox="1"/>
          <p:nvPr/>
        </p:nvSpPr>
        <p:spPr>
          <a:xfrm>
            <a:off x="0" y="727144"/>
            <a:ext cx="8343900" cy="5632311"/>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1	Son of God, eternal Savior,</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source of life and truth and grace,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Word made flesh,                                               whose birth among us</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hallows all our human race,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you our head, who,                                          throned in glory,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for your own will ever plead:</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fill us with your love and pity,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heal our wrong, and help our need.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844095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52C9E-E552-EA90-FBF9-639AB103C3B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E117415-9410-5F66-FCF9-43B2956CD1A4}"/>
              </a:ext>
            </a:extLst>
          </p:cNvPr>
          <p:cNvSpPr/>
          <p:nvPr/>
        </p:nvSpPr>
        <p:spPr>
          <a:xfrm>
            <a:off x="1" y="3675"/>
            <a:ext cx="8267699" cy="577338"/>
          </a:xfrm>
          <a:prstGeom prst="rect">
            <a:avLst/>
          </a:prstGeom>
        </p:spPr>
        <p:txBody>
          <a:bodyPr wrap="square">
            <a:spAutoFit/>
          </a:bodyPr>
          <a:lstStyle/>
          <a:p>
            <a:pPr marL="457200" marR="0" lvl="0" indent="-45720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“Son of God, Eternal Savior”  LBW 364</a:t>
            </a:r>
          </a:p>
        </p:txBody>
      </p:sp>
      <p:sp>
        <p:nvSpPr>
          <p:cNvPr id="5" name="TextBox 4">
            <a:extLst>
              <a:ext uri="{FF2B5EF4-FFF2-40B4-BE49-F238E27FC236}">
                <a16:creationId xmlns:a16="http://schemas.microsoft.com/office/drawing/2014/main" id="{07974B9E-C95D-E0A8-C924-E46FF162FEA4}"/>
              </a:ext>
            </a:extLst>
          </p:cNvPr>
          <p:cNvSpPr txBox="1"/>
          <p:nvPr/>
        </p:nvSpPr>
        <p:spPr>
          <a:xfrm>
            <a:off x="1" y="828675"/>
            <a:ext cx="8686799" cy="4524315"/>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2	As you, Lord, have lived for others,</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so may we for others live.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Freely have your gifts been granted;</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freely may your servants give.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Yours the gold and yours the silver,</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yours the wealth of land and sea;</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we but stewards of your bounty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held in solemn trust will be.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33411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B8DC9-103A-31C1-AA8E-B3C5D6A316B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C3971E-4557-6477-A0AB-64B94831358A}"/>
              </a:ext>
            </a:extLst>
          </p:cNvPr>
          <p:cNvSpPr/>
          <p:nvPr/>
        </p:nvSpPr>
        <p:spPr>
          <a:xfrm>
            <a:off x="1" y="3675"/>
            <a:ext cx="8267699" cy="577338"/>
          </a:xfrm>
          <a:prstGeom prst="rect">
            <a:avLst/>
          </a:prstGeom>
        </p:spPr>
        <p:txBody>
          <a:bodyPr wrap="square">
            <a:spAutoFit/>
          </a:bodyPr>
          <a:lstStyle/>
          <a:p>
            <a:pPr marL="457200" marR="0" lvl="0" indent="-45720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“Son of God, Eternal Savior”  LBW 364</a:t>
            </a:r>
          </a:p>
        </p:txBody>
      </p:sp>
      <p:sp>
        <p:nvSpPr>
          <p:cNvPr id="5" name="TextBox 4">
            <a:extLst>
              <a:ext uri="{FF2B5EF4-FFF2-40B4-BE49-F238E27FC236}">
                <a16:creationId xmlns:a16="http://schemas.microsoft.com/office/drawing/2014/main" id="{BB7B94FD-7B77-AF93-7B7B-34AE34FBAD11}"/>
              </a:ext>
            </a:extLst>
          </p:cNvPr>
          <p:cNvSpPr txBox="1"/>
          <p:nvPr/>
        </p:nvSpPr>
        <p:spPr>
          <a:xfrm>
            <a:off x="1" y="590538"/>
            <a:ext cx="8953499" cy="5632311"/>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3	Come, O Christ,                                                  and reign among us,</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King of love and Prince of peace;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hush the storm of strife and passion,</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bid its cruel discords cease.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By your patient years of toiling,</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by your silent hours of pain,</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quench our fevered                                                  thirst of pleasure,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stem our selfish greed of gain.</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6848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12740-CA89-6504-1F7D-96BDE090E7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06EE2D7-A2A3-6042-F104-D1B229C311EB}"/>
              </a:ext>
            </a:extLst>
          </p:cNvPr>
          <p:cNvSpPr/>
          <p:nvPr/>
        </p:nvSpPr>
        <p:spPr>
          <a:xfrm>
            <a:off x="1" y="3675"/>
            <a:ext cx="8267699" cy="577338"/>
          </a:xfrm>
          <a:prstGeom prst="rect">
            <a:avLst/>
          </a:prstGeom>
        </p:spPr>
        <p:txBody>
          <a:bodyPr wrap="square">
            <a:spAutoFit/>
          </a:bodyPr>
          <a:lstStyle/>
          <a:p>
            <a:pPr marL="457200" marR="0" lvl="0" indent="-45720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“Son of God, Eternal Savior”  LBW 364</a:t>
            </a:r>
          </a:p>
        </p:txBody>
      </p:sp>
      <p:sp>
        <p:nvSpPr>
          <p:cNvPr id="5" name="TextBox 4">
            <a:extLst>
              <a:ext uri="{FF2B5EF4-FFF2-40B4-BE49-F238E27FC236}">
                <a16:creationId xmlns:a16="http://schemas.microsoft.com/office/drawing/2014/main" id="{882FA5E6-15B5-2626-5D1C-7E8B828A6FE6}"/>
              </a:ext>
            </a:extLst>
          </p:cNvPr>
          <p:cNvSpPr txBox="1"/>
          <p:nvPr/>
        </p:nvSpPr>
        <p:spPr>
          <a:xfrm>
            <a:off x="1" y="828675"/>
            <a:ext cx="8391524" cy="5078313"/>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4	Son of God, eternal Savior,</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source of life and truth and grace,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Word made flesh,                                    whose birth among us</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hallows all our human race: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by your praying, by your willing</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that your people should be one,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grant, oh, grant our hope's fruition:</a:t>
            </a:r>
            <a:endParaRPr lang="en-US" sz="3600" dirty="0">
              <a:effectLst/>
              <a:latin typeface="Arial Rounded MT Bold" panose="020F0704030504030204" pitchFamily="34" charset="0"/>
              <a:ea typeface="Times New Roman" panose="02020603050405020304" pitchFamily="18" charset="0"/>
            </a:endParaRPr>
          </a:p>
          <a:p>
            <a:pPr marL="457200" marR="0" indent="-457200"/>
            <a:r>
              <a:rPr lang="en-US" sz="3600" dirty="0">
                <a:effectLst/>
                <a:latin typeface="Arial Rounded MT Bold" panose="020F0704030504030204" pitchFamily="34" charset="0"/>
                <a:ea typeface="MS Mincho" panose="02020609040205080304" pitchFamily="49" charset="-128"/>
              </a:rPr>
              <a:t>	here on earth your will be done.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42492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85124"/>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effectLst/>
              <a:latin typeface="Arial Rounded MT Bold" panose="020F0704030504030204" pitchFamily="34" charset="0"/>
              <a:ea typeface="Calibri" panose="020F0502020204030204" pitchFamily="34" charset="0"/>
            </a:endParaRPr>
          </a:p>
        </p:txBody>
      </p:sp>
      <p:sp>
        <p:nvSpPr>
          <p:cNvPr id="3" name="Rectangle 2"/>
          <p:cNvSpPr/>
          <p:nvPr/>
        </p:nvSpPr>
        <p:spPr>
          <a:xfrm>
            <a:off x="348343" y="1103812"/>
            <a:ext cx="8432800" cy="2858731"/>
          </a:xfrm>
          <a:prstGeom prst="rect">
            <a:avLst/>
          </a:prstGeom>
        </p:spPr>
        <p:txBody>
          <a:bodyPr wrap="square">
            <a:spAutoFit/>
          </a:bodyPr>
          <a:lstStyle/>
          <a:p>
            <a:pPr marL="684213" marR="0" indent="-684213">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213" marR="0" indent="-684213">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00" y="856344"/>
            <a:ext cx="9118361" cy="5159992"/>
          </a:xfrm>
          <a:prstGeom prst="rect">
            <a:avLst/>
          </a:prstGeom>
        </p:spPr>
      </p:pic>
    </p:spTree>
    <p:extLst>
      <p:ext uri="{BB962C8B-B14F-4D97-AF65-F5344CB8AC3E}">
        <p14:creationId xmlns:p14="http://schemas.microsoft.com/office/powerpoint/2010/main" val="228940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60F6B-FED9-4E5F-A70B-7DC504A676CB}"/>
              </a:ext>
            </a:extLst>
          </p:cNvPr>
          <p:cNvSpPr/>
          <p:nvPr/>
        </p:nvSpPr>
        <p:spPr>
          <a:xfrm>
            <a:off x="1133658" y="1622938"/>
            <a:ext cx="6876681" cy="3231654"/>
          </a:xfrm>
          <a:prstGeom prst="rect">
            <a:avLst/>
          </a:prstGeom>
        </p:spPr>
        <p:txBody>
          <a:bodyPr wrap="square">
            <a:spAutoFit/>
          </a:bodyPr>
          <a:lstStyle/>
          <a:p>
            <a:pPr marL="571500" indent="-571500">
              <a:spcAft>
                <a:spcPts val="2400"/>
              </a:spcAft>
              <a:buFont typeface="Arial" panose="020B0604020202020204" pitchFamily="34" charset="0"/>
              <a:buChar cha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Prelude</a:t>
            </a:r>
            <a:r>
              <a:rPr lang="en-US" sz="3600" b="1" dirty="0">
                <a:solidFill>
                  <a:srgbClr val="000000"/>
                </a:solidFill>
                <a:latin typeface="Arial Rounded MT Bold" panose="020F0704030504030204" pitchFamily="34" charset="0"/>
                <a:ea typeface="Calibri" panose="020F0502020204030204" pitchFamily="34" charset="0"/>
              </a:rPr>
              <a:t> - </a:t>
            </a:r>
            <a:r>
              <a:rPr kumimoji="0" lang="en-US" sz="3600" b="0" i="1"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rPr>
              <a:t>By Roxanne Groff</a:t>
            </a:r>
          </a:p>
          <a:p>
            <a:pPr marL="571500" indent="-5715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200" indent="-457200">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200" marR="0" lvl="0" indent="-457200" algn="l" defTabSz="685800" rtl="0" eaLnBrk="0" fontAlgn="base" latinLnBrk="0" hangingPunct="0">
              <a:spcBef>
                <a:spcPct val="0"/>
              </a:spcBef>
              <a:spcAft>
                <a:spcPts val="240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Arial Rounded MT Bold" panose="020F0704030504030204" pitchFamily="34" charset="0"/>
                <a:ea typeface="Calibri" panose="020F0502020204030204" pitchFamily="34" charset="0"/>
                <a:cs typeface="+mn-cs"/>
              </a:rPr>
              <a:t>Welcome</a:t>
            </a:r>
            <a:endParaRPr lang="en-US" sz="1400" dirty="0"/>
          </a:p>
        </p:txBody>
      </p:sp>
      <p:sp>
        <p:nvSpPr>
          <p:cNvPr id="6" name="Rectangle 5">
            <a:extLst>
              <a:ext uri="{FF2B5EF4-FFF2-40B4-BE49-F238E27FC236}">
                <a16:creationId xmlns:a16="http://schemas.microsoft.com/office/drawing/2014/main" id="{3307B9BA-4A49-46E0-B3F7-3E3F957662C0}"/>
              </a:ext>
            </a:extLst>
          </p:cNvPr>
          <p:cNvSpPr/>
          <p:nvPr/>
        </p:nvSpPr>
        <p:spPr>
          <a:xfrm>
            <a:off x="272264" y="152261"/>
            <a:ext cx="8599471" cy="1077218"/>
          </a:xfrm>
          <a:prstGeom prst="rect">
            <a:avLst/>
          </a:prstGeom>
        </p:spPr>
        <p:txBody>
          <a:bodyPr wrap="square">
            <a:spAutoFit/>
          </a:bodyPr>
          <a:lstStyle/>
          <a:p>
            <a:pPr marL="457200" indent="-457200"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200" indent="-457200"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55965"/>
            <a:ext cx="9157803" cy="4925290"/>
          </a:xfrm>
          <a:prstGeom prst="rect">
            <a:avLst/>
          </a:prstGeom>
        </p:spPr>
      </p:pic>
    </p:spTree>
    <p:extLst>
      <p:ext uri="{BB962C8B-B14F-4D97-AF65-F5344CB8AC3E}">
        <p14:creationId xmlns:p14="http://schemas.microsoft.com/office/powerpoint/2010/main" val="3358255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effectLst/>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31272"/>
            <a:ext cx="9144000" cy="5798127"/>
          </a:xfrm>
          <a:prstGeom prst="rect">
            <a:avLst/>
          </a:prstGeom>
        </p:spPr>
      </p:pic>
    </p:spTree>
    <p:extLst>
      <p:ext uri="{BB962C8B-B14F-4D97-AF65-F5344CB8AC3E}">
        <p14:creationId xmlns:p14="http://schemas.microsoft.com/office/powerpoint/2010/main" val="117444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197987"/>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b="0" i="0" dirty="0">
              <a:solidFill>
                <a:srgbClr val="222222"/>
              </a:solidFill>
              <a:effectLst/>
              <a:latin typeface="Arial Rounded MT Bold" panose="020F0704030504030204" pitchFamily="34" charset="0"/>
            </a:endParaRPr>
          </a:p>
        </p:txBody>
      </p:sp>
      <p:sp>
        <p:nvSpPr>
          <p:cNvPr id="4" name="Rectangle 3">
            <a:extLst>
              <a:ext uri="{FF2B5EF4-FFF2-40B4-BE49-F238E27FC236}">
                <a16:creationId xmlns:a16="http://schemas.microsoft.com/office/drawing/2014/main" id="{CF3D1F17-4212-4CC9-A3DF-0EFB19E070A7}"/>
              </a:ext>
            </a:extLst>
          </p:cNvPr>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7905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508875"/>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b="0" i="0" dirty="0">
              <a:solidFill>
                <a:srgbClr val="222222"/>
              </a:solidFill>
              <a:effectLst/>
              <a:latin typeface="Arial Rounded MT Bold" panose="020F0704030504030204" pitchFamily="34" charset="0"/>
            </a:endParaRPr>
          </a:p>
        </p:txBody>
      </p:sp>
      <p:sp>
        <p:nvSpPr>
          <p:cNvPr id="10" name="Rectangle 9">
            <a:extLst>
              <a:ext uri="{FF2B5EF4-FFF2-40B4-BE49-F238E27FC236}">
                <a16:creationId xmlns:a16="http://schemas.microsoft.com/office/drawing/2014/main" id="{0D825FCB-08CD-938C-2433-5BAC9D1E1E20}"/>
              </a:ext>
            </a:extLst>
          </p:cNvPr>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1317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377310"/>
            <a:ext cx="8955314"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b="0" i="0" dirty="0">
              <a:solidFill>
                <a:srgbClr val="222222"/>
              </a:solidFill>
              <a:effectLst/>
              <a:latin typeface="Arial Rounded MT Bold" panose="020F0704030504030204" pitchFamily="34" charset="0"/>
            </a:endParaRPr>
          </a:p>
        </p:txBody>
      </p:sp>
      <p:sp>
        <p:nvSpPr>
          <p:cNvPr id="8" name="Rectangle 7">
            <a:extLst>
              <a:ext uri="{FF2B5EF4-FFF2-40B4-BE49-F238E27FC236}">
                <a16:creationId xmlns:a16="http://schemas.microsoft.com/office/drawing/2014/main" id="{AB349273-B5B9-2EBB-70DD-4586D8C8D87B}"/>
              </a:ext>
            </a:extLst>
          </p:cNvPr>
          <p:cNvSpPr/>
          <p:nvPr/>
        </p:nvSpPr>
        <p:spPr>
          <a:xfrm>
            <a:off x="0" y="51769"/>
            <a:ext cx="9143999" cy="637932"/>
          </a:xfrm>
          <a:prstGeom prst="rect">
            <a:avLst/>
          </a:prstGeom>
        </p:spPr>
        <p:txBody>
          <a:bodyPr wrap="square">
            <a:spAutoFit/>
          </a:bodyPr>
          <a:lstStyle/>
          <a:p>
            <a:pPr marL="342900" marR="0" lvl="0" indent="-342900"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93984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A48FEC2-DD0B-492D-AC1C-B93C6F913E50}"/>
              </a:ext>
            </a:extLst>
          </p:cNvPr>
          <p:cNvSpPr/>
          <p:nvPr/>
        </p:nvSpPr>
        <p:spPr>
          <a:xfrm>
            <a:off x="300871" y="730116"/>
            <a:ext cx="8313657" cy="5801588"/>
          </a:xfrm>
          <a:prstGeom prst="rect">
            <a:avLst/>
          </a:prstGeom>
        </p:spPr>
        <p:txBody>
          <a:bodyPr wrap="square">
            <a:spAutoFit/>
          </a:bodyPr>
          <a:lstStyle/>
          <a:p>
            <a:pPr marL="682625" marR="0" indent="-682625">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P:	Let us pray… Creator God, you have formed us out of the dust of the earth itself. Help us to love these earthly forms, and to care for them and for one another as you do. Mold our hearts and our spirits that we might live in love and service to our neighbors out of gratitude for the gift of life you have given us.  In Jesus’ name we pray.</a:t>
            </a:r>
          </a:p>
          <a:p>
            <a:pPr marL="682625" marR="0" indent="-682625">
              <a:spcBef>
                <a:spcPts val="0"/>
              </a:spcBef>
              <a:spcAft>
                <a:spcPts val="1800"/>
              </a:spcAft>
            </a:pPr>
            <a:r>
              <a:rPr lang="en-US" sz="3600" b="1" dirty="0">
                <a:solidFill>
                  <a:srgbClr val="000000"/>
                </a:solidFill>
                <a:effectLst/>
                <a:latin typeface="Arial Rounded MT Bold" panose="020F0704030504030204" pitchFamily="34" charset="0"/>
                <a:ea typeface="Calibri" panose="020F0502020204030204" pitchFamily="34" charset="0"/>
              </a:rPr>
              <a:t>C:	Amen</a:t>
            </a:r>
            <a:endParaRPr lang="en-US" sz="36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13364" y="1"/>
            <a:ext cx="3649419" cy="1666568"/>
          </a:xfrm>
          <a:prstGeom prst="rect">
            <a:avLst/>
          </a:prstGeom>
        </p:spPr>
      </p:pic>
      <p:pic>
        <p:nvPicPr>
          <p:cNvPr id="2" name="Picture 1">
            <a:extLst>
              <a:ext uri="{FF2B5EF4-FFF2-40B4-BE49-F238E27FC236}">
                <a16:creationId xmlns:a16="http://schemas.microsoft.com/office/drawing/2014/main" id="{27F227AB-17AE-A211-2E4B-03282FC480A2}"/>
              </a:ext>
            </a:extLst>
          </p:cNvPr>
          <p:cNvPicPr>
            <a:picLocks noChangeAspect="1"/>
          </p:cNvPicPr>
          <p:nvPr/>
        </p:nvPicPr>
        <p:blipFill>
          <a:blip r:embed="rId5"/>
          <a:stretch>
            <a:fillRect/>
          </a:stretch>
        </p:blipFill>
        <p:spPr>
          <a:xfrm>
            <a:off x="2091158" y="2018994"/>
            <a:ext cx="5195898" cy="4156300"/>
          </a:xfrm>
          <a:prstGeom prst="rect">
            <a:avLst/>
          </a:prstGeom>
          <a:ln w="228600" cap="sq" cmpd="thickThin">
            <a:solidFill>
              <a:srgbClr val="000000"/>
            </a:solidFill>
            <a:prstDash val="solid"/>
            <a:miter lim="800000"/>
          </a:ln>
          <a:effectLst>
            <a:innerShdw blurRad="76200">
              <a:srgbClr val="000000"/>
            </a:innerShdw>
          </a:effectLst>
        </p:spPr>
      </p:pic>
      <p:sp>
        <p:nvSpPr>
          <p:cNvPr id="3" name="TextBox 2">
            <a:extLst>
              <a:ext uri="{FF2B5EF4-FFF2-40B4-BE49-F238E27FC236}">
                <a16:creationId xmlns:a16="http://schemas.microsoft.com/office/drawing/2014/main" id="{09426F97-49F0-4538-234E-40BE2374AF7D}"/>
              </a:ext>
            </a:extLst>
          </p:cNvPr>
          <p:cNvSpPr txBox="1"/>
          <p:nvPr/>
        </p:nvSpPr>
        <p:spPr>
          <a:xfrm>
            <a:off x="3840565" y="233120"/>
            <a:ext cx="4350935" cy="1200329"/>
          </a:xfrm>
          <a:prstGeom prst="rect">
            <a:avLst/>
          </a:prstGeom>
          <a:noFill/>
        </p:spPr>
        <p:txBody>
          <a:bodyPr wrap="none" rtlCol="0">
            <a:spAutoFit/>
          </a:bodyPr>
          <a:lstStyle/>
          <a:p>
            <a:r>
              <a:rPr lang="en-US" sz="3600" dirty="0">
                <a:latin typeface="Arial Rounded MT Bold" panose="020F0704030504030204" pitchFamily="34" charset="0"/>
              </a:rPr>
              <a:t>God is the “Potter”</a:t>
            </a:r>
          </a:p>
          <a:p>
            <a:r>
              <a:rPr lang="en-US" sz="3600" dirty="0">
                <a:latin typeface="Arial Rounded MT Bold" panose="020F0704030504030204" pitchFamily="34" charset="0"/>
              </a:rPr>
              <a:t>We are the “Clay”</a:t>
            </a:r>
          </a:p>
        </p:txBody>
      </p:sp>
    </p:spTree>
    <p:extLst>
      <p:ext uri="{BB962C8B-B14F-4D97-AF65-F5344CB8AC3E}">
        <p14:creationId xmlns:p14="http://schemas.microsoft.com/office/powerpoint/2010/main" val="6034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4"/>
            <a:ext cx="9144000" cy="618631"/>
          </a:xfrm>
          <a:prstGeom prst="rect">
            <a:avLst/>
          </a:prstGeom>
        </p:spPr>
        <p:txBody>
          <a:bodyPr wrap="square">
            <a:spAutoFit/>
          </a:bodyPr>
          <a:lstStyle/>
          <a:p>
            <a:pPr marL="228600" marR="0" lvl="0" indent="-228600">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589164" y="1474170"/>
            <a:ext cx="7965671" cy="2489784"/>
          </a:xfrm>
          <a:prstGeom prst="rect">
            <a:avLst/>
          </a:prstGeom>
        </p:spPr>
        <p:txBody>
          <a:bodyPr wrap="square">
            <a:spAutoFit/>
          </a:bodyPr>
          <a:lstStyle/>
          <a:p>
            <a:pPr marL="685800" lvl="0" indent="-685800">
              <a:lnSpc>
                <a:spcPct val="107000"/>
              </a:lnSpc>
              <a:spcBef>
                <a:spcPts val="0"/>
              </a:spcBef>
              <a:spcAft>
                <a:spcPts val="800"/>
              </a:spcAft>
            </a:pPr>
            <a:r>
              <a:rPr lang="en-US" sz="3200" dirty="0">
                <a:solidFill>
                  <a:prstClr val="black"/>
                </a:solidFill>
                <a:latin typeface="Arial Rounded MT Bold" panose="020F0704030504030204" pitchFamily="34" charset="0"/>
                <a:ea typeface="Calibri" panose="020F0502020204030204" pitchFamily="34" charset="0"/>
              </a:rPr>
              <a:t>R:	Our scripture reading is from the Book of Jeremiah, Chapter 18.</a:t>
            </a:r>
          </a:p>
          <a:p>
            <a:pPr marL="685800" lvl="0" indent="-685800">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800" lvl="0" indent="-685800">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18:1-11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01012F2-39CC-FED4-69A4-41B75051E43A}"/>
              </a:ext>
            </a:extLst>
          </p:cNvPr>
          <p:cNvSpPr txBox="1"/>
          <p:nvPr/>
        </p:nvSpPr>
        <p:spPr>
          <a:xfrm>
            <a:off x="115453" y="866760"/>
            <a:ext cx="8466571" cy="5632311"/>
          </a:xfrm>
          <a:prstGeom prst="rect">
            <a:avLst/>
          </a:prstGeom>
          <a:noFill/>
        </p:spPr>
        <p:txBody>
          <a:bodyPr wrap="square">
            <a:spAutoFit/>
          </a:bodyPr>
          <a:lstStyle/>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word that came to Jeremiah from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‘Come, go down to the potter’s house, and there I will let you hear my words.’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So I went down to the potter’s house, and there he was working at his wheel.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vessel he was making of clay was spoiled in the potter’s hand, and he reworked it into another vessel, as seemed good to him.</a:t>
            </a:r>
          </a:p>
        </p:txBody>
      </p:sp>
    </p:spTree>
    <p:extLst>
      <p:ext uri="{BB962C8B-B14F-4D97-AF65-F5344CB8AC3E}">
        <p14:creationId xmlns:p14="http://schemas.microsoft.com/office/powerpoint/2010/main" val="372894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B3686-B1C4-CC0D-C97F-CE2DEE48B2B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55B743B-A770-DA85-9EF2-D11514893504}"/>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18:1-11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3EDF371-F5BD-C3FE-7FC8-614E7BB8BAF5}"/>
              </a:ext>
            </a:extLst>
          </p:cNvPr>
          <p:cNvSpPr txBox="1"/>
          <p:nvPr/>
        </p:nvSpPr>
        <p:spPr>
          <a:xfrm>
            <a:off x="115453" y="866760"/>
            <a:ext cx="8466571" cy="5632311"/>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the word of the Lord came to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Can I not do with you, O house of Israel, just as this potter has done? says the Lord. Just like the clay in the potter’s hand, so are you in my hand, O house of Israel.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At one moment I may declare concerning a nation or a kingdom, that I will pluck up and break down and destroy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if that nation, </a:t>
            </a:r>
          </a:p>
        </p:txBody>
      </p:sp>
    </p:spTree>
    <p:extLst>
      <p:ext uri="{BB962C8B-B14F-4D97-AF65-F5344CB8AC3E}">
        <p14:creationId xmlns:p14="http://schemas.microsoft.com/office/powerpoint/2010/main" val="2704016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0" y="912687"/>
            <a:ext cx="8650840" cy="1230722"/>
          </a:xfrm>
          <a:prstGeom prst="rect">
            <a:avLst/>
          </a:prstGeom>
        </p:spPr>
        <p:txBody>
          <a:bodyPr wrap="square">
            <a:spAutoFit/>
          </a:bodyPr>
          <a:lstStyle/>
          <a:p>
            <a:pPr marL="0" marR="0">
              <a:lnSpc>
                <a:spcPct val="107000"/>
              </a:lnSpc>
              <a:spcBef>
                <a:spcPts val="0"/>
              </a:spcBef>
              <a:spcAft>
                <a:spcPts val="600"/>
              </a:spcAft>
            </a:pPr>
            <a:r>
              <a:rPr lang="en-US" sz="3600" i="1" dirty="0">
                <a:solidFill>
                  <a:srgbClr val="C00000"/>
                </a:solidFill>
                <a:effectLst/>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a:extLst>
              <a:ext uri="{FF2B5EF4-FFF2-40B4-BE49-F238E27FC236}">
                <a16:creationId xmlns:a16="http://schemas.microsoft.com/office/drawing/2014/main" id="{0FB00A36-8166-4946-A857-83D76CE2E813}"/>
              </a:ext>
            </a:extLst>
          </p:cNvPr>
          <p:cNvSpPr/>
          <p:nvPr/>
        </p:nvSpPr>
        <p:spPr>
          <a:xfrm>
            <a:off x="246580" y="3090055"/>
            <a:ext cx="8650839" cy="2312043"/>
          </a:xfrm>
          <a:prstGeom prst="rect">
            <a:avLst/>
          </a:prstGeom>
        </p:spPr>
        <p:txBody>
          <a:bodyPr wrap="square">
            <a:spAutoFit/>
          </a:bodyPr>
          <a:lstStyle/>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25" marR="0" indent="-682625" defTabSz="6459538">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25" marR="0" indent="-682625" defTabSz="645953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Holy and Gracious God,</a:t>
            </a:r>
          </a:p>
        </p:txBody>
      </p:sp>
    </p:spTree>
    <p:extLst>
      <p:ext uri="{BB962C8B-B14F-4D97-AF65-F5344CB8AC3E}">
        <p14:creationId xmlns:p14="http://schemas.microsoft.com/office/powerpoint/2010/main" val="1260561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78C58-03A2-D9EF-401D-E899310CC4E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C74E9D2-9F35-7520-D11E-7766D872A906}"/>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18:1-11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D5386DA-8A3A-83EB-BBC7-B783D446F10F}"/>
              </a:ext>
            </a:extLst>
          </p:cNvPr>
          <p:cNvSpPr txBox="1"/>
          <p:nvPr/>
        </p:nvSpPr>
        <p:spPr>
          <a:xfrm>
            <a:off x="1" y="866760"/>
            <a:ext cx="8801100" cy="5632311"/>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concerning which I have spoken, turns from its evil, I will change my mind about the disaster that I intended to bring on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at another moment I may declare concerning a nation or a kingdom that I will build and plant 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if it does evil in my sight, not listening to my voice, then I will change my mind about the good that I had intended to do to it. </a:t>
            </a:r>
          </a:p>
        </p:txBody>
      </p:sp>
    </p:spTree>
    <p:extLst>
      <p:ext uri="{BB962C8B-B14F-4D97-AF65-F5344CB8AC3E}">
        <p14:creationId xmlns:p14="http://schemas.microsoft.com/office/powerpoint/2010/main" val="3029147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0C8BB-1C11-92B5-BB2C-673ED8C7715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61C3DDF-8C67-8726-3F38-8A29BEB650A3}"/>
              </a:ext>
            </a:extLst>
          </p:cNvPr>
          <p:cNvSpPr/>
          <p:nvPr/>
        </p:nvSpPr>
        <p:spPr>
          <a:xfrm>
            <a:off x="115454" y="136310"/>
            <a:ext cx="9028546" cy="707886"/>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en-US" sz="4000" b="1" dirty="0">
                <a:effectLst/>
                <a:latin typeface="Arial Rounded MT Bold" panose="020F0704030504030204" pitchFamily="34" charset="0"/>
                <a:ea typeface="Times New Roman" panose="02020603050405020304" pitchFamily="18" charset="0"/>
                <a:cs typeface="Times New Roman" panose="02020603050405020304" pitchFamily="18" charset="0"/>
              </a:rPr>
              <a:t>Jeremiah 18:1-11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C1CBA38-796B-EF96-B3DF-434EE58B5060}"/>
              </a:ext>
            </a:extLst>
          </p:cNvPr>
          <p:cNvSpPr txBox="1"/>
          <p:nvPr/>
        </p:nvSpPr>
        <p:spPr>
          <a:xfrm>
            <a:off x="600651" y="1166842"/>
            <a:ext cx="7942697" cy="4524315"/>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therefore, say to the people of Judah and the inhabitants of Jerusalem: Thus says the Lord: Look, I am a potter shaping evil against you and devising a plan against you. Turn now, all of you from your evil way, and amend your ways and your doings.</a:t>
            </a:r>
          </a:p>
        </p:txBody>
      </p:sp>
    </p:spTree>
    <p:extLst>
      <p:ext uri="{BB962C8B-B14F-4D97-AF65-F5344CB8AC3E}">
        <p14:creationId xmlns:p14="http://schemas.microsoft.com/office/powerpoint/2010/main" val="19404035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17417" y="1642379"/>
            <a:ext cx="7509165" cy="2227085"/>
          </a:xfrm>
          <a:prstGeom prst="rect">
            <a:avLst/>
          </a:prstGeom>
          <a:noFill/>
        </p:spPr>
        <p:txBody>
          <a:bodyPr wrap="square">
            <a:spAutoFit/>
          </a:bodyPr>
          <a:lstStyle/>
          <a:p>
            <a:pPr marL="0" marR="0">
              <a:lnSpc>
                <a:spcPct val="95000"/>
              </a:lnSpc>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2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5000"/>
              </a:lnSpc>
              <a:spcBef>
                <a:spcPts val="0"/>
              </a:spcBef>
              <a:spcAft>
                <a:spcPts val="0"/>
              </a:spcAft>
            </a:pPr>
            <a:r>
              <a:rPr lang="en-US" sz="3600" dirty="0">
                <a:effectLst/>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285750" marR="0" indent="-285750">
              <a:lnSpc>
                <a:spcPct val="97000"/>
              </a:lnSpc>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9A7C9C1-8527-7F94-8CAC-44162C21D291}"/>
              </a:ext>
            </a:extLst>
          </p:cNvPr>
          <p:cNvSpPr/>
          <p:nvPr/>
        </p:nvSpPr>
        <p:spPr>
          <a:xfrm>
            <a:off x="115454" y="136310"/>
            <a:ext cx="9028546" cy="646331"/>
          </a:xfrm>
          <a:prstGeom prst="rect">
            <a:avLst/>
          </a:prstGeom>
        </p:spPr>
        <p:txBody>
          <a:bodyPr wrap="square">
            <a:spAutoFit/>
          </a:bodyPr>
          <a:lstStyle/>
          <a:p>
            <a:pPr marL="571500" marR="0" lvl="0" indent="-571500">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Jeremiah 18:1-11</a:t>
            </a:r>
          </a:p>
        </p:txBody>
      </p:sp>
    </p:spTree>
    <p:extLst>
      <p:ext uri="{BB962C8B-B14F-4D97-AF65-F5344CB8AC3E}">
        <p14:creationId xmlns:p14="http://schemas.microsoft.com/office/powerpoint/2010/main" val="14480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59697E2-D5C1-C90E-C63A-EC7A67457CA4}"/>
              </a:ext>
            </a:extLst>
          </p:cNvPr>
          <p:cNvPicPr>
            <a:picLocks noChangeAspect="1"/>
          </p:cNvPicPr>
          <p:nvPr/>
        </p:nvPicPr>
        <p:blipFill>
          <a:blip r:embed="rId3"/>
          <a:stretch>
            <a:fillRect/>
          </a:stretch>
        </p:blipFill>
        <p:spPr>
          <a:xfrm>
            <a:off x="2533650" y="791110"/>
            <a:ext cx="3903114" cy="5744725"/>
          </a:xfrm>
          <a:prstGeom prst="rect">
            <a:avLst/>
          </a:prstGeom>
        </p:spPr>
      </p:pic>
    </p:spTree>
    <p:extLst>
      <p:ext uri="{BB962C8B-B14F-4D97-AF65-F5344CB8AC3E}">
        <p14:creationId xmlns:p14="http://schemas.microsoft.com/office/powerpoint/2010/main" val="2077579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FDC27-32E8-FD9A-9BC6-D5831101E4B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49540CD-4287-7544-F354-39DA763CCFA6}"/>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C836D45C-7742-1A3D-CF20-AB872D9C1A67}"/>
              </a:ext>
            </a:extLst>
          </p:cNvPr>
          <p:cNvPicPr>
            <a:picLocks noChangeAspect="1"/>
          </p:cNvPicPr>
          <p:nvPr/>
        </p:nvPicPr>
        <p:blipFill>
          <a:blip r:embed="rId3"/>
          <a:stretch>
            <a:fillRect/>
          </a:stretch>
        </p:blipFill>
        <p:spPr>
          <a:xfrm>
            <a:off x="481012" y="909637"/>
            <a:ext cx="7724775" cy="5743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9789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A280A-9648-609D-37C9-4C6D116CEB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83553B0-2B29-7E2A-2417-EDD7D88F7568}"/>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1026" name="Picture 2">
            <a:extLst>
              <a:ext uri="{FF2B5EF4-FFF2-40B4-BE49-F238E27FC236}">
                <a16:creationId xmlns:a16="http://schemas.microsoft.com/office/drawing/2014/main" id="{A550E1CD-96AF-C0D8-ED84-5C8A9C6B6F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667" b="6806"/>
          <a:stretch>
            <a:fillRect/>
          </a:stretch>
        </p:blipFill>
        <p:spPr bwMode="auto">
          <a:xfrm>
            <a:off x="847725" y="1304925"/>
            <a:ext cx="7296150" cy="45448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546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E8D3F-7BB4-CB65-3757-B53D57D0CC2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7EB5018-F222-CEF4-C149-B50F8133D909}"/>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8AAD4414-6134-89C9-BD5D-EB48605CE28F}"/>
              </a:ext>
            </a:extLst>
          </p:cNvPr>
          <p:cNvPicPr>
            <a:picLocks noChangeAspect="1"/>
          </p:cNvPicPr>
          <p:nvPr/>
        </p:nvPicPr>
        <p:blipFill>
          <a:blip r:embed="rId3"/>
          <a:stretch>
            <a:fillRect/>
          </a:stretch>
        </p:blipFill>
        <p:spPr>
          <a:xfrm>
            <a:off x="1562100" y="800313"/>
            <a:ext cx="5362575" cy="5991704"/>
          </a:xfrm>
          <a:prstGeom prst="rect">
            <a:avLst/>
          </a:prstGeom>
        </p:spPr>
      </p:pic>
    </p:spTree>
    <p:extLst>
      <p:ext uri="{BB962C8B-B14F-4D97-AF65-F5344CB8AC3E}">
        <p14:creationId xmlns:p14="http://schemas.microsoft.com/office/powerpoint/2010/main" val="2254552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26E33-87A5-C0BE-4941-B3E94C8E36A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DC8A62D-DF49-DED6-D19A-6B76340AF692}"/>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D5545F26-5737-1032-AF9B-5ADBFF2607E8}"/>
              </a:ext>
            </a:extLst>
          </p:cNvPr>
          <p:cNvPicPr>
            <a:picLocks noChangeAspect="1"/>
          </p:cNvPicPr>
          <p:nvPr/>
        </p:nvPicPr>
        <p:blipFill>
          <a:blip r:embed="rId3"/>
          <a:stretch>
            <a:fillRect/>
          </a:stretch>
        </p:blipFill>
        <p:spPr>
          <a:xfrm>
            <a:off x="1352549" y="685836"/>
            <a:ext cx="6143625" cy="6143625"/>
          </a:xfrm>
          <a:prstGeom prst="rect">
            <a:avLst/>
          </a:prstGeom>
        </p:spPr>
      </p:pic>
    </p:spTree>
    <p:extLst>
      <p:ext uri="{BB962C8B-B14F-4D97-AF65-F5344CB8AC3E}">
        <p14:creationId xmlns:p14="http://schemas.microsoft.com/office/powerpoint/2010/main" val="1854277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0B2EF-763A-F316-7E96-F6E9D69B99F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BB3FB24-3FAD-926E-D7B3-D6AF69C48B3F}"/>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13A35553-ED22-8B04-F064-FFB80D16905E}"/>
              </a:ext>
            </a:extLst>
          </p:cNvPr>
          <p:cNvPicPr>
            <a:picLocks noChangeAspect="1"/>
          </p:cNvPicPr>
          <p:nvPr/>
        </p:nvPicPr>
        <p:blipFill>
          <a:blip r:embed="rId3"/>
          <a:stretch>
            <a:fillRect/>
          </a:stretch>
        </p:blipFill>
        <p:spPr>
          <a:xfrm>
            <a:off x="0" y="1704802"/>
            <a:ext cx="9144000" cy="5124659"/>
          </a:xfrm>
          <a:prstGeom prst="rect">
            <a:avLst/>
          </a:prstGeom>
        </p:spPr>
      </p:pic>
    </p:spTree>
    <p:extLst>
      <p:ext uri="{BB962C8B-B14F-4D97-AF65-F5344CB8AC3E}">
        <p14:creationId xmlns:p14="http://schemas.microsoft.com/office/powerpoint/2010/main" val="2611367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EF599-D261-51AC-0D61-A69E8AAF8CA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4767A54-1B8E-202B-8E46-B19AC80BDF42}"/>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F1B527A-FB7A-0D8A-5731-E8FC036384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389" y1="22389" x2="41667" y2="31944"/>
                        <a14:foregroundMark x1="41667" y1="31944" x2="41667" y2="31944"/>
                        <a14:foregroundMark x1="36833" y1="42778" x2="37111" y2="52778"/>
                        <a14:foregroundMark x1="37111" y1="34333" x2="34444" y2="51389"/>
                        <a14:foregroundMark x1="47222" y1="73611" x2="50000" y2="75722"/>
                      </a14:backgroundRemoval>
                    </a14:imgEffect>
                  </a14:imgLayer>
                </a14:imgProps>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433031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419100" y="1103820"/>
            <a:ext cx="8124825" cy="4194674"/>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have ignored your call to the hard work of justice. In our fears of not having or being enough, we have sought after the easier, more comfortable ways in life. We have neglected the needs of our neighbors. </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961945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EAA92-ADFB-5226-0D2D-D61DDF89732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DC3D288-DB4E-1E6B-DE3A-4166F61243BA}"/>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9C130695-CED1-4B5D-F49B-639608A661AB}"/>
              </a:ext>
            </a:extLst>
          </p:cNvPr>
          <p:cNvPicPr>
            <a:picLocks noChangeAspect="1"/>
          </p:cNvPicPr>
          <p:nvPr/>
        </p:nvPicPr>
        <p:blipFill>
          <a:blip r:embed="rId3"/>
          <a:stretch>
            <a:fillRect/>
          </a:stretch>
        </p:blipFill>
        <p:spPr>
          <a:xfrm>
            <a:off x="161926" y="791110"/>
            <a:ext cx="4666906" cy="3495675"/>
          </a:xfrm>
          <a:prstGeom prst="rect">
            <a:avLst/>
          </a:prstGeom>
        </p:spPr>
      </p:pic>
      <p:pic>
        <p:nvPicPr>
          <p:cNvPr id="3" name="Picture 2">
            <a:extLst>
              <a:ext uri="{FF2B5EF4-FFF2-40B4-BE49-F238E27FC236}">
                <a16:creationId xmlns:a16="http://schemas.microsoft.com/office/drawing/2014/main" id="{BC2BCDA3-C6A5-B308-B89C-EB988A0AEFBA}"/>
              </a:ext>
            </a:extLst>
          </p:cNvPr>
          <p:cNvPicPr>
            <a:picLocks noChangeAspect="1"/>
          </p:cNvPicPr>
          <p:nvPr/>
        </p:nvPicPr>
        <p:blipFill>
          <a:blip r:embed="rId4"/>
          <a:stretch>
            <a:fillRect/>
          </a:stretch>
        </p:blipFill>
        <p:spPr>
          <a:xfrm>
            <a:off x="4322852" y="3658935"/>
            <a:ext cx="4800600" cy="3199065"/>
          </a:xfrm>
          <a:prstGeom prst="rect">
            <a:avLst/>
          </a:prstGeom>
        </p:spPr>
      </p:pic>
    </p:spTree>
    <p:extLst>
      <p:ext uri="{BB962C8B-B14F-4D97-AF65-F5344CB8AC3E}">
        <p14:creationId xmlns:p14="http://schemas.microsoft.com/office/powerpoint/2010/main" val="2742757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A10AB-DC94-3545-FCAC-F79C30112DA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B06EC0-856F-F8B6-9CDB-6F674525384C}"/>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3" name="Picture 2" descr="A horse drawn carriage in front of a house&#10;&#10;AI-generated content may be incorrect.">
            <a:extLst>
              <a:ext uri="{FF2B5EF4-FFF2-40B4-BE49-F238E27FC236}">
                <a16:creationId xmlns:a16="http://schemas.microsoft.com/office/drawing/2014/main" id="{426D8691-3FC7-2F06-A3CF-C66D2DA7F2FF}"/>
              </a:ext>
            </a:extLst>
          </p:cNvPr>
          <p:cNvPicPr>
            <a:picLocks noChangeAspect="1"/>
          </p:cNvPicPr>
          <p:nvPr/>
        </p:nvPicPr>
        <p:blipFill>
          <a:blip r:embed="rId3"/>
          <a:srcRect t="19723" b="14305"/>
          <a:stretch>
            <a:fillRect/>
          </a:stretch>
        </p:blipFill>
        <p:spPr>
          <a:xfrm>
            <a:off x="238580" y="895351"/>
            <a:ext cx="4754298" cy="28956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569F7EEC-9680-1731-BA64-811AC15231C5}"/>
              </a:ext>
            </a:extLst>
          </p:cNvPr>
          <p:cNvPicPr>
            <a:picLocks noChangeAspect="1"/>
          </p:cNvPicPr>
          <p:nvPr/>
        </p:nvPicPr>
        <p:blipFill>
          <a:blip r:embed="rId4"/>
          <a:stretch>
            <a:fillRect/>
          </a:stretch>
        </p:blipFill>
        <p:spPr>
          <a:xfrm>
            <a:off x="4157662" y="3590925"/>
            <a:ext cx="4529138" cy="301393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272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20E02-5911-B2A2-B85D-8E89F2B89CA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E1020B-6559-4CB7-C56A-3E7C5C1075F5}"/>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21FB33CD-A9A0-3244-4601-C2D698767B52}"/>
              </a:ext>
            </a:extLst>
          </p:cNvPr>
          <p:cNvPicPr>
            <a:picLocks noChangeAspect="1"/>
          </p:cNvPicPr>
          <p:nvPr/>
        </p:nvPicPr>
        <p:blipFill>
          <a:blip r:embed="rId3"/>
          <a:stretch>
            <a:fillRect/>
          </a:stretch>
        </p:blipFill>
        <p:spPr>
          <a:xfrm>
            <a:off x="18838" y="791111"/>
            <a:ext cx="4436485" cy="31522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a:extLst>
              <a:ext uri="{FF2B5EF4-FFF2-40B4-BE49-F238E27FC236}">
                <a16:creationId xmlns:a16="http://schemas.microsoft.com/office/drawing/2014/main" id="{003ED861-F4EE-F852-DFCC-EFE0D9F81CDF}"/>
              </a:ext>
            </a:extLst>
          </p:cNvPr>
          <p:cNvPicPr>
            <a:picLocks noChangeAspect="1"/>
          </p:cNvPicPr>
          <p:nvPr/>
        </p:nvPicPr>
        <p:blipFill>
          <a:blip r:embed="rId4"/>
          <a:stretch>
            <a:fillRect/>
          </a:stretch>
        </p:blipFill>
        <p:spPr>
          <a:xfrm>
            <a:off x="2618520" y="4076701"/>
            <a:ext cx="6245676" cy="2428874"/>
          </a:xfrm>
          <a:prstGeom prst="rect">
            <a:avLst/>
          </a:prstGeom>
        </p:spPr>
      </p:pic>
    </p:spTree>
    <p:extLst>
      <p:ext uri="{BB962C8B-B14F-4D97-AF65-F5344CB8AC3E}">
        <p14:creationId xmlns:p14="http://schemas.microsoft.com/office/powerpoint/2010/main" val="2884538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2BC8E-3DED-09D1-F5F1-EB777AB7E67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D06BF3D-1C6D-29BA-4340-30B00B47698C}"/>
              </a:ext>
            </a:extLst>
          </p:cNvPr>
          <p:cNvSpPr txBox="1">
            <a:spLocks/>
          </p:cNvSpPr>
          <p:nvPr/>
        </p:nvSpPr>
        <p:spPr bwMode="auto">
          <a:xfrm>
            <a:off x="18838" y="28540"/>
            <a:ext cx="9104614" cy="53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36682335-0878-8A91-0C5F-D28D57312797}"/>
              </a:ext>
            </a:extLst>
          </p:cNvPr>
          <p:cNvPicPr>
            <a:picLocks noChangeAspect="1"/>
          </p:cNvPicPr>
          <p:nvPr/>
        </p:nvPicPr>
        <p:blipFill>
          <a:blip r:embed="rId3"/>
          <a:srcRect t="11536"/>
          <a:stretch>
            <a:fillRect/>
          </a:stretch>
        </p:blipFill>
        <p:spPr>
          <a:xfrm>
            <a:off x="1884045" y="686335"/>
            <a:ext cx="5166360" cy="60668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64184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CEDDA-65F7-FA31-A95F-D720BB94C10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8FE854E-EACC-084A-4B19-12BCC16E6A5A}"/>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Sermon</a:t>
            </a:r>
          </a:p>
        </p:txBody>
      </p:sp>
      <p:pic>
        <p:nvPicPr>
          <p:cNvPr id="5" name="Picture 4" descr="A person holding a clay sculpture&#10;&#10;AI-generated content may be incorrect.">
            <a:extLst>
              <a:ext uri="{FF2B5EF4-FFF2-40B4-BE49-F238E27FC236}">
                <a16:creationId xmlns:a16="http://schemas.microsoft.com/office/drawing/2014/main" id="{284936EE-DC1C-7F61-1B6F-9B5D3F7B76E5}"/>
              </a:ext>
            </a:extLst>
          </p:cNvPr>
          <p:cNvPicPr>
            <a:picLocks noChangeAspect="1"/>
          </p:cNvPicPr>
          <p:nvPr/>
        </p:nvPicPr>
        <p:blipFill>
          <a:blip r:embed="rId3"/>
          <a:stretch>
            <a:fillRect/>
          </a:stretch>
        </p:blipFill>
        <p:spPr>
          <a:xfrm>
            <a:off x="2013682" y="942975"/>
            <a:ext cx="5114925" cy="5676900"/>
          </a:xfrm>
          <a:prstGeom prst="rect">
            <a:avLst/>
          </a:prstGeom>
        </p:spPr>
      </p:pic>
    </p:spTree>
    <p:extLst>
      <p:ext uri="{BB962C8B-B14F-4D97-AF65-F5344CB8AC3E}">
        <p14:creationId xmlns:p14="http://schemas.microsoft.com/office/powerpoint/2010/main" val="1124476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282C6-41E7-D653-58EF-740CC0F23E4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2E7C93B-415D-2F49-B298-77DD49A5E48C}"/>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Hymn of the Day</a:t>
            </a:r>
          </a:p>
        </p:txBody>
      </p:sp>
      <p:pic>
        <p:nvPicPr>
          <p:cNvPr id="3" name="Picture 2">
            <a:extLst>
              <a:ext uri="{FF2B5EF4-FFF2-40B4-BE49-F238E27FC236}">
                <a16:creationId xmlns:a16="http://schemas.microsoft.com/office/drawing/2014/main" id="{1B9FFE0E-0CCB-9680-8023-0613FBA0DD78}"/>
              </a:ext>
            </a:extLst>
          </p:cNvPr>
          <p:cNvPicPr>
            <a:picLocks noChangeAspect="1"/>
          </p:cNvPicPr>
          <p:nvPr/>
        </p:nvPicPr>
        <p:blipFill>
          <a:blip r:embed="rId3"/>
          <a:stretch>
            <a:fillRect/>
          </a:stretch>
        </p:blipFill>
        <p:spPr>
          <a:xfrm>
            <a:off x="4848225" y="981610"/>
            <a:ext cx="3903114" cy="5744725"/>
          </a:xfrm>
          <a:prstGeom prst="rect">
            <a:avLst/>
          </a:prstGeom>
        </p:spPr>
      </p:pic>
      <p:sp>
        <p:nvSpPr>
          <p:cNvPr id="2" name="Title 1">
            <a:extLst>
              <a:ext uri="{FF2B5EF4-FFF2-40B4-BE49-F238E27FC236}">
                <a16:creationId xmlns:a16="http://schemas.microsoft.com/office/drawing/2014/main" id="{CC8A8924-3B3A-B60D-160E-33FE8EF9CDD9}"/>
              </a:ext>
            </a:extLst>
          </p:cNvPr>
          <p:cNvSpPr txBox="1">
            <a:spLocks/>
          </p:cNvSpPr>
          <p:nvPr/>
        </p:nvSpPr>
        <p:spPr bwMode="auto">
          <a:xfrm>
            <a:off x="0" y="2676489"/>
            <a:ext cx="4572000" cy="1952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defTabSz="914400" eaLnBrk="1" hangingPunct="1"/>
            <a:r>
              <a:rPr lang="en-US" altLang="en-US" sz="4000" dirty="0">
                <a:latin typeface="Arial Rounded MT Bold" panose="020F0704030504030204" pitchFamily="34" charset="0"/>
              </a:rPr>
              <a:t>“Change My Heart O God”</a:t>
            </a:r>
          </a:p>
          <a:p>
            <a:pPr algn="ctr" defTabSz="914400" eaLnBrk="1" hangingPunct="1"/>
            <a:r>
              <a:rPr lang="en-US" altLang="en-US" sz="4000" dirty="0">
                <a:latin typeface="Arial Rounded MT Bold" panose="020F0704030504030204" pitchFamily="34" charset="0"/>
              </a:rPr>
              <a:t>ELW 801</a:t>
            </a:r>
          </a:p>
        </p:txBody>
      </p:sp>
    </p:spTree>
    <p:extLst>
      <p:ext uri="{BB962C8B-B14F-4D97-AF65-F5344CB8AC3E}">
        <p14:creationId xmlns:p14="http://schemas.microsoft.com/office/powerpoint/2010/main" val="691015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DFC52-67A3-B7E8-C974-8EAD686E2AB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285E91-1C29-D72D-1CAF-3172EBA27877}"/>
              </a:ext>
            </a:extLst>
          </p:cNvPr>
          <p:cNvSpPr txBox="1">
            <a:spLocks/>
          </p:cNvSpPr>
          <p:nvPr/>
        </p:nvSpPr>
        <p:spPr bwMode="auto">
          <a:xfrm>
            <a:off x="18838" y="28539"/>
            <a:ext cx="9104614"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marL="342900" indent="-342900" defTabSz="914400" eaLnBrk="1" hangingPunct="1">
              <a:buFont typeface="Arial Rounded MT Bold" panose="020F0704030504030204" pitchFamily="34" charset="0"/>
              <a:buChar char="*"/>
            </a:pPr>
            <a:r>
              <a:rPr lang="en-US" altLang="en-US" sz="3600" dirty="0">
                <a:latin typeface="Arial Rounded MT Bold" panose="020F0704030504030204" pitchFamily="34" charset="0"/>
              </a:rPr>
              <a:t>“Change My Heart O God”  ELW 801</a:t>
            </a:r>
          </a:p>
        </p:txBody>
      </p:sp>
      <p:pic>
        <p:nvPicPr>
          <p:cNvPr id="5" name="Picture 4">
            <a:extLst>
              <a:ext uri="{FF2B5EF4-FFF2-40B4-BE49-F238E27FC236}">
                <a16:creationId xmlns:a16="http://schemas.microsoft.com/office/drawing/2014/main" id="{6A2762DE-B26D-AA50-DF42-4725BA96C718}"/>
              </a:ext>
            </a:extLst>
          </p:cNvPr>
          <p:cNvPicPr>
            <a:picLocks noChangeAspect="1"/>
          </p:cNvPicPr>
          <p:nvPr/>
        </p:nvPicPr>
        <p:blipFill>
          <a:blip r:embed="rId3"/>
          <a:stretch>
            <a:fillRect/>
          </a:stretch>
        </p:blipFill>
        <p:spPr>
          <a:xfrm>
            <a:off x="0" y="736333"/>
            <a:ext cx="9144000" cy="6121667"/>
          </a:xfrm>
          <a:prstGeom prst="rect">
            <a:avLst/>
          </a:prstGeom>
        </p:spPr>
      </p:pic>
    </p:spTree>
    <p:extLst>
      <p:ext uri="{BB962C8B-B14F-4D97-AF65-F5344CB8AC3E}">
        <p14:creationId xmlns:p14="http://schemas.microsoft.com/office/powerpoint/2010/main" val="1572087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6D415F7-617D-B5B3-B4D7-0121BDBA4E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27D320-8B50-43B5-B56E-1CC75241CAA4}"/>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2CE64806-FE98-A9B6-2B9F-D0EECA233D0F}"/>
              </a:ext>
            </a:extLst>
          </p:cNvPr>
          <p:cNvSpPr/>
          <p:nvPr/>
        </p:nvSpPr>
        <p:spPr>
          <a:xfrm>
            <a:off x="628650" y="1294320"/>
            <a:ext cx="7648576" cy="3601883"/>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have closed our ears to the cries of creation. We have thrown in our lot with the wealthy and powerful at the expense of the widow and the orphan. </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033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2416302"/>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19467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834657"/>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49076"/>
          </a:xfrm>
          <a:prstGeom prst="rect">
            <a:avLst/>
          </a:prstGeom>
        </p:spPr>
        <p:txBody>
          <a:bodyPr wrap="square">
            <a:spAutoFit/>
          </a:bodyPr>
          <a:lstStyle/>
          <a:p>
            <a:pPr marL="690563" marR="0" indent="-690563">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20B2-7596-85D5-EB4F-1026199D3875}"/>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0713859-B955-1E31-0F58-B3214C2A26C5}"/>
              </a:ext>
            </a:extLst>
          </p:cNvPr>
          <p:cNvSpPr/>
          <p:nvPr/>
        </p:nvSpPr>
        <p:spPr>
          <a:xfrm>
            <a:off x="272472" y="107209"/>
            <a:ext cx="8622145" cy="707886"/>
          </a:xfrm>
          <a:prstGeom prst="rect">
            <a:avLst/>
          </a:prstGeom>
        </p:spPr>
        <p:txBody>
          <a:bodyPr wrap="square">
            <a:spAutoFit/>
          </a:bodyPr>
          <a:lstStyle/>
          <a:p>
            <a:pPr marL="571500" marR="0" lvl="0" indent="-571500">
              <a:spcBef>
                <a:spcPts val="0"/>
              </a:spcBef>
              <a:spcAft>
                <a:spcPts val="0"/>
              </a:spcAft>
              <a:buFont typeface="Arial" panose="020B0604020202020204" pitchFamily="34" charset="0"/>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Quilt Tying For Kaitlyn Triplett</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2C382402-08CC-0D01-0C54-FF5ACC05EDC1}"/>
              </a:ext>
            </a:extLst>
          </p:cNvPr>
          <p:cNvPicPr>
            <a:picLocks noChangeAspect="1"/>
          </p:cNvPicPr>
          <p:nvPr/>
        </p:nvPicPr>
        <p:blipFill>
          <a:blip r:embed="rId2"/>
          <a:stretch>
            <a:fillRect/>
          </a:stretch>
        </p:blipFill>
        <p:spPr>
          <a:xfrm>
            <a:off x="2629606" y="929010"/>
            <a:ext cx="3907875" cy="5742930"/>
          </a:xfrm>
          <a:prstGeom prst="rect">
            <a:avLst/>
          </a:prstGeom>
        </p:spPr>
      </p:pic>
    </p:spTree>
    <p:extLst>
      <p:ext uri="{BB962C8B-B14F-4D97-AF65-F5344CB8AC3E}">
        <p14:creationId xmlns:p14="http://schemas.microsoft.com/office/powerpoint/2010/main" val="13529468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effectLst/>
                <a:latin typeface="Arial Rounded MT Bold" panose="020F0704030504030204" pitchFamily="34" charset="0"/>
                <a:ea typeface="Calibri" panose="020F0502020204030204" pitchFamily="34" charset="0"/>
                <a:cs typeface="Times New Roman" panose="02020603050405020304" pitchFamily="18" charset="0"/>
              </a:rPr>
              <a:t>A:	God, in your mercy</a:t>
            </a: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53867" y="1051438"/>
            <a:ext cx="8237683" cy="4262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a:t>
            </a: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200" dirty="0">
                <a:latin typeface="Arial Rounded MT Bold" panose="020F0704030504030204" pitchFamily="34" charset="0"/>
                <a:ea typeface="Calibri" panose="020F0502020204030204" pitchFamily="34" charset="0"/>
                <a:cs typeface="Times New Roman" panose="02020603050405020304" pitchFamily="18" charset="0"/>
              </a:rPr>
              <a:t>Trusting in your unending grace for all that you have made, we lift these and the prayers of our hearts to your loving care.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35928D8-15CA-CBB7-5976-F1E18F8FC4B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9012B7-231D-7E88-D65E-D16282D1BD3F}"/>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4A7A875B-B550-6502-FE43-C09A68C2FC4B}"/>
              </a:ext>
            </a:extLst>
          </p:cNvPr>
          <p:cNvSpPr/>
          <p:nvPr/>
        </p:nvSpPr>
        <p:spPr>
          <a:xfrm>
            <a:off x="464127" y="1035268"/>
            <a:ext cx="8013123" cy="4787464"/>
          </a:xfrm>
          <a:prstGeom prst="rect">
            <a:avLst/>
          </a:prstGeom>
        </p:spPr>
        <p:txBody>
          <a:bodyPr wrap="square">
            <a:spAutoFit/>
          </a:bodyPr>
          <a:lstStyle/>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Forgive us for where our natural instinct for self-preservation has become self-absorption, where our sacred call to self-love has become self-obsession. Make us new in the image of the one who gave all for the redemption of creation.</a:t>
            </a:r>
            <a:endParaRPr lang="en-US" sz="4000" b="1"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1317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91402"/>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B5C2AF41-B3C1-7C2B-9ECE-CCCFCACA1488}"/>
              </a:ext>
            </a:extLst>
          </p:cNvPr>
          <p:cNvPicPr>
            <a:picLocks noChangeAspect="1"/>
          </p:cNvPicPr>
          <p:nvPr/>
        </p:nvPicPr>
        <p:blipFill>
          <a:blip r:embed="rId3"/>
          <a:stretch>
            <a:fillRect/>
          </a:stretch>
        </p:blipFill>
        <p:spPr>
          <a:xfrm>
            <a:off x="2532337" y="900435"/>
            <a:ext cx="3907875" cy="5742930"/>
          </a:xfrm>
          <a:prstGeom prst="rect">
            <a:avLst/>
          </a:prstGeom>
        </p:spPr>
      </p:pic>
    </p:spTree>
    <p:extLst>
      <p:ext uri="{BB962C8B-B14F-4D97-AF65-F5344CB8AC3E}">
        <p14:creationId xmlns:p14="http://schemas.microsoft.com/office/powerpoint/2010/main" val="25632400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D568DF-5F3A-4225-9A3D-7196971BE121}"/>
              </a:ext>
            </a:extLst>
          </p:cNvPr>
          <p:cNvSpPr/>
          <p:nvPr/>
        </p:nvSpPr>
        <p:spPr>
          <a:xfrm>
            <a:off x="80520" y="81011"/>
            <a:ext cx="9059160" cy="677108"/>
          </a:xfrm>
          <a:prstGeom prst="rect">
            <a:avLst/>
          </a:prstGeom>
        </p:spPr>
        <p:txBody>
          <a:bodyPr wrap="square">
            <a:spAutoFit/>
          </a:bodyPr>
          <a:lstStyle/>
          <a:p>
            <a:pPr marL="571500" marR="0" lvl="0" indent="-571500"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2" name="Picture 1">
            <a:extLst>
              <a:ext uri="{FF2B5EF4-FFF2-40B4-BE49-F238E27FC236}">
                <a16:creationId xmlns:a16="http://schemas.microsoft.com/office/drawing/2014/main" id="{D0120011-4E52-1FA1-F951-2CAB213C5BE6}"/>
              </a:ext>
            </a:extLst>
          </p:cNvPr>
          <p:cNvPicPr>
            <a:picLocks noChangeAspect="1"/>
          </p:cNvPicPr>
          <p:nvPr/>
        </p:nvPicPr>
        <p:blipFill>
          <a:blip r:embed="rId3"/>
          <a:stretch>
            <a:fillRect/>
          </a:stretch>
        </p:blipFill>
        <p:spPr>
          <a:xfrm>
            <a:off x="2618062" y="862335"/>
            <a:ext cx="3907875" cy="5742930"/>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094BD-6407-498B-BDDA-F42E3E030E1A}"/>
              </a:ext>
            </a:extLst>
          </p:cNvPr>
          <p:cNvSpPr/>
          <p:nvPr/>
        </p:nvSpPr>
        <p:spPr>
          <a:xfrm>
            <a:off x="159249" y="135689"/>
            <a:ext cx="8825501" cy="698525"/>
          </a:xfrm>
          <a:prstGeom prst="rect">
            <a:avLst/>
          </a:prstGeom>
        </p:spPr>
        <p:txBody>
          <a:bodyPr wrap="square">
            <a:spAutoFit/>
          </a:bodyPr>
          <a:lstStyle/>
          <a:p>
            <a:pPr marL="571500" marR="0" indent="-571500"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4CEE7E59-37F8-42F9-99C3-E89A921846FB}"/>
              </a:ext>
            </a:extLst>
          </p:cNvPr>
          <p:cNvSpPr/>
          <p:nvPr/>
        </p:nvSpPr>
        <p:spPr>
          <a:xfrm>
            <a:off x="645928" y="2379442"/>
            <a:ext cx="7852141" cy="1357166"/>
          </a:xfrm>
          <a:prstGeom prst="rect">
            <a:avLst/>
          </a:prstGeom>
        </p:spPr>
        <p:txBody>
          <a:bodyPr wrap="square">
            <a:spAutoFit/>
          </a:bodyPr>
          <a:lstStyle/>
          <a:p>
            <a:pPr marR="0">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85365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75097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effectLst/>
              <a:latin typeface="Arial Rounded MT Bold" panose="020F07040305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1C308028-73A0-4104-BA91-11FB17A109C9}"/>
              </a:ext>
            </a:extLst>
          </p:cNvPr>
          <p:cNvPicPr>
            <a:picLocks noChangeAspect="1"/>
          </p:cNvPicPr>
          <p:nvPr/>
        </p:nvPicPr>
        <p:blipFill>
          <a:blip r:embed="rId2"/>
          <a:stretch>
            <a:fillRect/>
          </a:stretch>
        </p:blipFill>
        <p:spPr>
          <a:xfrm>
            <a:off x="0" y="812057"/>
            <a:ext cx="9144000" cy="6045942"/>
          </a:xfrm>
          <a:prstGeom prst="rect">
            <a:avLst/>
          </a:prstGeom>
        </p:spPr>
      </p:pic>
    </p:spTree>
    <p:extLst>
      <p:ext uri="{BB962C8B-B14F-4D97-AF65-F5344CB8AC3E}">
        <p14:creationId xmlns:p14="http://schemas.microsoft.com/office/powerpoint/2010/main" val="3134261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effectLst/>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CAF296BA-ECD4-4806-B314-8949409D0B42}"/>
              </a:ext>
            </a:extLst>
          </p:cNvPr>
          <p:cNvSpPr/>
          <p:nvPr/>
        </p:nvSpPr>
        <p:spPr>
          <a:xfrm>
            <a:off x="318499" y="2145023"/>
            <a:ext cx="8825501" cy="2485680"/>
          </a:xfrm>
          <a:prstGeom prst="rect">
            <a:avLst/>
          </a:prstGeom>
        </p:spPr>
        <p:txBody>
          <a:bodyPr wrap="square">
            <a:spAutoFit/>
          </a:bodyPr>
          <a:lstStyle/>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marR="0" lvl="0">
              <a:lnSpc>
                <a:spcPct val="107000"/>
              </a:lnSpc>
              <a:spcBef>
                <a:spcPts val="0"/>
              </a:spcBef>
              <a:spcAft>
                <a:spcPts val="600"/>
              </a:spcAft>
            </a:pPr>
            <a:endParaRPr lang="en-US" sz="4000" b="1" dirty="0">
              <a:solidFill>
                <a:srgbClr val="000000"/>
              </a:solidFill>
              <a:effectLst/>
              <a:latin typeface="Arial Rounded MT Bold" panose="020F0704030504030204" pitchFamily="34" charset="0"/>
              <a:ea typeface="Calibri" panose="020F0502020204030204" pitchFamily="34" charset="0"/>
            </a:endParaRPr>
          </a:p>
          <a:p>
            <a:pPr marR="0" lvl="0">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5263911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effectLst/>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7C1CD38C-4676-4AD9-8C15-B25A9A8CE4CF}"/>
              </a:ext>
            </a:extLst>
          </p:cNvPr>
          <p:cNvPicPr>
            <a:picLocks noChangeAspect="1"/>
          </p:cNvPicPr>
          <p:nvPr/>
        </p:nvPicPr>
        <p:blipFill>
          <a:blip r:embed="rId2"/>
          <a:stretch>
            <a:fillRect/>
          </a:stretch>
        </p:blipFill>
        <p:spPr>
          <a:xfrm>
            <a:off x="0" y="945221"/>
            <a:ext cx="9166814" cy="5912777"/>
          </a:xfrm>
          <a:prstGeom prst="rect">
            <a:avLst/>
          </a:prstGeom>
        </p:spPr>
      </p:pic>
    </p:spTree>
    <p:extLst>
      <p:ext uri="{BB962C8B-B14F-4D97-AF65-F5344CB8AC3E}">
        <p14:creationId xmlns:p14="http://schemas.microsoft.com/office/powerpoint/2010/main" val="39072897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5512F862-2185-4C0F-900C-D55319678986}"/>
              </a:ext>
            </a:extLst>
          </p:cNvPr>
          <p:cNvSpPr/>
          <p:nvPr/>
        </p:nvSpPr>
        <p:spPr>
          <a:xfrm>
            <a:off x="159249" y="962025"/>
            <a:ext cx="8058150" cy="4662815"/>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Holy God, Holy One, Holy Three!  Before all that is, you were God.  Outside all we know, you are God.  After all is finished, you will be God.  Archangels sound the trumpets, angels teach us their song, saints pull us into your presence.  And this is our song:</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Holy, holy, holy . .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196593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734DC63-2098-0FF7-7BF6-B8529076AF4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7DF78C5-7EBD-64D9-E95D-901C484842C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BF639BCF-804D-FE7E-B3D9-22468888E21C}"/>
              </a:ext>
            </a:extLst>
          </p:cNvPr>
          <p:cNvSpPr/>
          <p:nvPr/>
        </p:nvSpPr>
        <p:spPr>
          <a:xfrm>
            <a:off x="159249" y="962025"/>
            <a:ext cx="8058150" cy="5016758"/>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Holy God, Holy One, Holy Three!  You beyond the galaxies, you under the oceans, you inside the leaves, you pouring down rain, you opening the flowers, you feeding the insects, you giving us your image, you carrying us through the waters, you holding us in the night; your smile on Sarah and Abraham, your hand with Moses and Miriam, your words through Deborah</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4754322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085AD0-1C05-E0C0-ED90-D736C7B04E5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0FDD0C-2958-28D6-3439-6F14C6F04567}"/>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D8296C99-5664-E851-A2D2-4BC9BEF56AC0}"/>
              </a:ext>
            </a:extLst>
          </p:cNvPr>
          <p:cNvSpPr/>
          <p:nvPr/>
        </p:nvSpPr>
        <p:spPr>
          <a:xfrm>
            <a:off x="159249" y="962025"/>
            <a:ext cx="8058150" cy="4601260"/>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and Isaiah; you lived as Jesus among us, healing, teaching, dying, rising, inviting us all to your feast.</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In the night in which he was betrayed, he took bread, and gave thanks; broke it, and gave it to his disciples, saying: Take and eat; this is my body, given for you.  Do this for the remembrance of me.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119090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BE91C0-46B9-7655-ED25-5A57BF96346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8B90B2A-198C-A0FB-FD07-C4A915EE3500}"/>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EA280A89-0997-763C-0FEC-29E4D557D79E}"/>
              </a:ext>
            </a:extLst>
          </p:cNvPr>
          <p:cNvSpPr/>
          <p:nvPr/>
        </p:nvSpPr>
        <p:spPr>
          <a:xfrm>
            <a:off x="159249" y="962025"/>
            <a:ext cx="8058150" cy="3539430"/>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Again, after supper, he took the cup, gave thanks, and gave it for all to drink, saying: This cup is the new covenant in my blood, shed for you and for all people for the forgiveness of sin.  Do this for the remembrance of me.</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808334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98525"/>
          </a:xfrm>
          <a:prstGeom prst="rect">
            <a:avLst/>
          </a:prstGeom>
        </p:spPr>
        <p:txBody>
          <a:bodyPr wrap="square">
            <a:spAutoFit/>
          </a:bodyPr>
          <a:lstStyle/>
          <a:p>
            <a:pPr marL="342900" marR="0" lvl="0" indent="-342900">
              <a:lnSpc>
                <a:spcPct val="107000"/>
              </a:lnSpc>
              <a:spcBef>
                <a:spcPts val="0"/>
              </a:spcBef>
              <a:spcAft>
                <a:spcPts val="0"/>
              </a:spcAft>
              <a:buFont typeface="Symbol" panose="05050102010706020507" pitchFamily="18" charset="2"/>
              <a:buChar char=""/>
            </a:pPr>
            <a:r>
              <a:rPr lang="en-US" sz="4000" b="1" dirty="0">
                <a:solidFill>
                  <a:srgbClr val="000000"/>
                </a:solidFill>
                <a:effectLst/>
                <a:latin typeface="Arial Rounded MT Bold" panose="020F0704030504030204" pitchFamily="34" charset="0"/>
                <a:ea typeface="Times New Roman" panose="02020603050405020304" pitchFamily="18" charset="0"/>
              </a:rPr>
              <a:t>CONFESSION AND FORGIVENESS</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353291" y="1209797"/>
            <a:ext cx="8152311" cy="5007333"/>
          </a:xfrm>
          <a:prstGeom prst="rect">
            <a:avLst/>
          </a:prstGeom>
        </p:spPr>
        <p:txBody>
          <a:bodyPr wrap="square">
            <a:spAutoFit/>
          </a:bodyPr>
          <a:lstStyle/>
          <a:p>
            <a:pPr marL="682625" marR="0" indent="-682625">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The God who formed you in the womb and knew you before you drew breath also loves you beyond comprehension, and forgives you all your sin. In wholeness and joy, go forth to proclaim the good news of redemption for the sake of Jesus Christ, our savior and friend.</a:t>
            </a:r>
          </a:p>
          <a:p>
            <a:pPr marL="682625" marR="0" indent="-682625">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15749462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DE8476-F4C6-2C3C-CA20-A795DD7827C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F05315A3-0581-18E4-9E1E-B13B3A36B7B2}"/>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9FC42603-5D9D-04C5-A0A0-C24841CAE335}"/>
              </a:ext>
            </a:extLst>
          </p:cNvPr>
          <p:cNvSpPr/>
          <p:nvPr/>
        </p:nvSpPr>
        <p:spPr>
          <a:xfrm>
            <a:off x="159249" y="962025"/>
            <a:ext cx="8058150" cy="4170372"/>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Holy God, we remember your Son, his life with the humble, his death among the wretched, his resurrection for us all: Your wisdom our guide, your justice our strength, your grace our path to rebirth.  And so we cry, Mercy:</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Mercy!</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3213046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09568EE-FF3F-15FD-2628-4A752E35CAE9}"/>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78495F5-DA56-B1D8-CB85-04C8B2DF0E72}"/>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141CDB4E-432C-DC1E-780B-7201B9566B39}"/>
              </a:ext>
            </a:extLst>
          </p:cNvPr>
          <p:cNvSpPr/>
          <p:nvPr/>
        </p:nvSpPr>
        <p:spPr>
          <a:xfrm>
            <a:off x="159249" y="962025"/>
            <a:ext cx="8058150" cy="4955203"/>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And so we cry, Glory:</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Glory!</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And so we cry, Blessing:</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Holy God, we beg for your Spirit: Enliven this bread, awaken this body, pour us out for each other.  Transfigure our minds, ignite your church, nourish the life of the earth.  </a:t>
            </a:r>
            <a:endParaRPr lang="en-US" sz="32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205853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8DD87BD-3AC0-0152-86E7-CBCD6E2730F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896E73A-4F88-547D-ED31-F8EBD059CE75}"/>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A3030BB-6770-FAAC-B8CD-D703D0A16761}"/>
              </a:ext>
            </a:extLst>
          </p:cNvPr>
          <p:cNvSpPr/>
          <p:nvPr/>
        </p:nvSpPr>
        <p:spPr>
          <a:xfrm>
            <a:off x="0" y="759607"/>
            <a:ext cx="8498976" cy="6078587"/>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Make us, while many, united, make us, though broken, whole, make us, despite death, alive.  And so we cry, Come, Holy Spirit:</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Come, Holy Spirit!</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And so the church shouts, Come, Holy Spirit:</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Come, Holy Spirit!</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And so the earth pleads, Come, Holy Spirit:</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buNone/>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Come, Holy Spirit!</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01804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E103F37-975F-6474-D0F2-80BE3177249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47B5BC-E956-8C2C-C1CC-945778F5DEF3}"/>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1C7261EB-3CE2-4BCF-9ACC-488EB9B378FF}"/>
              </a:ext>
            </a:extLst>
          </p:cNvPr>
          <p:cNvSpPr/>
          <p:nvPr/>
        </p:nvSpPr>
        <p:spPr>
          <a:xfrm>
            <a:off x="0" y="778657"/>
            <a:ext cx="8498976" cy="5647700"/>
          </a:xfrm>
          <a:prstGeom prst="rect">
            <a:avLst/>
          </a:prstGeom>
        </p:spPr>
        <p:txBody>
          <a:bodyPr wrap="square">
            <a:spAutoFit/>
          </a:bodyPr>
          <a:lstStyle/>
          <a:p>
            <a:pPr marL="514350" marR="0" indent="-514350">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You, Holy God, Holy One, Holy Three, our Life, our Mercy, our Might, our Table, our Food, our Server, our Rainbow, our Ark, our Dove, our Sovereign, our Water, our Wine, our Light, our Treasure, our Tree, our Way, our Truth, our Life.  You, Holy God, Holy One, Holy Three!  Praise now, praise tomorrow, praise forever.  And so we cry, Amen, amen: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514350" marR="0" indent="-514350">
              <a:spcAft>
                <a:spcPts val="600"/>
              </a:spcAft>
            </a:pPr>
            <a:r>
              <a:rPr lang="en-US" sz="3600" b="1" dirty="0">
                <a:effectLst/>
                <a:latin typeface="Arial Rounded MT Bold" panose="020F0704030504030204" pitchFamily="34" charset="0"/>
                <a:ea typeface="Times New Roman" panose="02020603050405020304" pitchFamily="18" charset="0"/>
                <a:cs typeface="Times New Roman" panose="02020603050405020304" pitchFamily="18" charset="0"/>
              </a:rPr>
              <a:t>C:	Amen,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8366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68"/>
            <a:ext cx="8825501" cy="5427448"/>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7" y="1431466"/>
            <a:ext cx="7536093" cy="1870705"/>
          </a:xfrm>
          <a:prstGeom prst="rect">
            <a:avLst/>
          </a:prstGeom>
        </p:spPr>
        <p:txBody>
          <a:bodyPr wrap="square">
            <a:spAutoFit/>
          </a:bodyPr>
          <a:lstStyle/>
          <a:p>
            <a:pPr marL="688975" marR="0" indent="-688975">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342900" marR="0" lvl="0" indent="-3429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effectLst/>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6E101CF-2376-48DF-83F1-0663968FA873}"/>
              </a:ext>
            </a:extLst>
          </p:cNvPr>
          <p:cNvSpPr/>
          <p:nvPr/>
        </p:nvSpPr>
        <p:spPr>
          <a:xfrm>
            <a:off x="410966" y="1392857"/>
            <a:ext cx="7704334" cy="4194674"/>
          </a:xfrm>
          <a:prstGeom prst="rect">
            <a:avLst/>
          </a:prstGeom>
        </p:spPr>
        <p:txBody>
          <a:bodyPr wrap="square">
            <a:spAutoFit/>
          </a:bodyPr>
          <a:lstStyle/>
          <a:p>
            <a:pPr marL="573088" marR="0" indent="-573088">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Our savior, Jesus Christ, stands at the door of the temple and calls one and all into his presence here at this holy meal.  Receive bread and wine for the forgiveness of sin and new life in his name.</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8479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959FC90-329E-4545-AE26-44E6BAEF8369}"/>
              </a:ext>
            </a:extLst>
          </p:cNvPr>
          <p:cNvSpPr/>
          <p:nvPr/>
        </p:nvSpPr>
        <p:spPr>
          <a:xfrm>
            <a:off x="236306" y="697420"/>
            <a:ext cx="8748444" cy="3934860"/>
          </a:xfrm>
          <a:prstGeom prst="rect">
            <a:avLst/>
          </a:prstGeom>
        </p:spPr>
        <p:txBody>
          <a:bodyPr wrap="square">
            <a:spAutoFit/>
          </a:bodyPr>
          <a:lstStyle/>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marL="0" marR="0">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marL="0" marR="0">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marL="0" marR="0">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effectLst/>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470103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1610A61-53FF-42BC-9BBB-9A2AFC5B9606}"/>
              </a:ext>
            </a:extLst>
          </p:cNvPr>
          <p:cNvSpPr/>
          <p:nvPr/>
        </p:nvSpPr>
        <p:spPr>
          <a:xfrm>
            <a:off x="471055" y="1706534"/>
            <a:ext cx="8423564" cy="3600986"/>
          </a:xfrm>
          <a:prstGeom prst="rect">
            <a:avLst/>
          </a:prstGeom>
        </p:spPr>
        <p:txBody>
          <a:bodyPr wrap="square">
            <a:spAutoFit/>
          </a:bodyPr>
          <a:lstStyle/>
          <a:p>
            <a:pPr marL="914400" indent="-914400" defTabSz="7777163"/>
            <a:r>
              <a:rPr lang="en-US" sz="3200" dirty="0">
                <a:latin typeface="Arial Rounded MT Bold" panose="020F0704030504030204" pitchFamily="34" charset="0"/>
                <a:cs typeface="Arial" panose="020B0604020202020204" pitchFamily="34" charset="0"/>
              </a:rPr>
              <a:t>P:	</a:t>
            </a:r>
            <a:r>
              <a:rPr lang="en-US" sz="3200" dirty="0">
                <a:solidFill>
                  <a:srgbClr val="000000"/>
                </a:solidFill>
                <a:effectLst/>
                <a:latin typeface="Arial Rounded MT Bold" panose="020F0704030504030204" pitchFamily="34" charset="0"/>
                <a:ea typeface="Calibri" panose="020F0502020204030204" pitchFamily="34" charset="0"/>
              </a:rPr>
              <a:t>May this Body and Blood of our Lord and Savior, Jesus Christ, strengthen, keep, and unite us </a:t>
            </a:r>
            <a:r>
              <a:rPr lang="en-US" sz="3200" dirty="0">
                <a:solidFill>
                  <a:srgbClr val="C00000"/>
                </a:solidFill>
                <a:effectLst/>
                <a:latin typeface="Arial Rounded MT Bold" panose="020F0704030504030204" pitchFamily="34" charset="0"/>
                <a:ea typeface="Calibri" panose="020F0502020204030204" pitchFamily="34" charset="0"/>
                <a:cs typeface="Segoe UI Symbol" panose="020B0502040204020203" pitchFamily="34" charset="0"/>
              </a:rPr>
              <a:t>☩</a:t>
            </a:r>
            <a:r>
              <a:rPr lang="en-US" sz="3200" dirty="0">
                <a:solidFill>
                  <a:srgbClr val="000000"/>
                </a:solidFill>
                <a:effectLst/>
                <a:latin typeface="Arial Rounded MT Bold" panose="020F0704030504030204" pitchFamily="34" charset="0"/>
                <a:ea typeface="Calibri" panose="020F0502020204030204" pitchFamily="34" charset="0"/>
              </a:rPr>
              <a:t> now and forever.</a:t>
            </a:r>
            <a:endParaRPr lang="en-US" sz="3200" dirty="0">
              <a:latin typeface="Arial Rounded MT Bold" panose="020F0704030504030204" pitchFamily="34" charset="0"/>
            </a:endParaRPr>
          </a:p>
          <a:p>
            <a:pPr marL="914400" indent="-914400" defTabSz="7777163"/>
            <a:endParaRPr lang="en-US" sz="3200" dirty="0">
              <a:latin typeface="Arial Rounded MT Bold" panose="020F0704030504030204" pitchFamily="34" charset="0"/>
            </a:endParaRPr>
          </a:p>
          <a:p>
            <a:pPr marL="914400" indent="-914400" defTabSz="7777163"/>
            <a:endParaRPr lang="en-US" sz="3200" dirty="0">
              <a:latin typeface="Arial Rounded MT Bold" panose="020F0704030504030204" pitchFamily="34" charset="0"/>
            </a:endParaRPr>
          </a:p>
          <a:p>
            <a:pPr marL="914400" indent="-914400" defTabSz="7777163"/>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36922115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a:extLst>
              <a:ext uri="{FF2B5EF4-FFF2-40B4-BE49-F238E27FC236}">
                <a16:creationId xmlns:a16="http://schemas.microsoft.com/office/drawing/2014/main" id="{E8CABF45-D256-3E34-5B0D-1F4C168851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1796"/>
          <a:stretch/>
        </p:blipFill>
        <p:spPr>
          <a:xfrm>
            <a:off x="0" y="894493"/>
            <a:ext cx="9144000" cy="4758162"/>
          </a:xfrm>
          <a:prstGeom prst="rect">
            <a:avLst/>
          </a:prstGeom>
        </p:spPr>
      </p:pic>
    </p:spTree>
    <p:extLst>
      <p:ext uri="{BB962C8B-B14F-4D97-AF65-F5344CB8AC3E}">
        <p14:creationId xmlns:p14="http://schemas.microsoft.com/office/powerpoint/2010/main" val="1013885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effectLst/>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a:extLst>
              <a:ext uri="{FF2B5EF4-FFF2-40B4-BE49-F238E27FC236}">
                <a16:creationId xmlns:a16="http://schemas.microsoft.com/office/drawing/2014/main" id="{E8CABF45-D256-3E34-5B0D-1F4C1688519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9548"/>
          <a:stretch/>
        </p:blipFill>
        <p:spPr>
          <a:xfrm>
            <a:off x="0" y="1059873"/>
            <a:ext cx="9144000" cy="5243420"/>
          </a:xfrm>
          <a:prstGeom prst="rect">
            <a:avLst/>
          </a:prstGeom>
        </p:spPr>
      </p:pic>
    </p:spTree>
    <p:extLst>
      <p:ext uri="{BB962C8B-B14F-4D97-AF65-F5344CB8AC3E}">
        <p14:creationId xmlns:p14="http://schemas.microsoft.com/office/powerpoint/2010/main" val="39791315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98525"/>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effectLst/>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D3718BD4-2BC1-43E3-BFDC-F43F71C2DBEA}"/>
              </a:ext>
            </a:extLst>
          </p:cNvPr>
          <p:cNvSpPr/>
          <p:nvPr/>
        </p:nvSpPr>
        <p:spPr>
          <a:xfrm>
            <a:off x="274753" y="1441534"/>
            <a:ext cx="8384378" cy="2685094"/>
          </a:xfrm>
          <a:prstGeom prst="rect">
            <a:avLst/>
          </a:prstGeom>
        </p:spPr>
        <p:txBody>
          <a:bodyPr wrap="square">
            <a:spAutoFit/>
          </a:bodyPr>
          <a:lstStyle/>
          <a:p>
            <a:pPr marL="574675" marR="0" indent="-57467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Pour out upon us the spirit of your love, O Lord, and unite the wills of those whom you have fed with one heavenly food; through Jesus Christ our Lord.</a:t>
            </a:r>
          </a:p>
        </p:txBody>
      </p:sp>
      <p:sp>
        <p:nvSpPr>
          <p:cNvPr id="3" name="Rectangle 2">
            <a:extLst>
              <a:ext uri="{FF2B5EF4-FFF2-40B4-BE49-F238E27FC236}">
                <a16:creationId xmlns:a16="http://schemas.microsoft.com/office/drawing/2014/main" id="{790C6291-52B3-4F46-B302-22178A78676C}"/>
              </a:ext>
            </a:extLst>
          </p:cNvPr>
          <p:cNvSpPr/>
          <p:nvPr/>
        </p:nvSpPr>
        <p:spPr>
          <a:xfrm>
            <a:off x="274752" y="5252859"/>
            <a:ext cx="2262158" cy="685124"/>
          </a:xfrm>
          <a:prstGeom prst="rect">
            <a:avLst/>
          </a:prstGeom>
        </p:spPr>
        <p:txBody>
          <a:bodyPr wrap="none">
            <a:spAutoFit/>
          </a:bodyPr>
          <a:lstStyle/>
          <a:p>
            <a:pPr marL="574675" lvl="0" indent="-574675">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5385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7036" y="1746943"/>
            <a:ext cx="8622145" cy="2006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75" marR="0" indent="-803275">
              <a:lnSpc>
                <a:spcPct val="95000"/>
              </a:lnSpc>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effectLst/>
                <a:latin typeface="Arial Rounded MT Bold" panose="020F0704030504030204" pitchFamily="34" charset="0"/>
                <a:ea typeface="Calibri" panose="020F0502020204030204" pitchFamily="34" charset="0"/>
              </a:rPr>
              <a:t>The Spirit of the triune God bless you with joy, anoint you with compassion, and </a:t>
            </a:r>
            <a:r>
              <a:rPr lang="en-US" sz="3200" dirty="0">
                <a:solidFill>
                  <a:srgbClr val="C00000"/>
                </a:solidFill>
                <a:latin typeface="Arial Rounded MT Bold" panose="020F0704030504030204" pitchFamily="34" charset="0"/>
                <a:ea typeface="Calibri" panose="020F0502020204030204" pitchFamily="34" charset="0"/>
              </a:rPr>
              <a:t>☩ </a:t>
            </a:r>
            <a:r>
              <a:rPr lang="en-US" sz="3200" dirty="0">
                <a:solidFill>
                  <a:srgbClr val="000000"/>
                </a:solidFill>
                <a:effectLst/>
                <a:latin typeface="Arial Rounded MT Bold" panose="020F0704030504030204" pitchFamily="34" charset="0"/>
                <a:ea typeface="Calibri" panose="020F0502020204030204" pitchFamily="34" charset="0"/>
              </a:rPr>
              <a:t>send you in love.</a:t>
            </a:r>
            <a:endParaRPr lang="en-US" sz="32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a:p>
            <a:pPr marL="803275" marR="0" indent="-80327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9143999" cy="706582"/>
          </a:xfrm>
        </p:spPr>
        <p:txBody>
          <a:bodyPr/>
          <a:lstStyle/>
          <a:p>
            <a:pPr marL="571500" indent="-571500" algn="ctr">
              <a:buFont typeface="Symbol" panose="05050102010706020507" pitchFamily="18" charset="2"/>
              <a:buChar char=""/>
            </a:pPr>
            <a:r>
              <a:rPr lang="en-US" dirty="0"/>
              <a:t>Sending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0" y="2631543"/>
            <a:ext cx="4797776" cy="1823513"/>
          </a:xfrm>
          <a:prstGeom prst="rect">
            <a:avLst/>
          </a:prstGeom>
        </p:spPr>
        <p:txBody>
          <a:bodyPr wrap="square">
            <a:spAutoFit/>
          </a:bodyPr>
          <a:lstStyle/>
          <a:p>
            <a:pPr marR="0" lvl="0"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“My Faith Looks Up to Thee”	              LBW 479</a:t>
            </a:r>
          </a:p>
        </p:txBody>
      </p:sp>
      <p:pic>
        <p:nvPicPr>
          <p:cNvPr id="5" name="Picture 4">
            <a:extLst>
              <a:ext uri="{FF2B5EF4-FFF2-40B4-BE49-F238E27FC236}">
                <a16:creationId xmlns:a16="http://schemas.microsoft.com/office/drawing/2014/main" id="{9226878C-3B8F-94BC-4447-B46CE4FE7AC8}"/>
              </a:ext>
            </a:extLst>
          </p:cNvPr>
          <p:cNvPicPr>
            <a:picLocks noChangeAspect="1"/>
          </p:cNvPicPr>
          <p:nvPr/>
        </p:nvPicPr>
        <p:blipFill>
          <a:blip r:embed="rId3"/>
          <a:stretch>
            <a:fillRect/>
          </a:stretch>
        </p:blipFill>
        <p:spPr>
          <a:xfrm>
            <a:off x="4797776" y="908449"/>
            <a:ext cx="3913971" cy="5749026"/>
          </a:xfrm>
          <a:prstGeom prst="rect">
            <a:avLst/>
          </a:prstGeom>
        </p:spPr>
      </p:pic>
    </p:spTree>
    <p:extLst>
      <p:ext uri="{BB962C8B-B14F-4D97-AF65-F5344CB8AC3E}">
        <p14:creationId xmlns:p14="http://schemas.microsoft.com/office/powerpoint/2010/main" val="5580071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0"/>
            <a:ext cx="8055152"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“My Faith Looks Up to Thee”  LBW 479</a:t>
            </a:r>
          </a:p>
        </p:txBody>
      </p:sp>
      <p:sp>
        <p:nvSpPr>
          <p:cNvPr id="4" name="TextBox 3">
            <a:extLst>
              <a:ext uri="{FF2B5EF4-FFF2-40B4-BE49-F238E27FC236}">
                <a16:creationId xmlns:a16="http://schemas.microsoft.com/office/drawing/2014/main" id="{D7D4E51F-7C06-BE49-9620-6F49CB0B3838}"/>
              </a:ext>
            </a:extLst>
          </p:cNvPr>
          <p:cNvSpPr txBox="1"/>
          <p:nvPr/>
        </p:nvSpPr>
        <p:spPr>
          <a:xfrm>
            <a:off x="1039378" y="1133475"/>
            <a:ext cx="6342497" cy="3970318"/>
          </a:xfrm>
          <a:prstGeom prst="rect">
            <a:avLst/>
          </a:prstGeom>
          <a:noFill/>
        </p:spPr>
        <p:txBody>
          <a:bodyPr wrap="square">
            <a:spAutoFit/>
          </a:bodyPr>
          <a:lstStyle/>
          <a:p>
            <a:pPr marL="457200" marR="0" indent="-457200">
              <a:buNone/>
            </a:pPr>
            <a:r>
              <a:rPr lang="en-US" sz="3600" i="1" dirty="0">
                <a:effectLst/>
                <a:latin typeface="Arial Rounded MT Bold" panose="020F0704030504030204" pitchFamily="34" charset="0"/>
                <a:ea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1	My faith looks up to thee,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thou Lamb of Calvary,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Savior divine!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Now hear me while I pray,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take all my guilt away,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oh, let me from this day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be wholly thine!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90055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36DB6-3567-2D62-BB0B-D903D04FF4C9}"/>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BF196DC8-8B5A-86DA-15A5-AD1E7E05862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8D40A1EF-7E79-95AD-D368-BC5D3E4868F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11ED81AB-4E6A-76A7-C4DC-980EE2763950}"/>
              </a:ext>
            </a:extLst>
          </p:cNvPr>
          <p:cNvSpPr/>
          <p:nvPr/>
        </p:nvSpPr>
        <p:spPr>
          <a:xfrm>
            <a:off x="115454" y="59310"/>
            <a:ext cx="8055152"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“My Faith Looks Up to Thee”  LBW 479</a:t>
            </a:r>
          </a:p>
        </p:txBody>
      </p:sp>
      <p:sp>
        <p:nvSpPr>
          <p:cNvPr id="4" name="TextBox 3">
            <a:extLst>
              <a:ext uri="{FF2B5EF4-FFF2-40B4-BE49-F238E27FC236}">
                <a16:creationId xmlns:a16="http://schemas.microsoft.com/office/drawing/2014/main" id="{EEDF90BD-C4A1-52B0-08E3-D68B604E58BE}"/>
              </a:ext>
            </a:extLst>
          </p:cNvPr>
          <p:cNvSpPr txBox="1"/>
          <p:nvPr/>
        </p:nvSpPr>
        <p:spPr>
          <a:xfrm>
            <a:off x="677429" y="1319242"/>
            <a:ext cx="7266422" cy="4524315"/>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2	May thy rich grace impart</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strength to my fainting heart,</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my zeal inspire;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as thou hast died for me,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oh, may my love to thee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pure, warm, and                          changeless be,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a living fire!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302427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CBF9A-A746-8A32-06C8-5A65D1C59E9D}"/>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204358B8-5414-60A8-5045-7A9D9F06105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C298C7F5-8CAC-E118-B53E-6515D6F9AE72}"/>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B969D546-CEAD-1964-02FD-B6029594C572}"/>
              </a:ext>
            </a:extLst>
          </p:cNvPr>
          <p:cNvSpPr/>
          <p:nvPr/>
        </p:nvSpPr>
        <p:spPr>
          <a:xfrm>
            <a:off x="115454" y="59310"/>
            <a:ext cx="8055152"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“My Faith Looks Up to Thee”  LBW 479</a:t>
            </a:r>
          </a:p>
        </p:txBody>
      </p:sp>
      <p:sp>
        <p:nvSpPr>
          <p:cNvPr id="4" name="TextBox 3">
            <a:extLst>
              <a:ext uri="{FF2B5EF4-FFF2-40B4-BE49-F238E27FC236}">
                <a16:creationId xmlns:a16="http://schemas.microsoft.com/office/drawing/2014/main" id="{B3221380-F5D5-DB25-D84B-30E16C0D3ABE}"/>
              </a:ext>
            </a:extLst>
          </p:cNvPr>
          <p:cNvSpPr txBox="1"/>
          <p:nvPr/>
        </p:nvSpPr>
        <p:spPr>
          <a:xfrm>
            <a:off x="667904" y="1596241"/>
            <a:ext cx="7218796" cy="3970318"/>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3	While life's dark maze I tread</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and griefs around me spread,</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be thou my guide;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bid darkness turn to day,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wipe sorrow's tears away,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nor let me ever stray</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from thee aside.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6037501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5DE24-D6FE-ACE8-47C7-A544A3C6BBB8}"/>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8E541978-A3FC-17E0-FFB6-B7D0C79B898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5" name="AutoShape 4" descr="https://members.sundaysandseasons.com/File/GetImage?atomCode=HC1G007a_m&amp;width=600&amp;height=600">
            <a:extLst>
              <a:ext uri="{FF2B5EF4-FFF2-40B4-BE49-F238E27FC236}">
                <a16:creationId xmlns:a16="http://schemas.microsoft.com/office/drawing/2014/main" id="{5F28DC36-A09D-8064-C3D4-0F4BB9FEFFA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
        <p:nvSpPr>
          <p:cNvPr id="10" name="Rectangle 9">
            <a:extLst>
              <a:ext uri="{FF2B5EF4-FFF2-40B4-BE49-F238E27FC236}">
                <a16:creationId xmlns:a16="http://schemas.microsoft.com/office/drawing/2014/main" id="{DF643547-74B2-60BC-5ED5-171281E4DE77}"/>
              </a:ext>
            </a:extLst>
          </p:cNvPr>
          <p:cNvSpPr/>
          <p:nvPr/>
        </p:nvSpPr>
        <p:spPr>
          <a:xfrm>
            <a:off x="115454" y="59310"/>
            <a:ext cx="8055152" cy="584775"/>
          </a:xfrm>
          <a:prstGeom prst="rect">
            <a:avLst/>
          </a:prstGeom>
        </p:spPr>
        <p:txBody>
          <a:bodyPr wrap="square">
            <a:spAutoFit/>
          </a:bodyPr>
          <a:lstStyle/>
          <a:p>
            <a:pPr marL="342900" marR="0" lvl="0" indent="-342900" defTabSz="685800" rtl="0" eaLnBrk="0" fontAlgn="base" latinLnBrk="0" hangingPunct="0">
              <a:lnSpc>
                <a:spcPct val="100000"/>
              </a:lnSpc>
              <a:spcBef>
                <a:spcPts val="0"/>
              </a:spcBef>
              <a:spcAft>
                <a:spcPts val="60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prstClr val="black"/>
                </a:solidFill>
                <a:effectLst/>
                <a:uLnTx/>
                <a:uFillTx/>
                <a:latin typeface="Arial Rounded MT Bold" panose="020F0704030504030204" pitchFamily="34" charset="0"/>
                <a:ea typeface="Times New Roman" panose="02020603050405020304" pitchFamily="18" charset="0"/>
                <a:cs typeface="Times New Roman" panose="02020603050405020304" pitchFamily="18" charset="0"/>
              </a:rPr>
              <a:t>“My Faith Looks Up to Thee”  LBW 479</a:t>
            </a:r>
          </a:p>
        </p:txBody>
      </p:sp>
      <p:sp>
        <p:nvSpPr>
          <p:cNvPr id="4" name="TextBox 3">
            <a:extLst>
              <a:ext uri="{FF2B5EF4-FFF2-40B4-BE49-F238E27FC236}">
                <a16:creationId xmlns:a16="http://schemas.microsoft.com/office/drawing/2014/main" id="{BF5FAD00-F6AB-B3FE-5DA3-47EB9833667C}"/>
              </a:ext>
            </a:extLst>
          </p:cNvPr>
          <p:cNvSpPr txBox="1"/>
          <p:nvPr/>
        </p:nvSpPr>
        <p:spPr>
          <a:xfrm>
            <a:off x="392023" y="1362075"/>
            <a:ext cx="8055153" cy="3970318"/>
          </a:xfrm>
          <a:prstGeom prst="rect">
            <a:avLst/>
          </a:prstGeom>
          <a:noFill/>
        </p:spPr>
        <p:txBody>
          <a:bodyPr wrap="square">
            <a:spAutoFit/>
          </a:bodyPr>
          <a:lstStyle/>
          <a:p>
            <a:pPr marL="457200" marR="0" indent="-457200">
              <a:buNone/>
            </a:pPr>
            <a:r>
              <a:rPr lang="en-US" sz="3600" dirty="0">
                <a:effectLst/>
                <a:latin typeface="Arial Rounded MT Bold" panose="020F0704030504030204" pitchFamily="34" charset="0"/>
                <a:ea typeface="MS Mincho" panose="02020609040205080304" pitchFamily="49" charset="-128"/>
              </a:rPr>
              <a:t>4	When ends life's transient dream,</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when death's cold, sullen stream</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shall o'er me roll;</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blest Savior, then, in love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fear and distrust remove;</a:t>
            </a:r>
            <a:endParaRPr lang="en-US" sz="3600" dirty="0">
              <a:effectLst/>
              <a:latin typeface="Arial Rounded MT Bold" panose="020F0704030504030204" pitchFamily="34" charset="0"/>
              <a:ea typeface="Times New Roman" panose="02020603050405020304" pitchFamily="18" charset="0"/>
            </a:endParaRPr>
          </a:p>
          <a:p>
            <a:pPr marL="457200" marR="0" indent="-457200">
              <a:buNone/>
            </a:pPr>
            <a:r>
              <a:rPr lang="en-US" sz="3600" dirty="0">
                <a:effectLst/>
                <a:latin typeface="Arial Rounded MT Bold" panose="020F0704030504030204" pitchFamily="34" charset="0"/>
                <a:ea typeface="MS Mincho" panose="02020609040205080304" pitchFamily="49" charset="-128"/>
              </a:rPr>
              <a:t>	oh, bear me safe above,</a:t>
            </a:r>
            <a:endParaRPr lang="en-US" sz="3600" dirty="0">
              <a:effectLst/>
              <a:latin typeface="Arial Rounded MT Bold" panose="020F0704030504030204" pitchFamily="34" charset="0"/>
              <a:ea typeface="Times New Roman" panose="02020603050405020304" pitchFamily="18" charset="0"/>
            </a:endParaRPr>
          </a:p>
          <a:p>
            <a:pPr marL="457200" marR="0" indent="-457200"/>
            <a:r>
              <a:rPr lang="en-US" sz="3600" dirty="0">
                <a:effectLst/>
                <a:latin typeface="Arial Rounded MT Bold" panose="020F0704030504030204" pitchFamily="34" charset="0"/>
                <a:ea typeface="MS Mincho" panose="02020609040205080304" pitchFamily="49" charset="-128"/>
              </a:rPr>
              <a:t>	a ransomed soul!</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669518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49" y="61082"/>
            <a:ext cx="8825501" cy="637932"/>
          </a:xfrm>
          <a:prstGeom prst="rect">
            <a:avLst/>
          </a:prstGeom>
        </p:spPr>
        <p:txBody>
          <a:bodyPr wrap="square">
            <a:spAutoFit/>
          </a:bodyPr>
          <a:lstStyle/>
          <a:p>
            <a:pPr marL="571500" marR="0" lvl="0" indent="-571500">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3" y="829580"/>
            <a:ext cx="8507003" cy="2331792"/>
          </a:xfrm>
          <a:prstGeom prst="rect">
            <a:avLst/>
          </a:prstGeom>
        </p:spPr>
        <p:txBody>
          <a:bodyPr wrap="square">
            <a:spAutoFit/>
          </a:bodyPr>
          <a:lstStyle/>
          <a:p>
            <a:pPr marL="347345" marR="0" indent="-347345">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45" marR="0" indent="-347345">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45" marR="0" indent="-347345">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1" y="3316010"/>
            <a:ext cx="8507003" cy="2178481"/>
          </a:xfrm>
          <a:prstGeom prst="rect">
            <a:avLst/>
          </a:prstGeom>
        </p:spPr>
        <p:txBody>
          <a:bodyPr wrap="square">
            <a:spAutoFit/>
          </a:bodyPr>
          <a:lstStyle/>
          <a:p>
            <a:pPr marR="0"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marR="0"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marR="0"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Roxanne Groff</a:t>
            </a:r>
          </a:p>
        </p:txBody>
      </p:sp>
      <p:sp>
        <p:nvSpPr>
          <p:cNvPr id="8" name="Rectangle 7">
            <a:extLst>
              <a:ext uri="{FF2B5EF4-FFF2-40B4-BE49-F238E27FC236}">
                <a16:creationId xmlns:a16="http://schemas.microsoft.com/office/drawing/2014/main" id="{586513A4-E57B-48A7-AEDA-DD3E2B975B8C}"/>
              </a:ext>
            </a:extLst>
          </p:cNvPr>
          <p:cNvSpPr/>
          <p:nvPr/>
        </p:nvSpPr>
        <p:spPr>
          <a:xfrm>
            <a:off x="159249" y="5609991"/>
            <a:ext cx="8676527" cy="1169551"/>
          </a:xfrm>
          <a:prstGeom prst="rect">
            <a:avLst/>
          </a:prstGeom>
        </p:spPr>
        <p:txBody>
          <a:bodyPr wrap="square">
            <a:spAutoFit/>
          </a:bodyPr>
          <a:lstStyle/>
          <a:p>
            <a:pPr marL="0" marR="0">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mc:AlternateContent xmlns:mc="http://schemas.openxmlformats.org/markup-compatibility/2006" xmlns:p14="http://schemas.microsoft.com/office/powerpoint/2010/main">
    <mc:Choice Requires="p14">
      <p:transition spd="slow" p14:dur="1500" advClick="0" advTm="25000">
        <p:random/>
      </p:transition>
    </mc:Choice>
    <mc:Fallback xmlns="">
      <p:transition spd="slow" advClick="0" advTm="25000">
        <p:random/>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9252</TotalTime>
  <Words>4883</Words>
  <Application>Microsoft Office PowerPoint</Application>
  <PresentationFormat>On-screen Show (4:3)</PresentationFormat>
  <Paragraphs>394</Paragraphs>
  <Slides>89</Slides>
  <Notes>55</Notes>
  <HiddenSlides>35</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89</vt:i4>
      </vt:variant>
    </vt:vector>
  </HeadingPairs>
  <TitlesOfParts>
    <vt:vector size="96" baseType="lpstr">
      <vt:lpstr>Arial</vt:lpstr>
      <vt:lpstr>Arial Rounded MT Bold</vt:lpstr>
      <vt:lpstr>Calibri</vt:lpstr>
      <vt:lpstr>Calibri Light</vt:lpstr>
      <vt:lpstr>Symbol</vt:lpstr>
      <vt:lpstr>Times New Roman</vt:lpstr>
      <vt:lpstr>Office Theme</vt:lpstr>
      <vt:lpstr>June 15,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111</cp:revision>
  <dcterms:created xsi:type="dcterms:W3CDTF">2016-05-14T21:20:37Z</dcterms:created>
  <dcterms:modified xsi:type="dcterms:W3CDTF">2025-06-22T11:37:26Z</dcterms:modified>
</cp:coreProperties>
</file>