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1"/>
  </p:notesMasterIdLst>
  <p:sldIdLst>
    <p:sldId id="258" r:id="rId2"/>
    <p:sldId id="260" r:id="rId3"/>
    <p:sldId id="1873" r:id="rId4"/>
    <p:sldId id="1874" r:id="rId5"/>
    <p:sldId id="268" r:id="rId6"/>
    <p:sldId id="269" r:id="rId7"/>
    <p:sldId id="1417" r:id="rId8"/>
    <p:sldId id="267" r:id="rId9"/>
    <p:sldId id="1903" r:id="rId10"/>
    <p:sldId id="2046" r:id="rId11"/>
    <p:sldId id="2047" r:id="rId12"/>
    <p:sldId id="270" r:id="rId13"/>
    <p:sldId id="1898" r:id="rId14"/>
    <p:sldId id="1536" r:id="rId15"/>
    <p:sldId id="278" r:id="rId16"/>
    <p:sldId id="1498" r:id="rId17"/>
    <p:sldId id="2048" r:id="rId18"/>
    <p:sldId id="2049" r:id="rId19"/>
    <p:sldId id="2050" r:id="rId20"/>
    <p:sldId id="2051" r:id="rId21"/>
    <p:sldId id="2052" r:id="rId22"/>
    <p:sldId id="2053" r:id="rId23"/>
    <p:sldId id="2054" r:id="rId24"/>
    <p:sldId id="2055" r:id="rId25"/>
    <p:sldId id="2056" r:id="rId26"/>
    <p:sldId id="2057" r:id="rId27"/>
    <p:sldId id="2058" r:id="rId28"/>
    <p:sldId id="2059" r:id="rId29"/>
    <p:sldId id="1921" r:id="rId30"/>
    <p:sldId id="1328" r:id="rId31"/>
    <p:sldId id="2073" r:id="rId32"/>
    <p:sldId id="2074" r:id="rId33"/>
    <p:sldId id="2075" r:id="rId34"/>
    <p:sldId id="2076" r:id="rId35"/>
    <p:sldId id="2077" r:id="rId36"/>
    <p:sldId id="2078" r:id="rId37"/>
    <p:sldId id="2079" r:id="rId38"/>
    <p:sldId id="2080" r:id="rId39"/>
    <p:sldId id="2081" r:id="rId40"/>
    <p:sldId id="2082" r:id="rId41"/>
    <p:sldId id="1922" r:id="rId42"/>
    <p:sldId id="1923" r:id="rId43"/>
    <p:sldId id="2060" r:id="rId44"/>
    <p:sldId id="2061" r:id="rId45"/>
    <p:sldId id="2062" r:id="rId46"/>
    <p:sldId id="1448" r:id="rId47"/>
    <p:sldId id="310" r:id="rId48"/>
    <p:sldId id="1424" r:id="rId49"/>
    <p:sldId id="1425" r:id="rId50"/>
    <p:sldId id="2063" r:id="rId51"/>
    <p:sldId id="2064" r:id="rId52"/>
    <p:sldId id="2065" r:id="rId53"/>
    <p:sldId id="2066" r:id="rId54"/>
    <p:sldId id="2067" r:id="rId55"/>
    <p:sldId id="2068" r:id="rId56"/>
    <p:sldId id="304" r:id="rId57"/>
    <p:sldId id="305" r:id="rId58"/>
    <p:sldId id="1291" r:id="rId59"/>
    <p:sldId id="316" r:id="rId60"/>
    <p:sldId id="317" r:id="rId61"/>
    <p:sldId id="1839" r:id="rId62"/>
    <p:sldId id="485" r:id="rId63"/>
    <p:sldId id="1915" r:id="rId64"/>
    <p:sldId id="1926" r:id="rId65"/>
    <p:sldId id="2069" r:id="rId66"/>
    <p:sldId id="2070" r:id="rId67"/>
    <p:sldId id="2071" r:id="rId68"/>
    <p:sldId id="2072" r:id="rId69"/>
    <p:sldId id="330" r:id="rId70"/>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00" autoAdjust="0"/>
    <p:restoredTop sz="94660"/>
  </p:normalViewPr>
  <p:slideViewPr>
    <p:cSldViewPr snapToGrid="0" snapToObjects="1" showGuides="1">
      <p:cViewPr varScale="1">
        <p:scale>
          <a:sx n="66" d="100"/>
          <a:sy n="66" d="100"/>
        </p:scale>
        <p:origin x="84" y="738"/>
      </p:cViewPr>
      <p:guideLst>
        <p:guide orient="horz" pos="22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9/28/2025</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A0226-04F4-E563-768C-75FC5B0C2A2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5686F08-4483-4C17-8BCF-199732D29E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C65025B-B612-4C9D-DB15-B32F50225C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5562B78-AFD5-E646-5562-E7642C61E6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10</a:t>
            </a:fld>
            <a:endParaRPr lang="en-US" altLang="en-US"/>
          </a:p>
        </p:txBody>
      </p:sp>
    </p:spTree>
    <p:extLst>
      <p:ext uri="{BB962C8B-B14F-4D97-AF65-F5344CB8AC3E}">
        <p14:creationId xmlns:p14="http://schemas.microsoft.com/office/powerpoint/2010/main" val="394669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ECC2E-7C5D-442C-5A5B-B6C5D9852F5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D7EE1BA-1D8F-9E02-A3AD-25668CBBEA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DB9B451-5DB4-40BA-00B6-7634FFA527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C6FC642-5AAF-A79E-BB7D-9905102437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11</a:t>
            </a:fld>
            <a:endParaRPr lang="en-US" altLang="en-US"/>
          </a:p>
        </p:txBody>
      </p:sp>
    </p:spTree>
    <p:extLst>
      <p:ext uri="{BB962C8B-B14F-4D97-AF65-F5344CB8AC3E}">
        <p14:creationId xmlns:p14="http://schemas.microsoft.com/office/powerpoint/2010/main" val="2242340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12</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72BDB-C78E-C79E-71B1-ACE29A5CF6B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9F45D64-3E62-8A1A-9A96-78F3970813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312743-6890-C712-CDA5-5ECDF2234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2F57236-47BC-A95B-B5C7-E0B772DB1C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2755832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52A8D-648B-BCF4-C3F7-0F021A9B88B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255D94-5F10-011D-9620-D29DED0BAF2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4AB1173-C30B-07AF-F049-DB39FD04D1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59988A7-C784-9E2F-D07E-31C02862C5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extLst>
      <p:ext uri="{BB962C8B-B14F-4D97-AF65-F5344CB8AC3E}">
        <p14:creationId xmlns:p14="http://schemas.microsoft.com/office/powerpoint/2010/main" val="149731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9E99C-E4BC-FD05-3244-BC67148F274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51023D8-5967-15E0-4A07-F4E51CDCA14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9181E1D-BC0B-2476-7D54-47B07EB681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65BAE0F-1AE4-BCF2-E858-C232A0F257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extLst>
      <p:ext uri="{BB962C8B-B14F-4D97-AF65-F5344CB8AC3E}">
        <p14:creationId xmlns:p14="http://schemas.microsoft.com/office/powerpoint/2010/main" val="3226392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62643-6959-0B5F-4D72-6A5116BD786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1B93D6C-D03F-F86F-EB71-E550A1C7BA0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8DC2967-3BF2-AF76-B2D5-449CABD6A0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217E43C-1EA4-C3F9-39F8-8B424C7712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extLst>
      <p:ext uri="{BB962C8B-B14F-4D97-AF65-F5344CB8AC3E}">
        <p14:creationId xmlns:p14="http://schemas.microsoft.com/office/powerpoint/2010/main" val="25327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44F53-2310-553A-64EE-50D0563E0D7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D6B53FE-F845-E468-2F1F-1717C5CDE41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6336F5-77E1-4D11-7DCF-CDB9FD47A8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C1D476F-2953-C5EB-13CE-5C3309FBD7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2998508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D1289-0219-1142-5F37-0E1B5D52351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9D0219F-D3DD-BA74-5DE9-7FD78784F47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3B801CA-4FA8-54BE-E6F6-58A820ACAB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64B4AA9-C331-AEB1-4EA1-B8367A1FC7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extLst>
      <p:ext uri="{BB962C8B-B14F-4D97-AF65-F5344CB8AC3E}">
        <p14:creationId xmlns:p14="http://schemas.microsoft.com/office/powerpoint/2010/main" val="581726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5911D-F718-127F-EE95-D9348593235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6C892BE-1AF8-53EA-9425-2EE00C77C8A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FCABAAE-13AB-9B43-3341-1B0FAE060D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61314B7-B69C-50D7-453B-DA1198F15F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extLst>
      <p:ext uri="{BB962C8B-B14F-4D97-AF65-F5344CB8AC3E}">
        <p14:creationId xmlns:p14="http://schemas.microsoft.com/office/powerpoint/2010/main" val="3796252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4AADF-B6DD-A973-5491-F2DE4BAAAEF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3D6B3E-FBAE-768B-238A-A4013C5931B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1AE3847-10AE-BA85-3872-CD29D36E28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520C6A2-7A29-A6DF-EF9F-63093C06A1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2647032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1EAAC-164D-7F24-2DBB-A0C0E308568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E4ED79C-05A0-3F65-5C27-BFEDBE9B60F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D3E3251-4330-BC33-2A1F-AC93E029B5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89CDB61-DB18-947E-184E-C186F542A5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2739538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9F84-5D10-75E3-493A-804FFCC34DF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3144A01-C4ED-F4E9-962E-A0F2B962B1F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25496F-028D-E2E8-ECA9-FE301FAF6F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7444657D-C51D-41E6-65BD-B5D79FC792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3354753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D6858-59EC-CA25-36EE-BCBDDE78A15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8AAF7A8-8942-220C-0B4C-80284FF5FBC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DFA600E-9419-5BE6-B69F-A341454F42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E376540-1416-2CA5-847F-ED44951DFE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extLst>
      <p:ext uri="{BB962C8B-B14F-4D97-AF65-F5344CB8AC3E}">
        <p14:creationId xmlns:p14="http://schemas.microsoft.com/office/powerpoint/2010/main" val="2586175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EAA17-590F-3592-E45E-5597F9A741B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B2F591B-E76A-5E92-C69F-1EE8301415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EC23FF5-091C-91D4-AE56-56E74EFEF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293BAF6-F4D4-7C0D-508C-1717A26A9B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4224932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9E33B-61C6-E876-86A9-C1E262AF951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0A0EB17-45C3-CFDA-F527-33A7976573B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6160655-1FBA-56EC-683A-ACBF33D199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B9A8733-892B-D90F-8839-EDF20E31EB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1321399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FF06-CE1D-95A0-762B-D1D4D68AD8C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B48EF82-E545-F805-9241-FC09C635072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1FC4762-3012-C9E9-7F43-86ED5689B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46D9EC1-0CEA-7F29-1BF8-7DA360157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279097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88314-ABBC-8F2A-D62F-373239C145B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35CB3AB-2E33-F0DF-F0FF-B2F52E71CA5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874EB65-545D-577A-CF3B-69CFCE1E2D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1A6C635-5A8D-1B1A-22D3-1C91FF80F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143056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8DF3E-D503-7E26-85D0-6BA044DA02A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521FA1A-ACF2-7DB5-F056-71B298774E0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47BFCF3-A323-2BBB-00C2-D550AFA90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2684D9E-C926-00B5-79B9-B3448B63BD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432420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C440A-A36B-D18F-DCD5-017AE5BC6AE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43E9BD9-D4C9-5F24-6774-B9A88E4135F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B487114-8B5D-7921-885A-017D7614C3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5B07A45-F91C-2041-CC12-33EA26ADB7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954320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601A8-C099-D249-7F93-9433089CCF1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6DBE90D-1D9F-DF8E-CA29-539284104D2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6E24762-33AF-787E-6D8E-EE6B058C55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DB204E30-0B45-0FBA-614B-96E4C9148E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1301108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67029-D0A7-0506-C873-F5D81E231B4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2580CE6-3008-0E2A-7156-7235DC3CD9D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891E570-A23E-BA9B-908B-65F1ED5426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CC56908-9BE6-7FB4-97A1-25E7C91D26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2100188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2AB98-3656-BC3F-6BE5-0CEBECECA1D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98C3059-6724-6882-C9F0-684F44B6D12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DA79EDD-1F9F-7BC7-FC84-9D9A43873F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8D55093-CF6D-3E80-8615-07B4149648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2216190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9C7D8-C756-4424-484A-AE30E16CECF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D960FBD-8713-C608-5B54-96C714ABD49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FE5725-4389-D4F7-B9F1-18C8327085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C27D4AE-0B41-951D-0BDB-636F6B7D9A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2467572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74D4A-0C42-38B1-AF13-2613FE367AA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46C6F87-6C7D-1B89-5EEF-495EF3906CF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3F382DE-5DDB-CE0E-6A19-D7E8A11C5C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F8609DE-4547-A339-C9D0-470CC07EDF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1325028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0C84D-B567-7371-563F-27BFE561C2C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761F5E9-0967-29AD-28BF-59904FC5805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62A46F2-9F25-2DAA-AA87-22F9C7866C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E15B387-6B68-2480-0A85-B20055126E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246366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4</a:t>
            </a:fld>
            <a:endParaRPr lang="en-US" altLang="en-US"/>
          </a:p>
        </p:txBody>
      </p:sp>
    </p:spTree>
    <p:extLst>
      <p:ext uri="{BB962C8B-B14F-4D97-AF65-F5344CB8AC3E}">
        <p14:creationId xmlns:p14="http://schemas.microsoft.com/office/powerpoint/2010/main" val="244772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267A5-9E67-E717-7490-22E5B0E3F30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6AC0F87-DEE6-0F46-EF5F-BD76CEDDB4B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4FF0072-5014-B514-774F-297EA8ECE3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8FEE6D9-453F-1DFA-A8A1-D6A7AAA1DA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3666205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A3A9-3520-BBBE-BBD7-4EF65677322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82B8F2B-D65E-D8E2-3585-491C015F10B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16192D6-5876-A01A-95C2-8479961F3C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ED64289-A8E2-B5FB-E27C-CD07220E3B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2469611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C772-CCD5-1DBB-324B-C6FBE6E9D19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9933016-2B47-B85D-5FCD-C8BDA85DC97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02F2397-2F81-7D28-8D5B-DFA8EB8B6C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2A3D651-D6E8-E826-2FE6-F0EE984FF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119516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991CD-1780-FE75-1008-AFB515097C4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F557DAA-361F-960E-0D12-4B11F688563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F58C0DC-8CB0-8D76-164F-C513F69C4F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106F8C2-1383-912A-B2C4-0AC500A191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1904247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34A4-4557-5ED8-F428-0EA87750059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E2FEF27-CFBF-D789-F4E7-10470A377D3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3B8635F-2C33-4130-4117-066886595F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2ECD3B0-998C-4E33-E516-7C806E8E28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1401383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FE4E6-9432-73C7-CC04-E79DB9E50A3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50F52DE-8077-BACD-2374-8EF42B1A4EB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38CA201-A33D-3B01-9BCE-27E7875F7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1283DA4-B4FD-A911-4B8C-0A05745B1F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1831170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pPr>
                <a:defRPr/>
              </a:pPr>
              <a:t>57</a:t>
            </a:fld>
            <a:endParaRPr lang="en-US"/>
          </a:p>
        </p:txBody>
      </p:sp>
    </p:spTree>
    <p:extLst>
      <p:ext uri="{BB962C8B-B14F-4D97-AF65-F5344CB8AC3E}">
        <p14:creationId xmlns:p14="http://schemas.microsoft.com/office/powerpoint/2010/main" val="3868745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58</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61</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5</a:t>
            </a:fld>
            <a:endParaRPr lang="en-US" altLang="en-US"/>
          </a:p>
        </p:txBody>
      </p:sp>
    </p:spTree>
    <p:extLst>
      <p:ext uri="{BB962C8B-B14F-4D97-AF65-F5344CB8AC3E}">
        <p14:creationId xmlns:p14="http://schemas.microsoft.com/office/powerpoint/2010/main" val="40163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6</a:t>
            </a:fld>
            <a:endParaRPr lang="en-US" altLang="en-US"/>
          </a:p>
        </p:txBody>
      </p:sp>
    </p:spTree>
    <p:extLst>
      <p:ext uri="{BB962C8B-B14F-4D97-AF65-F5344CB8AC3E}">
        <p14:creationId xmlns:p14="http://schemas.microsoft.com/office/powerpoint/2010/main" val="159366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7</a:t>
            </a:fld>
            <a:endParaRPr lang="en-US" altLang="en-US"/>
          </a:p>
        </p:txBody>
      </p:sp>
    </p:spTree>
    <p:extLst>
      <p:ext uri="{BB962C8B-B14F-4D97-AF65-F5344CB8AC3E}">
        <p14:creationId xmlns:p14="http://schemas.microsoft.com/office/powerpoint/2010/main" val="411201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a:t>
            </a:fld>
            <a:endParaRPr lang="en-US" altLang="en-US"/>
          </a:p>
        </p:txBody>
      </p:sp>
    </p:spTree>
    <p:extLst>
      <p:ext uri="{BB962C8B-B14F-4D97-AF65-F5344CB8AC3E}">
        <p14:creationId xmlns:p14="http://schemas.microsoft.com/office/powerpoint/2010/main" val="369587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9AF53-1AD9-6748-DA58-62F1625CC70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13E787-E9C4-8BD9-60D8-FE55F50554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1BDF5A9-F7E3-4984-3AC6-5147856AD5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8C6E500-A3F0-916B-374F-A997060BFF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9</a:t>
            </a:fld>
            <a:endParaRPr lang="en-US" altLang="en-US"/>
          </a:p>
        </p:txBody>
      </p:sp>
    </p:spTree>
    <p:extLst>
      <p:ext uri="{BB962C8B-B14F-4D97-AF65-F5344CB8AC3E}">
        <p14:creationId xmlns:p14="http://schemas.microsoft.com/office/powerpoint/2010/main" val="160544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9/28/2025</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9/28/2025</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9/28/2025</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9/28/2025</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9/28/2025</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9/28/2025</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9/28/2025</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9/28/2025</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9/28/2025</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9/28/2025</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9/28/2025</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9/28/2025</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2304838" y="1046922"/>
            <a:ext cx="4553162" cy="516407"/>
          </a:xfrm>
        </p:spPr>
        <p:txBody>
          <a:bodyPr/>
          <a:lstStyle/>
          <a:p>
            <a:pPr algn="ctr" eaLnBrk="1" hangingPunct="1"/>
            <a:r>
              <a:rPr lang="en-US" altLang="en-US" sz="3200" dirty="0">
                <a:latin typeface="Arial Rounded MT Bold" panose="020F0704030504030204" pitchFamily="34" charset="0"/>
              </a:rPr>
              <a:t>September 28, 2025</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129568"/>
            <a:ext cx="9125162" cy="91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3200" dirty="0">
                <a:latin typeface="Arial Rounded MT Bold" panose="020F0704030504030204" pitchFamily="34" charset="0"/>
              </a:rPr>
              <a:t>WELCOME!</a:t>
            </a:r>
          </a:p>
          <a:p>
            <a:pPr algn="ctr" defTabSz="914400" eaLnBrk="1" hangingPunct="1"/>
            <a:r>
              <a:rPr lang="en-US" altLang="en-US" sz="3200" dirty="0">
                <a:latin typeface="Arial Rounded MT Bold" panose="020F0704030504030204" pitchFamily="34" charset="0"/>
              </a:rPr>
              <a:t>Trinity Lutheran Church</a:t>
            </a:r>
          </a:p>
        </p:txBody>
      </p:sp>
      <p:pic>
        <p:nvPicPr>
          <p:cNvPr id="3" name="Picture 2">
            <a:extLst>
              <a:ext uri="{FF2B5EF4-FFF2-40B4-BE49-F238E27FC236}">
                <a16:creationId xmlns:a16="http://schemas.microsoft.com/office/drawing/2014/main" id="{7C316333-95DE-621D-2101-1AE3F1692FBC}"/>
              </a:ext>
            </a:extLst>
          </p:cNvPr>
          <p:cNvPicPr>
            <a:picLocks noChangeAspect="1"/>
          </p:cNvPicPr>
          <p:nvPr/>
        </p:nvPicPr>
        <p:blipFill>
          <a:blip r:embed="rId3"/>
          <a:stretch>
            <a:fillRect/>
          </a:stretch>
        </p:blipFill>
        <p:spPr>
          <a:xfrm>
            <a:off x="1102313" y="1696479"/>
            <a:ext cx="6939374" cy="473300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E9FF7-2691-263A-7061-D378451800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5E0E0-A5A8-CDDB-33A5-F65E25DD000F}"/>
              </a:ext>
            </a:extLst>
          </p:cNvPr>
          <p:cNvSpPr/>
          <p:nvPr/>
        </p:nvSpPr>
        <p:spPr>
          <a:xfrm>
            <a:off x="1" y="3675"/>
            <a:ext cx="8515349" cy="577338"/>
          </a:xfrm>
          <a:prstGeom prst="rect">
            <a:avLst/>
          </a:prstGeom>
        </p:spPr>
        <p:txBody>
          <a:bodyPr wrap="square">
            <a:spAutoFit/>
          </a:bodyPr>
          <a:lstStyle/>
          <a:p>
            <a:pPr marL="457200" marR="0" lvl="0" indent="-45720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“Take My Life, That I May Be” -- LBW 406</a:t>
            </a:r>
          </a:p>
        </p:txBody>
      </p:sp>
      <p:sp>
        <p:nvSpPr>
          <p:cNvPr id="5" name="TextBox 4">
            <a:extLst>
              <a:ext uri="{FF2B5EF4-FFF2-40B4-BE49-F238E27FC236}">
                <a16:creationId xmlns:a16="http://schemas.microsoft.com/office/drawing/2014/main" id="{278F6C6D-BF07-294D-1129-A39D59445865}"/>
              </a:ext>
            </a:extLst>
          </p:cNvPr>
          <p:cNvSpPr txBox="1"/>
          <p:nvPr/>
        </p:nvSpPr>
        <p:spPr>
          <a:xfrm>
            <a:off x="76200" y="819152"/>
            <a:ext cx="7781926" cy="5078313"/>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Take my voice and let me sing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always, only, for my King;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take my lips and let them 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filled with messages from thee.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4	Take my silver and my gold,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not a mite would I withhold;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take my intellect and use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 as thou shall choose.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62559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13924-9257-453A-8199-B68F111368A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DB0023-1F63-0599-81F0-D32EB4B1ACD7}"/>
              </a:ext>
            </a:extLst>
          </p:cNvPr>
          <p:cNvSpPr/>
          <p:nvPr/>
        </p:nvSpPr>
        <p:spPr>
          <a:xfrm>
            <a:off x="1" y="3675"/>
            <a:ext cx="8515349" cy="577338"/>
          </a:xfrm>
          <a:prstGeom prst="rect">
            <a:avLst/>
          </a:prstGeom>
        </p:spPr>
        <p:txBody>
          <a:bodyPr wrap="square">
            <a:spAutoFit/>
          </a:bodyPr>
          <a:lstStyle/>
          <a:p>
            <a:pPr marL="457200" marR="0" lvl="0" indent="-45720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“Take My Life, That I May Be” -- LBW 406</a:t>
            </a:r>
          </a:p>
        </p:txBody>
      </p:sp>
      <p:sp>
        <p:nvSpPr>
          <p:cNvPr id="5" name="TextBox 4">
            <a:extLst>
              <a:ext uri="{FF2B5EF4-FFF2-40B4-BE49-F238E27FC236}">
                <a16:creationId xmlns:a16="http://schemas.microsoft.com/office/drawing/2014/main" id="{4BAEBC1A-9211-EFBE-0EB0-A298CA9EE9B4}"/>
              </a:ext>
            </a:extLst>
          </p:cNvPr>
          <p:cNvSpPr txBox="1"/>
          <p:nvPr/>
        </p:nvSpPr>
        <p:spPr>
          <a:xfrm>
            <a:off x="285749" y="800101"/>
            <a:ext cx="7429501" cy="5078313"/>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5	Take my will and make it thine,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it shall be no longer mine.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Take my heart, it is thine own,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it shall be thy royal throne.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6	Take my love; my Lord, I pour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cs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at thy feet its treasure store;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cs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take myself, and I will 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ever, only, all for thee.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24806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35CB-A254-09C5-0DDB-4B4BE5EF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D5BCEF-84D7-189D-1D5C-B131295ADC29}"/>
              </a:ext>
            </a:extLst>
          </p:cNvPr>
          <p:cNvSpPr/>
          <p:nvPr/>
        </p:nvSpPr>
        <p:spPr>
          <a:xfrm>
            <a:off x="0" y="51769"/>
            <a:ext cx="9144000"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1983DD25-CD8E-8832-3E2E-23DE9AA45860}"/>
              </a:ext>
            </a:extLst>
          </p:cNvPr>
          <p:cNvSpPr txBox="1"/>
          <p:nvPr/>
        </p:nvSpPr>
        <p:spPr>
          <a:xfrm>
            <a:off x="114300" y="833699"/>
            <a:ext cx="7896225" cy="5309915"/>
          </a:xfrm>
          <a:prstGeom prst="rect">
            <a:avLst/>
          </a:prstGeom>
          <a:noFill/>
        </p:spPr>
        <p:txBody>
          <a:bodyPr wrap="square">
            <a:spAutoFit/>
          </a:bodyPr>
          <a:lstStyle/>
          <a:p>
            <a:pPr marL="628650" marR="0" indent="-628650">
              <a:lnSpc>
                <a:spcPct val="119000"/>
              </a:lnSpc>
              <a:spcAft>
                <a:spcPts val="600"/>
              </a:spcAft>
              <a:buNone/>
              <a:tabLst>
                <a:tab pos="3314700" algn="l"/>
                <a:tab pos="4343400" algn="l"/>
              </a:tabLst>
            </a:pPr>
            <a:r>
              <a:rPr lang="en-US" sz="3200" dirty="0">
                <a:effectLst/>
                <a:latin typeface="Arial Rounded MT Bold" panose="020F0704030504030204" pitchFamily="34" charset="0"/>
                <a:ea typeface="Garamond,Times New Roman"/>
                <a:cs typeface="Times New Roman" panose="02020603050405020304" pitchFamily="18" charset="0"/>
              </a:rPr>
              <a:t>P:	</a:t>
            </a:r>
            <a:r>
              <a:rPr lang="en-US" sz="3200" dirty="0">
                <a:effectLst/>
                <a:latin typeface="Arial Rounded MT Bold" panose="020F0704030504030204" pitchFamily="34" charset="0"/>
                <a:ea typeface="Garamond,Times New Roman"/>
                <a:cs typeface="Garamond,Times New Roman"/>
              </a:rPr>
              <a:t>God of promise, you call us into your holy presence and entrust us with the work of caring for your beloved children—all of humanity and all of creation. Guide us, equip us, and inspire us to follow in your way, through Jesus Christ.</a:t>
            </a:r>
          </a:p>
          <a:p>
            <a:pPr marL="628650" marR="0" indent="-628650">
              <a:lnSpc>
                <a:spcPct val="119000"/>
              </a:lnSpc>
              <a:spcAft>
                <a:spcPts val="600"/>
              </a:spcAft>
              <a:buNone/>
              <a:tabLst>
                <a:tab pos="3314700" algn="l"/>
                <a:tab pos="4343400" algn="l"/>
              </a:tabLst>
            </a:pPr>
            <a:r>
              <a:rPr lang="en-US" sz="1400" dirty="0">
                <a:effectLst/>
                <a:latin typeface="Arial Rounded MT Bold" panose="020F0704030504030204" pitchFamily="34" charset="0"/>
                <a:ea typeface="Garamond,Times New Roman"/>
                <a:cs typeface="Garamond,Times New Roman"/>
              </a:rPr>
              <a:t> </a:t>
            </a:r>
            <a:endParaRPr lang="en-US" sz="900" dirty="0">
              <a:effectLst/>
              <a:latin typeface="Arial Rounded MT Bold" panose="020F0704030504030204" pitchFamily="34" charset="0"/>
              <a:ea typeface="Garamond,Times New Roman"/>
              <a:cs typeface="Garamond,Times New Roman"/>
            </a:endParaRPr>
          </a:p>
          <a:p>
            <a:pPr marL="628650" marR="0" indent="-628650">
              <a:lnSpc>
                <a:spcPct val="119000"/>
              </a:lnSpc>
              <a:spcAft>
                <a:spcPts val="600"/>
              </a:spcAft>
              <a:buNone/>
              <a:tabLst>
                <a:tab pos="3314700" algn="l"/>
                <a:tab pos="4343400" algn="l"/>
              </a:tabLst>
            </a:pPr>
            <a:r>
              <a:rPr lang="en-US" sz="3600" b="1" dirty="0">
                <a:effectLst/>
                <a:latin typeface="Arial Rounded MT Bold" panose="020F0704030504030204" pitchFamily="34" charset="0"/>
                <a:ea typeface="Garamond,Times New Roman"/>
                <a:cs typeface="Garamond,Times New Roman"/>
              </a:rPr>
              <a:t>C:	Amen.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074762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95249" y="239407"/>
            <a:ext cx="3810000" cy="1998968"/>
          </a:xfrm>
          <a:prstGeom prst="rect">
            <a:avLst/>
          </a:prstGeom>
        </p:spPr>
      </p:pic>
      <p:pic>
        <p:nvPicPr>
          <p:cNvPr id="5" name="Picture 4" descr="A person standing in a desert with a stick and a tree&#10;&#10;AI-generated content may be incorrect.">
            <a:extLst>
              <a:ext uri="{FF2B5EF4-FFF2-40B4-BE49-F238E27FC236}">
                <a16:creationId xmlns:a16="http://schemas.microsoft.com/office/drawing/2014/main" id="{1221BFED-5F85-E334-96AD-5AE2DB9E0875}"/>
              </a:ext>
            </a:extLst>
          </p:cNvPr>
          <p:cNvPicPr>
            <a:picLocks noChangeAspect="1"/>
          </p:cNvPicPr>
          <p:nvPr/>
        </p:nvPicPr>
        <p:blipFill>
          <a:blip r:embed="rId4"/>
          <a:stretch>
            <a:fillRect/>
          </a:stretch>
        </p:blipFill>
        <p:spPr>
          <a:xfrm>
            <a:off x="3905249" y="1675117"/>
            <a:ext cx="4943476" cy="4943476"/>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04826" y="1474171"/>
            <a:ext cx="7029449" cy="2489784"/>
          </a:xfrm>
          <a:prstGeom prst="rect">
            <a:avLst/>
          </a:prstGeom>
        </p:spPr>
        <p:txBody>
          <a:bodyPr wrap="square">
            <a:spAutoFit/>
          </a:bodyPr>
          <a:lstStyle/>
          <a:p>
            <a:pPr marL="685783" indent="-685783">
              <a:lnSpc>
                <a:spcPct val="107000"/>
              </a:lnSpc>
              <a:spcBef>
                <a:spcPts val="0"/>
              </a:spcBef>
              <a:spcAft>
                <a:spcPts val="800"/>
              </a:spcAft>
            </a:pPr>
            <a:r>
              <a:rPr lang="en-US" sz="3200" dirty="0">
                <a:solidFill>
                  <a:prstClr val="black"/>
                </a:solidFill>
                <a:latin typeface="Arial Rounded MT Bold" panose="020F0704030504030204" pitchFamily="34" charset="0"/>
                <a:ea typeface="Calibri" panose="020F0502020204030204" pitchFamily="34" charset="0"/>
              </a:rPr>
              <a:t>L:	Our scripture reading is from Exodus, Chapters 2, 3, and 4.</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ACF767-891E-B52D-ECE3-66BC8CD2AF66}"/>
              </a:ext>
            </a:extLst>
          </p:cNvPr>
          <p:cNvSpPr txBox="1"/>
          <p:nvPr/>
        </p:nvSpPr>
        <p:spPr>
          <a:xfrm>
            <a:off x="219075" y="990601"/>
            <a:ext cx="8372475" cy="5155257"/>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2</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After a long time the king of Egypt died. The Israelites groaned under their slavery, and cried out. Out of the slavery their cry for help rose up to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God heard their groaning, and God remembered his covenant with Abraham, Isaac, and Jacob.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God looked upon the</a:t>
            </a:r>
          </a:p>
        </p:txBody>
      </p:sp>
    </p:spTree>
    <p:extLst>
      <p:ext uri="{BB962C8B-B14F-4D97-AF65-F5344CB8AC3E}">
        <p14:creationId xmlns:p14="http://schemas.microsoft.com/office/powerpoint/2010/main" val="3034340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9425D-3D75-ED90-2199-ADA994EB13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CA80893-A774-F45B-4DC9-DC0152396F94}"/>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F4E1FE3-4A6D-3B7B-03D5-046912179AE5}"/>
              </a:ext>
            </a:extLst>
          </p:cNvPr>
          <p:cNvSpPr txBox="1"/>
          <p:nvPr/>
        </p:nvSpPr>
        <p:spPr>
          <a:xfrm>
            <a:off x="219075" y="990601"/>
            <a:ext cx="8372475" cy="5309146"/>
          </a:xfrm>
          <a:prstGeom prst="rect">
            <a:avLst/>
          </a:prstGeom>
          <a:noFill/>
        </p:spPr>
        <p:txBody>
          <a:bodyPr wrap="square">
            <a:spAutoFit/>
          </a:bodyPr>
          <a:lstStyle/>
          <a:p>
            <a:pPr marL="0" marR="0">
              <a:spcAft>
                <a:spcPts val="6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2</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Israelites, and God took notice of them.</a:t>
            </a:r>
          </a:p>
          <a:p>
            <a:pPr marL="0" marR="0">
              <a:spcAft>
                <a:spcPts val="600"/>
              </a:spcAft>
              <a:buNone/>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Moses was keeping the flock of his father-in-law Jethro, the priest of Midian; he led his flock beyond the wilderness, and came to Horeb, the mountain of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 the angel of</a:t>
            </a:r>
          </a:p>
        </p:txBody>
      </p:sp>
    </p:spTree>
    <p:extLst>
      <p:ext uri="{BB962C8B-B14F-4D97-AF65-F5344CB8AC3E}">
        <p14:creationId xmlns:p14="http://schemas.microsoft.com/office/powerpoint/2010/main" val="1914578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2A950-E2FC-4D80-B2F5-C8416ACC6C8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6239830-A856-8BCF-EC90-B7737652AC48}"/>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DAB9FB-EA44-6CC1-6EE6-936D36FDCD1A}"/>
              </a:ext>
            </a:extLst>
          </p:cNvPr>
          <p:cNvSpPr txBox="1"/>
          <p:nvPr/>
        </p:nvSpPr>
        <p:spPr>
          <a:xfrm>
            <a:off x="219075" y="990601"/>
            <a:ext cx="8372475" cy="5155257"/>
          </a:xfrm>
          <a:prstGeom prst="rect">
            <a:avLst/>
          </a:prstGeom>
          <a:noFill/>
        </p:spPr>
        <p:txBody>
          <a:bodyPr wrap="square">
            <a:spAutoFit/>
          </a:bodyPr>
          <a:lstStyle/>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appeared to him in a flame of fire out of a bush; he looked, and the bush was blazing, yet it was not consumed.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Moses said, “I must turn aside and look at this great sight, and see why the bush is not burned up.”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 Lord saw that he had turned aside to see, God</a:t>
            </a:r>
          </a:p>
        </p:txBody>
      </p:sp>
    </p:spTree>
    <p:extLst>
      <p:ext uri="{BB962C8B-B14F-4D97-AF65-F5344CB8AC3E}">
        <p14:creationId xmlns:p14="http://schemas.microsoft.com/office/powerpoint/2010/main" val="2194688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2246C-97C6-DE98-7188-353E6565784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409E6E8-C068-C8C0-C413-109B58F1FB00}"/>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88D25DD-AED8-4D96-0244-82CDB877E49D}"/>
              </a:ext>
            </a:extLst>
          </p:cNvPr>
          <p:cNvSpPr txBox="1"/>
          <p:nvPr/>
        </p:nvSpPr>
        <p:spPr>
          <a:xfrm>
            <a:off x="219075" y="990601"/>
            <a:ext cx="8372475" cy="5155257"/>
          </a:xfrm>
          <a:prstGeom prst="rect">
            <a:avLst/>
          </a:prstGeom>
          <a:noFill/>
        </p:spPr>
        <p:txBody>
          <a:bodyPr wrap="square">
            <a:spAutoFit/>
          </a:bodyPr>
          <a:lstStyle/>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called to him out of the bush, “Moses, Moses!” And he said, “Here I am.”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said, “Come no closer! Remove the sandals from your feet, for the place on which you are standing is holy ground.”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said further, “I am the God of your father, the God of Abraham, the God</a:t>
            </a:r>
          </a:p>
        </p:txBody>
      </p:sp>
    </p:spTree>
    <p:extLst>
      <p:ext uri="{BB962C8B-B14F-4D97-AF65-F5344CB8AC3E}">
        <p14:creationId xmlns:p14="http://schemas.microsoft.com/office/powerpoint/2010/main" val="4269913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60F6B-FED9-4E5F-A70B-7DC504A676CB}"/>
              </a:ext>
            </a:extLst>
          </p:cNvPr>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Roxanne Groff</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C4F2-5E2F-8BB3-F599-A9C495D087A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87A433D-F358-3782-7987-2071F5E152E0}"/>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C4366FC-9014-9154-5430-4829FECCE004}"/>
              </a:ext>
            </a:extLst>
          </p:cNvPr>
          <p:cNvSpPr txBox="1"/>
          <p:nvPr/>
        </p:nvSpPr>
        <p:spPr>
          <a:xfrm>
            <a:off x="219075" y="990601"/>
            <a:ext cx="8372475" cy="5232202"/>
          </a:xfrm>
          <a:prstGeom prst="rect">
            <a:avLst/>
          </a:prstGeom>
          <a:noFill/>
        </p:spPr>
        <p:txBody>
          <a:bodyPr wrap="square">
            <a:spAutoFit/>
          </a:bodyPr>
          <a:lstStyle/>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of Isaac, and the God of Jacob.” And Moses hid his face, for he was afraid to look at God.</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Lord said, “I have observed the misery of my people who are in Egypt; I have heard their cry on account of their taskmasters. Indeed, I know their sufferings,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a:t>
            </a:r>
          </a:p>
        </p:txBody>
      </p:sp>
    </p:spTree>
    <p:extLst>
      <p:ext uri="{BB962C8B-B14F-4D97-AF65-F5344CB8AC3E}">
        <p14:creationId xmlns:p14="http://schemas.microsoft.com/office/powerpoint/2010/main" val="3363238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2AA3-996B-58BB-73D5-E98D446E02C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912DA95-E2F6-250C-D375-D07C1AF59F4B}"/>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E959AFF-4408-283B-4639-19600021A87C}"/>
              </a:ext>
            </a:extLst>
          </p:cNvPr>
          <p:cNvSpPr txBox="1"/>
          <p:nvPr/>
        </p:nvSpPr>
        <p:spPr>
          <a:xfrm>
            <a:off x="219075" y="990601"/>
            <a:ext cx="8372475" cy="5155257"/>
          </a:xfrm>
          <a:prstGeom prst="rect">
            <a:avLst/>
          </a:prstGeom>
          <a:noFill/>
        </p:spPr>
        <p:txBody>
          <a:bodyPr wrap="square">
            <a:spAutoFit/>
          </a:bodyPr>
          <a:lstStyle/>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have come down to deliver them from the Egyptians, and to bring them up out of that land to a good and broad land, a land flowing with milk and honey, to the country of the Canaanites, the Hittites, the Amorites, the Perizzites, the Hivites, and the Jebusites.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cry of the</a:t>
            </a:r>
          </a:p>
        </p:txBody>
      </p:sp>
    </p:spTree>
    <p:extLst>
      <p:ext uri="{BB962C8B-B14F-4D97-AF65-F5344CB8AC3E}">
        <p14:creationId xmlns:p14="http://schemas.microsoft.com/office/powerpoint/2010/main" val="2058217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F369-98F2-700A-7D54-959A86F7479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3CF61B0-7EFE-1671-284A-F57A88159220}"/>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3C23D9E-8BD7-E8AE-9CA4-CEAAEB641A98}"/>
              </a:ext>
            </a:extLst>
          </p:cNvPr>
          <p:cNvSpPr txBox="1"/>
          <p:nvPr/>
        </p:nvSpPr>
        <p:spPr>
          <a:xfrm>
            <a:off x="219075" y="904876"/>
            <a:ext cx="8372475" cy="5232202"/>
          </a:xfrm>
          <a:prstGeom prst="rect">
            <a:avLst/>
          </a:prstGeom>
          <a:noFill/>
        </p:spPr>
        <p:txBody>
          <a:bodyPr wrap="square">
            <a:spAutoFit/>
          </a:bodyPr>
          <a:lstStyle/>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Israelites has now come to me; I have also seen how the Egyptians oppress them.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come, I will send you to Pharaoh to bring my people, the Israelites, out of Egypt.”</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Moses said to God, “Who am I that I should go to Pharaoh, and bring the Israelites out of</a:t>
            </a:r>
          </a:p>
        </p:txBody>
      </p:sp>
    </p:spTree>
    <p:extLst>
      <p:ext uri="{BB962C8B-B14F-4D97-AF65-F5344CB8AC3E}">
        <p14:creationId xmlns:p14="http://schemas.microsoft.com/office/powerpoint/2010/main" val="3460389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A9E9E-EEF1-20B7-1B9E-A2C611C8B86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404F9A2-8066-4570-612A-43A79C9BE6CD}"/>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6F7CA1A-DB1A-2A32-7C09-A9C5EE3B0F7E}"/>
              </a:ext>
            </a:extLst>
          </p:cNvPr>
          <p:cNvSpPr txBox="1"/>
          <p:nvPr/>
        </p:nvSpPr>
        <p:spPr>
          <a:xfrm>
            <a:off x="219075" y="904876"/>
            <a:ext cx="8372475" cy="5709255"/>
          </a:xfrm>
          <a:prstGeom prst="rect">
            <a:avLst/>
          </a:prstGeom>
          <a:noFill/>
        </p:spPr>
        <p:txBody>
          <a:bodyPr wrap="square">
            <a:spAutoFit/>
          </a:bodyPr>
          <a:lstStyle/>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Egypt?”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said, “I will be with you; and this shall be the sign for you that it is I who sent you: when you have brought the people out of Egypt, you shall worship God on this mountain.”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Moses said to God, “If I come to the Israelites and say to them, ‘The God of your ancestors has sent me to you,’ and they ask</a:t>
            </a:r>
          </a:p>
        </p:txBody>
      </p:sp>
    </p:spTree>
    <p:extLst>
      <p:ext uri="{BB962C8B-B14F-4D97-AF65-F5344CB8AC3E}">
        <p14:creationId xmlns:p14="http://schemas.microsoft.com/office/powerpoint/2010/main" val="76911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47861-D00B-041A-F171-ECF93330CAE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6163B79-6D1B-C5BF-A7E3-886E0C1576BA}"/>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978B224-2B9D-6756-C6EE-6F891677BED7}"/>
              </a:ext>
            </a:extLst>
          </p:cNvPr>
          <p:cNvSpPr txBox="1"/>
          <p:nvPr/>
        </p:nvSpPr>
        <p:spPr>
          <a:xfrm>
            <a:off x="219075" y="904876"/>
            <a:ext cx="8372475" cy="5709255"/>
          </a:xfrm>
          <a:prstGeom prst="rect">
            <a:avLst/>
          </a:prstGeom>
          <a:noFill/>
        </p:spPr>
        <p:txBody>
          <a:bodyPr wrap="square">
            <a:spAutoFit/>
          </a:bodyPr>
          <a:lstStyle/>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me, ‘What is his name?’ what shall I say to them?”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God said to Moses, “I am who I am.” He said further, “Thus you shall say to the Israelites, ‘I Am has sent me to you.’”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God also said to Moses, “Thus you shall say to the Israelites, ‘The Lord, the God of your ancestors, the God of Abraham, the God of Isaac, and the God of Jacob, </a:t>
            </a:r>
          </a:p>
        </p:txBody>
      </p:sp>
    </p:spTree>
    <p:extLst>
      <p:ext uri="{BB962C8B-B14F-4D97-AF65-F5344CB8AC3E}">
        <p14:creationId xmlns:p14="http://schemas.microsoft.com/office/powerpoint/2010/main" val="3945995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B6737-03D7-C092-ED96-5AE06ACA5E6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089A870-C770-E6F9-882B-82258FBA75DC}"/>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88187FF-BB90-513E-32F0-0A09718CFF2D}"/>
              </a:ext>
            </a:extLst>
          </p:cNvPr>
          <p:cNvSpPr txBox="1"/>
          <p:nvPr/>
        </p:nvSpPr>
        <p:spPr>
          <a:xfrm>
            <a:off x="219075" y="904876"/>
            <a:ext cx="8372475" cy="5309146"/>
          </a:xfrm>
          <a:prstGeom prst="rect">
            <a:avLst/>
          </a:prstGeom>
          <a:noFill/>
        </p:spPr>
        <p:txBody>
          <a:bodyPr wrap="square">
            <a:spAutoFit/>
          </a:bodyPr>
          <a:lstStyle/>
          <a:p>
            <a:pPr marL="0" marR="0">
              <a:spcAft>
                <a:spcPts val="600"/>
              </a:spcAft>
              <a:buNone/>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Chapter 3</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has sent me to you’: This is my name forever, and this my title for all generations.</a:t>
            </a:r>
          </a:p>
          <a:p>
            <a:pPr marL="0" marR="0">
              <a:spcAft>
                <a:spcPts val="600"/>
              </a:spcAft>
              <a:buNone/>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Chapter 4</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Moses said to the Lord, “O my Lord, I have never been eloquent, neither in the past nor even now that you have spoken to your servant; but</a:t>
            </a:r>
          </a:p>
        </p:txBody>
      </p:sp>
    </p:spTree>
    <p:extLst>
      <p:ext uri="{BB962C8B-B14F-4D97-AF65-F5344CB8AC3E}">
        <p14:creationId xmlns:p14="http://schemas.microsoft.com/office/powerpoint/2010/main" val="739915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2845C-82A7-18B1-583C-D80CD7B2B3B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D2C081F-3D36-2B95-3381-DE42149C158A}"/>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9E5680C-7C68-68BE-48C9-8D5229F0B61A}"/>
              </a:ext>
            </a:extLst>
          </p:cNvPr>
          <p:cNvSpPr txBox="1"/>
          <p:nvPr/>
        </p:nvSpPr>
        <p:spPr>
          <a:xfrm>
            <a:off x="219075" y="904876"/>
            <a:ext cx="8372475" cy="5709255"/>
          </a:xfrm>
          <a:prstGeom prst="rect">
            <a:avLst/>
          </a:prstGeom>
          <a:noFill/>
        </p:spPr>
        <p:txBody>
          <a:bodyPr wrap="square">
            <a:spAutoFit/>
          </a:bodyPr>
          <a:lstStyle/>
          <a:p>
            <a:pPr marL="0" marR="0">
              <a:spcAft>
                <a:spcPts val="600"/>
              </a:spcAft>
              <a:buNone/>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Chapter 4</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am slow of speech and slow of tongue.”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Lord said to him, “Who gives speech to mortals? Who makes them mute or deaf, seeing or blind? Is it not I,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go, and I will be with your mouth and teach you what you are to speak.”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he said, “O my Lord, please send someone else.”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a:t>
            </a:r>
          </a:p>
        </p:txBody>
      </p:sp>
    </p:spTree>
    <p:extLst>
      <p:ext uri="{BB962C8B-B14F-4D97-AF65-F5344CB8AC3E}">
        <p14:creationId xmlns:p14="http://schemas.microsoft.com/office/powerpoint/2010/main" val="2227714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6EE82-6AA4-845F-3E3B-15F59A5291C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9808EB8-A3FD-0D60-CB3C-4FB4DA0F56CB}"/>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027C238-0CD7-8725-573A-A5689546BC09}"/>
              </a:ext>
            </a:extLst>
          </p:cNvPr>
          <p:cNvSpPr txBox="1"/>
          <p:nvPr/>
        </p:nvSpPr>
        <p:spPr>
          <a:xfrm>
            <a:off x="219075" y="904876"/>
            <a:ext cx="8372475" cy="5155257"/>
          </a:xfrm>
          <a:prstGeom prst="rect">
            <a:avLst/>
          </a:prstGeom>
          <a:noFill/>
        </p:spPr>
        <p:txBody>
          <a:bodyPr wrap="square">
            <a:spAutoFit/>
          </a:bodyPr>
          <a:lstStyle/>
          <a:p>
            <a:pPr marL="0" marR="0">
              <a:spcAft>
                <a:spcPts val="600"/>
              </a:spcAft>
              <a:buNone/>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Chapter 4</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anger of the Lord was kindled against Moses and he said, “What of your brother Aaron, the Levite? I know that he can speak fluently; even now he is coming out to meet you, and when he sees you his heart will be glad.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shall speak to him and put the words in his mouth; </a:t>
            </a:r>
          </a:p>
        </p:txBody>
      </p:sp>
    </p:spTree>
    <p:extLst>
      <p:ext uri="{BB962C8B-B14F-4D97-AF65-F5344CB8AC3E}">
        <p14:creationId xmlns:p14="http://schemas.microsoft.com/office/powerpoint/2010/main" val="1977139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D1AA8-16D3-75B7-BBB3-73F15F17F27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590AD95-5BAF-F93C-67D4-A3D70818CD6F}"/>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51E702-0754-4E4B-B794-572BB34DD82A}"/>
              </a:ext>
            </a:extLst>
          </p:cNvPr>
          <p:cNvSpPr txBox="1"/>
          <p:nvPr/>
        </p:nvSpPr>
        <p:spPr>
          <a:xfrm>
            <a:off x="219075" y="904876"/>
            <a:ext cx="8105775" cy="5709255"/>
          </a:xfrm>
          <a:prstGeom prst="rect">
            <a:avLst/>
          </a:prstGeom>
          <a:noFill/>
        </p:spPr>
        <p:txBody>
          <a:bodyPr wrap="square">
            <a:spAutoFit/>
          </a:bodyPr>
          <a:lstStyle/>
          <a:p>
            <a:pPr marL="0" marR="0">
              <a:spcAft>
                <a:spcPts val="600"/>
              </a:spcAft>
              <a:buNone/>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Chapter 4</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I will be with your mouth and with his mouth, and will teach you what you shall do.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indeed shall speak for you to the people; he shall serve as a mouth for you, and you shall serve as God for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Take in your hand this staff, with which you shall perform the signs.”</a:t>
            </a:r>
          </a:p>
        </p:txBody>
      </p:sp>
    </p:spTree>
    <p:extLst>
      <p:ext uri="{BB962C8B-B14F-4D97-AF65-F5344CB8AC3E}">
        <p14:creationId xmlns:p14="http://schemas.microsoft.com/office/powerpoint/2010/main" val="1695388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736A7-B62E-FE76-1130-7CE97B4FA0D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A1E223-51E2-A0CB-C674-F88059CCED10}"/>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Exodus 2:23-25; 3:1-15; 4:10-17</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BDF5AF-3C77-169D-CAB4-81C3A4D3899C}"/>
              </a:ext>
            </a:extLst>
          </p:cNvPr>
          <p:cNvSpPr txBox="1"/>
          <p:nvPr/>
        </p:nvSpPr>
        <p:spPr>
          <a:xfrm>
            <a:off x="990600" y="2019300"/>
            <a:ext cx="6657976" cy="1785104"/>
          </a:xfrm>
          <a:prstGeom prst="rect">
            <a:avLst/>
          </a:prstGeom>
          <a:noFill/>
        </p:spPr>
        <p:txBody>
          <a:bodyPr wrap="square">
            <a:spAutoFit/>
          </a:bodyPr>
          <a:lstStyle/>
          <a:p>
            <a:pPr marL="0" marR="0">
              <a:spcAft>
                <a:spcPts val="6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R:	This is the Word of the Lord!</a:t>
            </a:r>
          </a:p>
          <a:p>
            <a:pPr marL="0" marR="0">
              <a:spcAft>
                <a:spcPts val="600"/>
              </a:spcAft>
              <a:buNone/>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p>
        </p:txBody>
      </p:sp>
    </p:spTree>
    <p:extLst>
      <p:ext uri="{BB962C8B-B14F-4D97-AF65-F5344CB8AC3E}">
        <p14:creationId xmlns:p14="http://schemas.microsoft.com/office/powerpoint/2010/main" val="2003661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471055" y="1551709"/>
            <a:ext cx="8377381" cy="4708981"/>
          </a:xfrm>
          <a:prstGeom prst="rect">
            <a:avLst/>
          </a:prstGeom>
        </p:spPr>
        <p:txBody>
          <a:bodyPr wrap="square">
            <a:spAutoFit/>
          </a:bodyPr>
          <a:lstStyle/>
          <a:p>
            <a:pPr marL="684213" indent="-684213"/>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213" indent="-684213"/>
            <a:endParaRPr lang="en-US" sz="1600" dirty="0">
              <a:latin typeface="Arial Rounded MT Bold" panose="020F0704030504030204" pitchFamily="34" charset="0"/>
            </a:endParaRPr>
          </a:p>
          <a:p>
            <a:pPr marL="684213" indent="-684213"/>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213" indent="-684213"/>
            <a:endParaRPr lang="en-US" sz="1800" b="1" dirty="0">
              <a:latin typeface="Arial Rounded MT Bold" panose="020F0704030504030204" pitchFamily="34" charset="0"/>
            </a:endParaRPr>
          </a:p>
          <a:p>
            <a:pPr marL="684213" indent="-684213"/>
            <a:r>
              <a:rPr lang="en-US" sz="3600" b="1" dirty="0">
                <a:latin typeface="Arial Rounded MT Bold" panose="020F0704030504030204" pitchFamily="34" charset="0"/>
              </a:rPr>
              <a:t>C:  Amen.</a:t>
            </a:r>
          </a:p>
        </p:txBody>
      </p:sp>
    </p:spTree>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849D3404-BE40-2A45-30D5-C074AD461DFC}"/>
              </a:ext>
            </a:extLst>
          </p:cNvPr>
          <p:cNvPicPr>
            <a:picLocks noChangeAspect="1"/>
          </p:cNvPicPr>
          <p:nvPr/>
        </p:nvPicPr>
        <p:blipFill>
          <a:blip r:embed="rId3"/>
          <a:stretch>
            <a:fillRect/>
          </a:stretch>
        </p:blipFill>
        <p:spPr>
          <a:xfrm>
            <a:off x="752954" y="864778"/>
            <a:ext cx="7415952" cy="512844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B9DB7-B3D2-0B11-5CC1-B69D9038A6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D3857CD-DC5F-CCAC-03E0-A71C195773D2}"/>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2692C48F-9CAD-F654-45F9-190C60C420EB}"/>
              </a:ext>
            </a:extLst>
          </p:cNvPr>
          <p:cNvPicPr>
            <a:picLocks noChangeAspect="1"/>
          </p:cNvPicPr>
          <p:nvPr/>
        </p:nvPicPr>
        <p:blipFill>
          <a:blip r:embed="rId3"/>
          <a:srcRect b="10770"/>
          <a:stretch>
            <a:fillRect/>
          </a:stretch>
        </p:blipFill>
        <p:spPr>
          <a:xfrm>
            <a:off x="18838" y="647700"/>
            <a:ext cx="9104614" cy="6210300"/>
          </a:xfrm>
          <a:prstGeom prst="rect">
            <a:avLst/>
          </a:prstGeom>
        </p:spPr>
      </p:pic>
    </p:spTree>
    <p:extLst>
      <p:ext uri="{BB962C8B-B14F-4D97-AF65-F5344CB8AC3E}">
        <p14:creationId xmlns:p14="http://schemas.microsoft.com/office/powerpoint/2010/main" val="21252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C5A8-BCBA-9123-9C31-5409798BE3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C1A25A1-DDDA-09DF-D7C0-ED3F46F670FF}"/>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BC55C66E-7ACD-ACCE-DAB6-2FC2EAF58DEC}"/>
              </a:ext>
            </a:extLst>
          </p:cNvPr>
          <p:cNvPicPr>
            <a:picLocks noChangeAspect="1"/>
          </p:cNvPicPr>
          <p:nvPr/>
        </p:nvPicPr>
        <p:blipFill>
          <a:blip r:embed="rId3"/>
          <a:stretch>
            <a:fillRect/>
          </a:stretch>
        </p:blipFill>
        <p:spPr>
          <a:xfrm>
            <a:off x="404812" y="1323653"/>
            <a:ext cx="8334375" cy="4677097"/>
          </a:xfrm>
          <a:prstGeom prst="rect">
            <a:avLst/>
          </a:prstGeom>
        </p:spPr>
      </p:pic>
    </p:spTree>
    <p:extLst>
      <p:ext uri="{BB962C8B-B14F-4D97-AF65-F5344CB8AC3E}">
        <p14:creationId xmlns:p14="http://schemas.microsoft.com/office/powerpoint/2010/main" val="770446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73F6C-0FF0-FEBA-5B66-8851E25AB98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9E2700C-8B7D-5E63-C9A3-936346253B0B}"/>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descr="A painting of a person standing on a hill with a large tree in the background&#10;&#10;AI-generated content may be incorrect.">
            <a:extLst>
              <a:ext uri="{FF2B5EF4-FFF2-40B4-BE49-F238E27FC236}">
                <a16:creationId xmlns:a16="http://schemas.microsoft.com/office/drawing/2014/main" id="{49B6B3A6-FC49-6883-0A73-0C63EEABD362}"/>
              </a:ext>
            </a:extLst>
          </p:cNvPr>
          <p:cNvPicPr>
            <a:picLocks noChangeAspect="1"/>
          </p:cNvPicPr>
          <p:nvPr/>
        </p:nvPicPr>
        <p:blipFill>
          <a:blip r:embed="rId3"/>
          <a:stretch>
            <a:fillRect/>
          </a:stretch>
        </p:blipFill>
        <p:spPr>
          <a:xfrm>
            <a:off x="-855" y="730411"/>
            <a:ext cx="9144000" cy="6099048"/>
          </a:xfrm>
          <a:prstGeom prst="rect">
            <a:avLst/>
          </a:prstGeom>
        </p:spPr>
      </p:pic>
    </p:spTree>
    <p:extLst>
      <p:ext uri="{BB962C8B-B14F-4D97-AF65-F5344CB8AC3E}">
        <p14:creationId xmlns:p14="http://schemas.microsoft.com/office/powerpoint/2010/main" val="3562283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E177-6038-9E82-B49B-6E9CA3876C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31BB029-B4B7-8736-0DA2-55EE7109D36F}"/>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9F15ED1F-C939-C9DC-F023-3D93E6820BCD}"/>
              </a:ext>
            </a:extLst>
          </p:cNvPr>
          <p:cNvPicPr>
            <a:picLocks noChangeAspect="1"/>
          </p:cNvPicPr>
          <p:nvPr/>
        </p:nvPicPr>
        <p:blipFill>
          <a:blip r:embed="rId3"/>
          <a:stretch>
            <a:fillRect/>
          </a:stretch>
        </p:blipFill>
        <p:spPr>
          <a:xfrm>
            <a:off x="1589820" y="676275"/>
            <a:ext cx="5962650" cy="5962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49543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53A71-61EC-C718-9148-F158229626D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C29FAF7-C4D8-8205-6BE8-6FC4EF16C533}"/>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6A7E1502-CFA9-B81A-11B4-07515C2227E1}"/>
              </a:ext>
            </a:extLst>
          </p:cNvPr>
          <p:cNvPicPr>
            <a:picLocks noChangeAspect="1"/>
          </p:cNvPicPr>
          <p:nvPr/>
        </p:nvPicPr>
        <p:blipFill>
          <a:blip r:embed="rId3"/>
          <a:stretch>
            <a:fillRect/>
          </a:stretch>
        </p:blipFill>
        <p:spPr>
          <a:xfrm>
            <a:off x="18838" y="1753017"/>
            <a:ext cx="9104614" cy="5104983"/>
          </a:xfrm>
          <a:prstGeom prst="rect">
            <a:avLst/>
          </a:prstGeom>
        </p:spPr>
      </p:pic>
    </p:spTree>
    <p:extLst>
      <p:ext uri="{BB962C8B-B14F-4D97-AF65-F5344CB8AC3E}">
        <p14:creationId xmlns:p14="http://schemas.microsoft.com/office/powerpoint/2010/main" val="2602134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2B8AB-3838-9461-69A7-98A66B693C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B1153D-B751-478A-E1DB-470B9C378302}"/>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descr="A rolled up paper with flames and smoke&#10;&#10;AI-generated content may be incorrect.">
            <a:extLst>
              <a:ext uri="{FF2B5EF4-FFF2-40B4-BE49-F238E27FC236}">
                <a16:creationId xmlns:a16="http://schemas.microsoft.com/office/drawing/2014/main" id="{08067A1A-FC19-8D73-59CB-29E3BADCDAC5}"/>
              </a:ext>
            </a:extLst>
          </p:cNvPr>
          <p:cNvPicPr>
            <a:picLocks noChangeAspect="1"/>
          </p:cNvPicPr>
          <p:nvPr/>
        </p:nvPicPr>
        <p:blipFill>
          <a:blip r:embed="rId3"/>
          <a:srcRect l="17917" t="13750" r="18333" b="18194"/>
          <a:stretch>
            <a:fillRect/>
          </a:stretch>
        </p:blipFill>
        <p:spPr>
          <a:xfrm rot="3286507">
            <a:off x="2018424" y="891943"/>
            <a:ext cx="5105443" cy="545025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57245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5445-17CE-98AE-7B86-71BFD58B49A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6A6C940-6401-4E9F-CA91-BBA4400869DD}"/>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39DADD9-06B1-3411-1239-7835FDB51EFE}"/>
              </a:ext>
            </a:extLst>
          </p:cNvPr>
          <p:cNvPicPr>
            <a:picLocks noChangeAspect="1"/>
          </p:cNvPicPr>
          <p:nvPr/>
        </p:nvPicPr>
        <p:blipFill>
          <a:blip r:embed="rId3"/>
          <a:stretch>
            <a:fillRect/>
          </a:stretch>
        </p:blipFill>
        <p:spPr>
          <a:xfrm>
            <a:off x="39385" y="800101"/>
            <a:ext cx="9104615" cy="4805213"/>
          </a:xfrm>
          <a:prstGeom prst="rect">
            <a:avLst/>
          </a:prstGeom>
        </p:spPr>
      </p:pic>
    </p:spTree>
    <p:extLst>
      <p:ext uri="{BB962C8B-B14F-4D97-AF65-F5344CB8AC3E}">
        <p14:creationId xmlns:p14="http://schemas.microsoft.com/office/powerpoint/2010/main" val="4233810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1BA1-E1D0-98B0-228B-3A5BE404FE1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98F25B1-DCB5-70C4-E63D-1C01CDAF9B9D}"/>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01E21B4B-B066-8C3A-DD1B-D98C3D262BD9}"/>
              </a:ext>
            </a:extLst>
          </p:cNvPr>
          <p:cNvPicPr>
            <a:picLocks noChangeAspect="1"/>
          </p:cNvPicPr>
          <p:nvPr/>
        </p:nvPicPr>
        <p:blipFill>
          <a:blip r:embed="rId3"/>
          <a:stretch>
            <a:fillRect/>
          </a:stretch>
        </p:blipFill>
        <p:spPr>
          <a:xfrm>
            <a:off x="18838" y="923924"/>
            <a:ext cx="4013332" cy="5191052"/>
          </a:xfrm>
          <a:prstGeom prst="rect">
            <a:avLst/>
          </a:prstGeom>
        </p:spPr>
      </p:pic>
      <p:pic>
        <p:nvPicPr>
          <p:cNvPr id="5" name="Picture 4">
            <a:extLst>
              <a:ext uri="{FF2B5EF4-FFF2-40B4-BE49-F238E27FC236}">
                <a16:creationId xmlns:a16="http://schemas.microsoft.com/office/drawing/2014/main" id="{A1AD9375-FA38-155F-8E34-EEAE7938F087}"/>
              </a:ext>
            </a:extLst>
          </p:cNvPr>
          <p:cNvPicPr>
            <a:picLocks noChangeAspect="1"/>
          </p:cNvPicPr>
          <p:nvPr/>
        </p:nvPicPr>
        <p:blipFill>
          <a:blip r:embed="rId4"/>
          <a:stretch>
            <a:fillRect/>
          </a:stretch>
        </p:blipFill>
        <p:spPr>
          <a:xfrm>
            <a:off x="4032170" y="923924"/>
            <a:ext cx="5111830" cy="2904158"/>
          </a:xfrm>
          <a:prstGeom prst="rect">
            <a:avLst/>
          </a:prstGeom>
        </p:spPr>
      </p:pic>
      <p:pic>
        <p:nvPicPr>
          <p:cNvPr id="6" name="Picture 5">
            <a:extLst>
              <a:ext uri="{FF2B5EF4-FFF2-40B4-BE49-F238E27FC236}">
                <a16:creationId xmlns:a16="http://schemas.microsoft.com/office/drawing/2014/main" id="{02B40C1D-5449-3AE5-EBDC-5C40098DBAA1}"/>
              </a:ext>
            </a:extLst>
          </p:cNvPr>
          <p:cNvPicPr>
            <a:picLocks noChangeAspect="1"/>
          </p:cNvPicPr>
          <p:nvPr/>
        </p:nvPicPr>
        <p:blipFill>
          <a:blip r:embed="rId5"/>
          <a:stretch>
            <a:fillRect/>
          </a:stretch>
        </p:blipFill>
        <p:spPr>
          <a:xfrm>
            <a:off x="4011621" y="3826257"/>
            <a:ext cx="5111831" cy="3003201"/>
          </a:xfrm>
          <a:prstGeom prst="rect">
            <a:avLst/>
          </a:prstGeom>
        </p:spPr>
      </p:pic>
    </p:spTree>
    <p:extLst>
      <p:ext uri="{BB962C8B-B14F-4D97-AF65-F5344CB8AC3E}">
        <p14:creationId xmlns:p14="http://schemas.microsoft.com/office/powerpoint/2010/main" val="3580982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64EEF-1171-0423-CE7A-8BF8FDC8EE5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5BDC40E-3740-3AC9-27AC-F1BEB69BA9AC}"/>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0392D72A-0A61-79D9-27CE-3FFAED2A428A}"/>
              </a:ext>
            </a:extLst>
          </p:cNvPr>
          <p:cNvPicPr>
            <a:picLocks noChangeAspect="1"/>
          </p:cNvPicPr>
          <p:nvPr/>
        </p:nvPicPr>
        <p:blipFill>
          <a:blip r:embed="rId3"/>
          <a:stretch>
            <a:fillRect/>
          </a:stretch>
        </p:blipFill>
        <p:spPr>
          <a:xfrm>
            <a:off x="742950" y="1086192"/>
            <a:ext cx="7353300" cy="491421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58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514764"/>
            <a:ext cx="9144000" cy="4590482"/>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60DB3FF-1137-4994-A776-FF228F5E1D11}"/>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897316209"/>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7E639-DA13-74DF-E0A8-93ECB7D5F1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90939CE-94EE-4A83-16A8-8C2FDD239919}"/>
              </a:ext>
            </a:extLst>
          </p:cNvPr>
          <p:cNvSpPr txBox="1"/>
          <p:nvPr/>
        </p:nvSpPr>
        <p:spPr bwMode="auto">
          <a:xfrm>
            <a:off x="18838" y="28541"/>
            <a:ext cx="9104615"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sp>
        <p:nvSpPr>
          <p:cNvPr id="5" name="Title 1">
            <a:extLst>
              <a:ext uri="{FF2B5EF4-FFF2-40B4-BE49-F238E27FC236}">
                <a16:creationId xmlns:a16="http://schemas.microsoft.com/office/drawing/2014/main" id="{5C756273-3452-A111-9972-6ECD1191D67C}"/>
              </a:ext>
            </a:extLst>
          </p:cNvPr>
          <p:cNvSpPr txBox="1"/>
          <p:nvPr/>
        </p:nvSpPr>
        <p:spPr bwMode="auto">
          <a:xfrm>
            <a:off x="3962400" y="3267076"/>
            <a:ext cx="4551454" cy="7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It’s for you…</a:t>
            </a:r>
          </a:p>
        </p:txBody>
      </p:sp>
      <p:pic>
        <p:nvPicPr>
          <p:cNvPr id="6" name="Picture 5">
            <a:extLst>
              <a:ext uri="{FF2B5EF4-FFF2-40B4-BE49-F238E27FC236}">
                <a16:creationId xmlns:a16="http://schemas.microsoft.com/office/drawing/2014/main" id="{EA1E1B6A-DC4A-E97A-52FD-3C9664BD5FE2}"/>
              </a:ext>
            </a:extLst>
          </p:cNvPr>
          <p:cNvPicPr>
            <a:picLocks noChangeAspect="1"/>
          </p:cNvPicPr>
          <p:nvPr/>
        </p:nvPicPr>
        <p:blipFill>
          <a:blip r:embed="rId3"/>
          <a:stretch>
            <a:fillRect/>
          </a:stretch>
        </p:blipFill>
        <p:spPr>
          <a:xfrm>
            <a:off x="933450" y="1123590"/>
            <a:ext cx="3440012" cy="5334360"/>
          </a:xfrm>
          <a:prstGeom prst="rect">
            <a:avLst/>
          </a:prstGeom>
        </p:spPr>
      </p:pic>
    </p:spTree>
    <p:extLst>
      <p:ext uri="{BB962C8B-B14F-4D97-AF65-F5344CB8AC3E}">
        <p14:creationId xmlns:p14="http://schemas.microsoft.com/office/powerpoint/2010/main" val="1485450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47833-A10A-FFE1-C6F1-A19579C227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6308F5-A72F-3442-2992-FE35EF99F31A}"/>
              </a:ext>
            </a:extLst>
          </p:cNvPr>
          <p:cNvSpPr txBox="1"/>
          <p:nvPr/>
        </p:nvSpPr>
        <p:spPr bwMode="auto">
          <a:xfrm>
            <a:off x="0" y="0"/>
            <a:ext cx="9104615" cy="20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600" dirty="0">
                <a:latin typeface="Arial Rounded MT Bold" panose="020F0704030504030204" pitchFamily="34" charset="0"/>
              </a:rPr>
              <a:t>Hymn of the Day</a:t>
            </a:r>
          </a:p>
          <a:p>
            <a:pPr algn="ctr" eaLnBrk="1" hangingPunct="1"/>
            <a:r>
              <a:rPr lang="en-US" altLang="en-US" sz="3600" dirty="0">
                <a:latin typeface="Arial Rounded MT Bold" panose="020F0704030504030204" pitchFamily="34" charset="0"/>
              </a:rPr>
              <a:t>“Holy, Holy, Holy”</a:t>
            </a:r>
          </a:p>
          <a:p>
            <a:pPr algn="ctr" eaLnBrk="1" hangingPunct="1"/>
            <a:r>
              <a:rPr lang="en-US" altLang="en-US" sz="3600" dirty="0">
                <a:latin typeface="Arial Rounded MT Bold" panose="020F0704030504030204" pitchFamily="34" charset="0"/>
              </a:rPr>
              <a:t>LBW 165</a:t>
            </a:r>
          </a:p>
        </p:txBody>
      </p:sp>
      <p:pic>
        <p:nvPicPr>
          <p:cNvPr id="3" name="Picture 2">
            <a:extLst>
              <a:ext uri="{FF2B5EF4-FFF2-40B4-BE49-F238E27FC236}">
                <a16:creationId xmlns:a16="http://schemas.microsoft.com/office/drawing/2014/main" id="{AF115C5E-2B08-7765-9492-1D352A23DB92}"/>
              </a:ext>
            </a:extLst>
          </p:cNvPr>
          <p:cNvPicPr>
            <a:picLocks noChangeAspect="1"/>
          </p:cNvPicPr>
          <p:nvPr/>
        </p:nvPicPr>
        <p:blipFill>
          <a:blip r:embed="rId3"/>
          <a:stretch>
            <a:fillRect/>
          </a:stretch>
        </p:blipFill>
        <p:spPr>
          <a:xfrm>
            <a:off x="1508494" y="2148656"/>
            <a:ext cx="6127011" cy="4237087"/>
          </a:xfrm>
          <a:prstGeom prst="rect">
            <a:avLst/>
          </a:prstGeom>
        </p:spPr>
      </p:pic>
    </p:spTree>
    <p:extLst>
      <p:ext uri="{BB962C8B-B14F-4D97-AF65-F5344CB8AC3E}">
        <p14:creationId xmlns:p14="http://schemas.microsoft.com/office/powerpoint/2010/main" val="1627863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C20F-A274-0A17-8E8B-DCA79491649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390553-7D6E-3A24-24E5-DC0140AC7570}"/>
              </a:ext>
            </a:extLst>
          </p:cNvPr>
          <p:cNvSpPr txBox="1"/>
          <p:nvPr/>
        </p:nvSpPr>
        <p:spPr bwMode="auto">
          <a:xfrm>
            <a:off x="19693" y="76201"/>
            <a:ext cx="7333608"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“Holy, Holy, Holy”     LBW 165</a:t>
            </a:r>
          </a:p>
        </p:txBody>
      </p:sp>
      <p:sp>
        <p:nvSpPr>
          <p:cNvPr id="5" name="TextBox 4">
            <a:extLst>
              <a:ext uri="{FF2B5EF4-FFF2-40B4-BE49-F238E27FC236}">
                <a16:creationId xmlns:a16="http://schemas.microsoft.com/office/drawing/2014/main" id="{5559E689-460A-2E99-611F-015CCC28836A}"/>
              </a:ext>
            </a:extLst>
          </p:cNvPr>
          <p:cNvSpPr txBox="1"/>
          <p:nvPr/>
        </p:nvSpPr>
        <p:spPr>
          <a:xfrm>
            <a:off x="1066801" y="1009650"/>
            <a:ext cx="6400800" cy="4524315"/>
          </a:xfrm>
          <a:prstGeom prst="rect">
            <a:avLst/>
          </a:prstGeom>
          <a:noFill/>
        </p:spPr>
        <p:txBody>
          <a:bodyPr wrap="square">
            <a:spAutoFit/>
          </a:bodyPr>
          <a:lstStyle/>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1	Holy, holy, holy,                                                  Lord God Almighty!</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Early in the morning                                            our song shall rise to thee.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Holy, holy, holy,                                             merciful and mighty!</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God in three Persons,                             blessed Trinity!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03305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AD9C-80DA-900F-EFE0-18F9A3AB67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2F90863-C43B-527E-5E2C-02A114D057A7}"/>
              </a:ext>
            </a:extLst>
          </p:cNvPr>
          <p:cNvSpPr txBox="1"/>
          <p:nvPr/>
        </p:nvSpPr>
        <p:spPr bwMode="auto">
          <a:xfrm>
            <a:off x="19693" y="76201"/>
            <a:ext cx="7333608"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“Holy, Holy, Holy”     LBW 165</a:t>
            </a:r>
          </a:p>
        </p:txBody>
      </p:sp>
      <p:sp>
        <p:nvSpPr>
          <p:cNvPr id="5" name="TextBox 4">
            <a:extLst>
              <a:ext uri="{FF2B5EF4-FFF2-40B4-BE49-F238E27FC236}">
                <a16:creationId xmlns:a16="http://schemas.microsoft.com/office/drawing/2014/main" id="{C56C0A99-7A40-31BC-C7B0-944E34AB3F88}"/>
              </a:ext>
            </a:extLst>
          </p:cNvPr>
          <p:cNvSpPr txBox="1"/>
          <p:nvPr/>
        </p:nvSpPr>
        <p:spPr>
          <a:xfrm>
            <a:off x="133351" y="847725"/>
            <a:ext cx="8001000" cy="4524315"/>
          </a:xfrm>
          <a:prstGeom prst="rect">
            <a:avLst/>
          </a:prstGeom>
          <a:noFill/>
        </p:spPr>
        <p:txBody>
          <a:bodyPr wrap="square">
            <a:spAutoFit/>
          </a:bodyPr>
          <a:lstStyle/>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2	Holy, holy, holy!                                                     All the saints adore thee,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casting down their golden crowns around the glassy sea;</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cherubim and seraphim                        falling down before thee,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which wert and art and                     evermore shalt be.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00487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97183-9C4F-BD28-EC27-B2F9018BA75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9FD506B-DA94-EF93-AB58-154CE85429BB}"/>
              </a:ext>
            </a:extLst>
          </p:cNvPr>
          <p:cNvSpPr txBox="1"/>
          <p:nvPr/>
        </p:nvSpPr>
        <p:spPr bwMode="auto">
          <a:xfrm>
            <a:off x="19693" y="76201"/>
            <a:ext cx="7333608"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“Holy, Holy, Holy”     LBW 165</a:t>
            </a:r>
          </a:p>
        </p:txBody>
      </p:sp>
      <p:sp>
        <p:nvSpPr>
          <p:cNvPr id="5" name="TextBox 4">
            <a:extLst>
              <a:ext uri="{FF2B5EF4-FFF2-40B4-BE49-F238E27FC236}">
                <a16:creationId xmlns:a16="http://schemas.microsoft.com/office/drawing/2014/main" id="{CF6995D0-351F-3D00-A331-2758E55BF2D8}"/>
              </a:ext>
            </a:extLst>
          </p:cNvPr>
          <p:cNvSpPr txBox="1"/>
          <p:nvPr/>
        </p:nvSpPr>
        <p:spPr>
          <a:xfrm>
            <a:off x="133351" y="847725"/>
            <a:ext cx="7772400" cy="4524315"/>
          </a:xfrm>
          <a:prstGeom prst="rect">
            <a:avLst/>
          </a:prstGeom>
          <a:noFill/>
        </p:spPr>
        <p:txBody>
          <a:bodyPr wrap="square">
            <a:spAutoFit/>
          </a:bodyPr>
          <a:lstStyle/>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3	Holy, holy, holy!                                               Though the darkness hide thee,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though the eye made blind by sin      thy glory may not see,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only thou art holy;                                      there is none beside thee,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perfect in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 in                                           love and purity.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497511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28E0D-3DAE-2C53-5703-B263774125A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C91FAF4-3681-1742-BA7E-B80C21162304}"/>
              </a:ext>
            </a:extLst>
          </p:cNvPr>
          <p:cNvSpPr txBox="1"/>
          <p:nvPr/>
        </p:nvSpPr>
        <p:spPr bwMode="auto">
          <a:xfrm>
            <a:off x="19693" y="76201"/>
            <a:ext cx="7333608"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200" dirty="0">
                <a:latin typeface="Arial Rounded MT Bold" panose="020F0704030504030204" pitchFamily="34" charset="0"/>
              </a:rPr>
              <a:t>“Holy, Holy, Holy”     LBW 165</a:t>
            </a:r>
          </a:p>
        </p:txBody>
      </p:sp>
      <p:sp>
        <p:nvSpPr>
          <p:cNvPr id="5" name="TextBox 4">
            <a:extLst>
              <a:ext uri="{FF2B5EF4-FFF2-40B4-BE49-F238E27FC236}">
                <a16:creationId xmlns:a16="http://schemas.microsoft.com/office/drawing/2014/main" id="{54653AEE-C69A-C57F-5272-17F4360EA8CF}"/>
              </a:ext>
            </a:extLst>
          </p:cNvPr>
          <p:cNvSpPr txBox="1"/>
          <p:nvPr/>
        </p:nvSpPr>
        <p:spPr>
          <a:xfrm>
            <a:off x="847726" y="1004143"/>
            <a:ext cx="6305550" cy="5078313"/>
          </a:xfrm>
          <a:prstGeom prst="rect">
            <a:avLst/>
          </a:prstGeom>
          <a:noFill/>
        </p:spPr>
        <p:txBody>
          <a:bodyPr wrap="square">
            <a:spAutoFit/>
          </a:bodyPr>
          <a:lstStyle/>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4	Holy, holy, holy!                                             Lord God Almighty!</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All thy works shall                                                praise thy name                                                     in earth and sky and sea.</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Holy, holy, holy,                                  merciful and mighty!</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115300" algn="l"/>
              </a:tabLst>
            </a:pPr>
            <a:r>
              <a:rPr lang="en-US" sz="3600" dirty="0">
                <a:effectLst/>
                <a:latin typeface="Arial Rounded MT Bold" panose="020F0704030504030204" pitchFamily="34" charset="0"/>
                <a:ea typeface="MS Mincho" panose="02020609040205080304" pitchFamily="49" charset="-128"/>
              </a:rPr>
              <a:t>	God in three Persons,                       blessed Trinity!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27762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209964"/>
            <a:ext cx="9144000" cy="4257964"/>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a:extLst>
              <a:ext uri="{FF2B5EF4-FFF2-40B4-BE49-F238E27FC236}">
                <a16:creationId xmlns:a16="http://schemas.microsoft.com/office/drawing/2014/main" id="{0E971E1C-5D3B-42A8-A832-AA3B1DBBD274}"/>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028421460"/>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8D78E-ADF9-C321-613D-C0178E64A43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A8FCF35-02EF-1D71-CFAA-C5333D0FF316}"/>
              </a:ext>
            </a:extLst>
          </p:cNvPr>
          <p:cNvSpPr/>
          <p:nvPr/>
        </p:nvSpPr>
        <p:spPr>
          <a:xfrm>
            <a:off x="0" y="107209"/>
            <a:ext cx="8894617"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BLESSING OF OUR QUILTS AND KITS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C5A1A40-71B7-1745-9541-F47A32972696}"/>
              </a:ext>
            </a:extLst>
          </p:cNvPr>
          <p:cNvSpPr txBox="1"/>
          <p:nvPr/>
        </p:nvSpPr>
        <p:spPr>
          <a:xfrm>
            <a:off x="200025" y="981075"/>
            <a:ext cx="8001000" cy="5001369"/>
          </a:xfrm>
          <a:prstGeom prst="rect">
            <a:avLst/>
          </a:prstGeom>
          <a:noFill/>
        </p:spPr>
        <p:txBody>
          <a:bodyPr wrap="square">
            <a:spAutoFit/>
          </a:bodyPr>
          <a:lstStyle/>
          <a:p>
            <a:pPr marL="514350" marR="0" indent="-514350">
              <a:spcAft>
                <a:spcPts val="3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O God, our neighbors around the world are in need of hope. Your Spirit is a mighty force, your whispers of hope bring light into the world. Open our hearts and hands to see your presence in our neighborhoods and across the world.</a:t>
            </a:r>
          </a:p>
          <a:p>
            <a:pPr marL="514350" marR="0" indent="-514350">
              <a:spcAft>
                <a:spcPts val="300"/>
              </a:spcAft>
              <a:buNone/>
            </a:pPr>
            <a:endParaRPr lang="en-US" sz="18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3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Jesus, help us reach out in hope to our neighbors.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949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8C22-7230-447E-0CE4-5299CE91CC6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9563709-38F2-FC2B-BBAC-F5894A979388}"/>
              </a:ext>
            </a:extLst>
          </p:cNvPr>
          <p:cNvSpPr/>
          <p:nvPr/>
        </p:nvSpPr>
        <p:spPr>
          <a:xfrm>
            <a:off x="0" y="107209"/>
            <a:ext cx="8894617"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BLESSING OF OUR QUILTS AND KITS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F798518-3064-09FB-DB6F-E7852E956760}"/>
              </a:ext>
            </a:extLst>
          </p:cNvPr>
          <p:cNvSpPr txBox="1"/>
          <p:nvPr/>
        </p:nvSpPr>
        <p:spPr>
          <a:xfrm>
            <a:off x="200025" y="981075"/>
            <a:ext cx="8001000" cy="5709255"/>
          </a:xfrm>
          <a:prstGeom prst="rect">
            <a:avLst/>
          </a:prstGeom>
          <a:noFill/>
        </p:spPr>
        <p:txBody>
          <a:bodyPr wrap="square">
            <a:spAutoFit/>
          </a:bodyPr>
          <a:lstStyle/>
          <a:p>
            <a:pPr marL="514350" marR="0" indent="-514350">
              <a:spcAft>
                <a:spcPts val="3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God, we give you thanks for the pieces of fabric, thread, sewing machines, and the items collected for the kits. May their presence be a sign of hope, may these quilts wrap our neighbors in unending love, and may these kits offer dignity and healing.</a:t>
            </a:r>
          </a:p>
          <a:p>
            <a:pPr marL="514350" marR="0" indent="-514350">
              <a:spcAft>
                <a:spcPts val="300"/>
              </a:spcAft>
              <a:buNone/>
            </a:pPr>
            <a:endParaRPr lang="en-US" sz="18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3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Jesus, help us reach out in hope to our neighbors.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42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A1913-7C10-9F58-12FE-25DA1D8F064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BB78004-136A-5FB9-9928-9499A79AE902}"/>
              </a:ext>
            </a:extLst>
          </p:cNvPr>
          <p:cNvSpPr/>
          <p:nvPr/>
        </p:nvSpPr>
        <p:spPr>
          <a:xfrm>
            <a:off x="0" y="107209"/>
            <a:ext cx="8894617"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BLESSING OF OUR QUILTS AND KITS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6C616B9-0E80-7D7F-2504-0D2B59CE2B87}"/>
              </a:ext>
            </a:extLst>
          </p:cNvPr>
          <p:cNvSpPr txBox="1"/>
          <p:nvPr/>
        </p:nvSpPr>
        <p:spPr>
          <a:xfrm>
            <a:off x="200025" y="981075"/>
            <a:ext cx="8001000" cy="4231928"/>
          </a:xfrm>
          <a:prstGeom prst="rect">
            <a:avLst/>
          </a:prstGeom>
          <a:noFill/>
        </p:spPr>
        <p:txBody>
          <a:bodyPr wrap="square">
            <a:spAutoFit/>
          </a:bodyPr>
          <a:lstStyle/>
          <a:p>
            <a:pPr marL="514350" marR="0" indent="-514350">
              <a:spcAft>
                <a:spcPts val="3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God, we give thanks for all the hands that fashioned hope into a quilt, for the hands that collected and sorted, for the hands that continually open wider so that no one feels left out.</a:t>
            </a:r>
          </a:p>
          <a:p>
            <a:pPr marL="514350" marR="0" indent="-514350">
              <a:spcAft>
                <a:spcPts val="300"/>
              </a:spcAft>
              <a:buNone/>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3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Jesus, help us see hope in our neighbors.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8454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EB3C1-42B5-2BE5-8D6F-955B269EB6C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D534FF1-30A4-28A1-75B5-05594E0D22F3}"/>
              </a:ext>
            </a:extLst>
          </p:cNvPr>
          <p:cNvSpPr/>
          <p:nvPr/>
        </p:nvSpPr>
        <p:spPr>
          <a:xfrm>
            <a:off x="0" y="107209"/>
            <a:ext cx="8894617"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BLESSING OF OUR QUILTS AND KITS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CC834DB-2585-6BB9-6DB1-4C2FFF0FE5B2}"/>
              </a:ext>
            </a:extLst>
          </p:cNvPr>
          <p:cNvSpPr txBox="1"/>
          <p:nvPr/>
        </p:nvSpPr>
        <p:spPr>
          <a:xfrm>
            <a:off x="200025" y="981075"/>
            <a:ext cx="8001000" cy="4724370"/>
          </a:xfrm>
          <a:prstGeom prst="rect">
            <a:avLst/>
          </a:prstGeom>
          <a:noFill/>
        </p:spPr>
        <p:txBody>
          <a:bodyPr wrap="square">
            <a:spAutoFit/>
          </a:bodyPr>
          <a:lstStyle/>
          <a:p>
            <a:pPr marL="514350" marR="0" indent="-514350">
              <a:spcAft>
                <a:spcPts val="3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God, we ask you to guide the staff and partners at LWR. May their voices and hands be a beacon of hope. Keep them safe. Keep them filled with your strength and perseverance.</a:t>
            </a:r>
          </a:p>
          <a:p>
            <a:pPr marL="514350" marR="0" indent="-514350">
              <a:spcAft>
                <a:spcPts val="300"/>
              </a:spcAft>
              <a:buNone/>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3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Jesus, help us share a taste of hope with our neighbors.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8138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14A4F-297C-7D59-A409-9D011FDBFF9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87220FC-7F16-F2E7-C501-106A455D7BD9}"/>
              </a:ext>
            </a:extLst>
          </p:cNvPr>
          <p:cNvSpPr/>
          <p:nvPr/>
        </p:nvSpPr>
        <p:spPr>
          <a:xfrm>
            <a:off x="0" y="107209"/>
            <a:ext cx="8894617"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BLESSING OF OUR QUILTS AND KITS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8C81C11-966A-675B-7708-63A553424BF9}"/>
              </a:ext>
            </a:extLst>
          </p:cNvPr>
          <p:cNvSpPr txBox="1"/>
          <p:nvPr/>
        </p:nvSpPr>
        <p:spPr>
          <a:xfrm>
            <a:off x="85725" y="870607"/>
            <a:ext cx="8515350" cy="5116785"/>
          </a:xfrm>
          <a:prstGeom prst="rect">
            <a:avLst/>
          </a:prstGeom>
          <a:noFill/>
        </p:spPr>
        <p:txBody>
          <a:bodyPr wrap="square">
            <a:spAutoFit/>
          </a:bodyPr>
          <a:lstStyle/>
          <a:p>
            <a:pPr marL="514350" marR="0" indent="-514350">
              <a:spcAft>
                <a:spcPts val="3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God, be with our neighbors who will receive these gifts. May they be wrapped in love, may they taste your goodness, may they touch signs of your hope. Whether or not we know their names or where they live, they are our neighbors, all children of our heavenly Father. We pray all this in the name of Jesus, the One who is our hope.</a:t>
            </a:r>
          </a:p>
          <a:p>
            <a:pPr marL="514350" marR="0" indent="-514350">
              <a:spcAft>
                <a:spcPts val="3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588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7FBBB-40EF-75E0-4930-7AB978E71CF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387CAB1-51B0-F44F-179A-0A7557F3FFDB}"/>
              </a:ext>
            </a:extLst>
          </p:cNvPr>
          <p:cNvSpPr/>
          <p:nvPr/>
        </p:nvSpPr>
        <p:spPr>
          <a:xfrm>
            <a:off x="0" y="107209"/>
            <a:ext cx="8894617"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BLESSING OF OUR QUILTS AND KITS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1DEE119-9D25-6B5C-2C12-A4582E0D3026}"/>
              </a:ext>
            </a:extLst>
          </p:cNvPr>
          <p:cNvSpPr txBox="1"/>
          <p:nvPr/>
        </p:nvSpPr>
        <p:spPr>
          <a:xfrm>
            <a:off x="66674" y="981075"/>
            <a:ext cx="8258175" cy="5709255"/>
          </a:xfrm>
          <a:prstGeom prst="rect">
            <a:avLst/>
          </a:prstGeom>
          <a:noFill/>
        </p:spPr>
        <p:txBody>
          <a:bodyPr wrap="square">
            <a:spAutoFit/>
          </a:bodyPr>
          <a:lstStyle/>
          <a:p>
            <a:pPr marL="514350" marR="0" indent="-514350">
              <a:spcAft>
                <a:spcPts val="300"/>
              </a:spcAft>
              <a:buNone/>
            </a:pPr>
            <a:r>
              <a:rPr lang="en-US" sz="3600" b="1" cap="all" dirty="0">
                <a:effectLst/>
                <a:latin typeface="Arial Rounded MT Bold" panose="020F0704030504030204" pitchFamily="34" charset="0"/>
                <a:ea typeface="Calibri" panose="020F0502020204030204" pitchFamily="34" charset="0"/>
                <a:cs typeface="Times New Roman" panose="02020603050405020304" pitchFamily="18" charset="0"/>
              </a:rPr>
              <a:t>Sending</a:t>
            </a:r>
            <a:endParaRPr lang="en-US" sz="3600" cap="all"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3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I sprinkle these kits and quilts with the water of hope from our Baptismal font to carry the gift of God’s Holy Spirit to people in desperate need.  May these kits and quilts be a sign of that hope to our neighbors near and far: offering a sweet scent of justice, and a feast of God’s goodness. In the name of the Father, </a:t>
            </a:r>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Calibri" panose="020F0502020204030204" pitchFamily="34" charset="0"/>
                <a:cs typeface="+mn-cs"/>
              </a:rPr>
              <a:t>☩</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the Son, and the Holy Spirit.</a:t>
            </a:r>
          </a:p>
          <a:p>
            <a:pPr marL="514350" marR="0" indent="-514350">
              <a:spcAft>
                <a:spcPts val="300"/>
              </a:spcAft>
              <a:buNone/>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a:t>
            </a: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Amen.</a:t>
            </a:r>
          </a:p>
        </p:txBody>
      </p:sp>
    </p:spTree>
    <p:extLst>
      <p:ext uri="{BB962C8B-B14F-4D97-AF65-F5344CB8AC3E}">
        <p14:creationId xmlns:p14="http://schemas.microsoft.com/office/powerpoint/2010/main" val="1305500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promise,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527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53867" y="1051438"/>
            <a:ext cx="8237683"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We lift all these prayers, and those of our hearts, to your loving care, O God. Receive them and restore our hope in your promises. In Jesus’ name.</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OFFERING/OFFERING PRAYER</a:t>
            </a:r>
          </a:p>
        </p:txBody>
      </p:sp>
      <p:pic>
        <p:nvPicPr>
          <p:cNvPr id="2" name="Picture 1">
            <a:extLst>
              <a:ext uri="{FF2B5EF4-FFF2-40B4-BE49-F238E27FC236}">
                <a16:creationId xmlns:a16="http://schemas.microsoft.com/office/drawing/2014/main" id="{232A04B6-B03C-2F64-8F6B-60CCFB9FC504}"/>
              </a:ext>
            </a:extLst>
          </p:cNvPr>
          <p:cNvPicPr>
            <a:picLocks noChangeAspect="1"/>
          </p:cNvPicPr>
          <p:nvPr/>
        </p:nvPicPr>
        <p:blipFill>
          <a:blip r:embed="rId3"/>
          <a:stretch>
            <a:fillRect/>
          </a:stretch>
        </p:blipFill>
        <p:spPr>
          <a:xfrm>
            <a:off x="952953" y="1307407"/>
            <a:ext cx="7238094" cy="5007667"/>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330035"/>
            <a:ext cx="9144000" cy="5190837"/>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a:extLst>
              <a:ext uri="{FF2B5EF4-FFF2-40B4-BE49-F238E27FC236}">
                <a16:creationId xmlns:a16="http://schemas.microsoft.com/office/drawing/2014/main" id="{AE397C56-5EA9-4143-81E6-4902D9776390}"/>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78020067"/>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01362" y="1375468"/>
            <a:ext cx="7813964" cy="341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The God of righteousness, who gives justice to the oppressed, who gives food to the hungry, who sets the prisoners free, </a:t>
            </a:r>
            <a:r>
              <a:rPr lang="en-US" sz="3200" dirty="0">
                <a:solidFill>
                  <a:srgbClr val="C00000"/>
                </a:solidFill>
                <a:latin typeface="Arial Rounded MT Bold" panose="020F0704030504030204" pitchFamily="34" charset="0"/>
                <a:ea typeface="Calibri" panose="020F0502020204030204" pitchFamily="34" charset="0"/>
              </a:rPr>
              <a:t>☩ </a:t>
            </a:r>
            <a:r>
              <a:rPr lang="en-US" sz="3200" dirty="0">
                <a:solidFill>
                  <a:srgbClr val="000000"/>
                </a:solidFill>
                <a:effectLst/>
                <a:latin typeface="Arial Rounded MT Bold" panose="020F0704030504030204" pitchFamily="34" charset="0"/>
                <a:ea typeface="Calibri" panose="020F0502020204030204" pitchFamily="34" charset="0"/>
              </a:rPr>
              <a:t>bless you now and forever.</a:t>
            </a:r>
            <a:r>
              <a:rPr lang="en-US" sz="3200" dirty="0">
                <a:solidFill>
                  <a:srgbClr val="C00000"/>
                </a:solidFill>
                <a:latin typeface="Arial Rounded MT Bold" panose="020F0704030504030204" pitchFamily="34" charset="0"/>
                <a:ea typeface="Calibri" panose="020F0502020204030204" pitchFamily="34" charset="0"/>
              </a:rPr>
              <a:t> </a:t>
            </a:r>
            <a:endParaRPr lang="en-US" sz="3200" dirty="0">
              <a:solidFill>
                <a:srgbClr val="000000"/>
              </a:solidFill>
              <a:effectLst/>
              <a:latin typeface="Arial Rounded MT Bold" panose="020F0704030504030204" pitchFamily="34" charset="0"/>
              <a:ea typeface="Calibri" panose="020F0502020204030204" pitchFamily="34" charset="0"/>
            </a:endParaRPr>
          </a:p>
          <a:p>
            <a:pPr marL="803275" marR="0" indent="-803275">
              <a:lnSpc>
                <a:spcPct val="95000"/>
              </a:lnSpc>
              <a:spcBef>
                <a:spcPts val="0"/>
              </a:spcBef>
              <a:spcAft>
                <a:spcPts val="0"/>
              </a:spcAft>
            </a:pPr>
            <a:endParaRPr lang="en-US" sz="3200" dirty="0">
              <a:solidFill>
                <a:srgbClr val="000000"/>
              </a:solidFill>
              <a:effectLst/>
              <a:latin typeface="Arial Rounded MT Bold" panose="020F0704030504030204" pitchFamily="34" charset="0"/>
              <a:ea typeface="Calibri" panose="020F0502020204030204" pitchFamily="34"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72E3-21AC-0A49-F4FC-972CC9C1B5D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81F9B7C-EFB5-728C-FF91-52E704F33392}"/>
              </a:ext>
            </a:extLst>
          </p:cNvPr>
          <p:cNvSpPr/>
          <p:nvPr/>
        </p:nvSpPr>
        <p:spPr>
          <a:xfrm>
            <a:off x="272472" y="107209"/>
            <a:ext cx="8622145" cy="707886"/>
          </a:xfrm>
          <a:prstGeom prst="rect">
            <a:avLst/>
          </a:prstGeom>
        </p:spPr>
        <p:txBody>
          <a:bodyPr wrap="square">
            <a:spAutoFit/>
          </a:bodyPr>
          <a:lstStyle/>
          <a:p>
            <a:pPr marL="342900" marR="0" lvl="0" indent="-342900" algn="ctr">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HYMN</a:t>
            </a:r>
          </a:p>
        </p:txBody>
      </p:sp>
      <p:sp>
        <p:nvSpPr>
          <p:cNvPr id="4" name="Rectangle 3">
            <a:extLst>
              <a:ext uri="{FF2B5EF4-FFF2-40B4-BE49-F238E27FC236}">
                <a16:creationId xmlns:a16="http://schemas.microsoft.com/office/drawing/2014/main" id="{102346A2-8F94-119E-5D56-CE2C789C7F0C}"/>
              </a:ext>
            </a:extLst>
          </p:cNvPr>
          <p:cNvSpPr/>
          <p:nvPr/>
        </p:nvSpPr>
        <p:spPr>
          <a:xfrm>
            <a:off x="142876" y="735859"/>
            <a:ext cx="8622144" cy="1323439"/>
          </a:xfrm>
          <a:prstGeom prst="rect">
            <a:avLst/>
          </a:prstGeom>
        </p:spPr>
        <p:txBody>
          <a:bodyPr wrap="square">
            <a:spAutoFit/>
          </a:bodyPr>
          <a:lstStyle/>
          <a:p>
            <a:pPr marR="0" lvl="0" algn="ct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“Jesus Shall Reign”</a:t>
            </a:r>
          </a:p>
          <a:p>
            <a:pPr marR="0" lvl="0" algn="ct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LBW 530</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C4E05FF-8B44-CD79-E621-C7C54A072F45}"/>
              </a:ext>
            </a:extLst>
          </p:cNvPr>
          <p:cNvPicPr>
            <a:picLocks noChangeAspect="1"/>
          </p:cNvPicPr>
          <p:nvPr/>
        </p:nvPicPr>
        <p:blipFill>
          <a:blip r:embed="rId2"/>
          <a:stretch>
            <a:fillRect/>
          </a:stretch>
        </p:blipFill>
        <p:spPr>
          <a:xfrm>
            <a:off x="1387394" y="2355158"/>
            <a:ext cx="6133108" cy="4243184"/>
          </a:xfrm>
          <a:prstGeom prst="rect">
            <a:avLst/>
          </a:prstGeom>
        </p:spPr>
      </p:pic>
    </p:spTree>
    <p:extLst>
      <p:ext uri="{BB962C8B-B14F-4D97-AF65-F5344CB8AC3E}">
        <p14:creationId xmlns:p14="http://schemas.microsoft.com/office/powerpoint/2010/main" val="3787744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FD6F-3795-0630-D22E-90014CD525C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0EA81C5-1926-CC99-0772-A7612856C4D1}"/>
              </a:ext>
            </a:extLst>
          </p:cNvPr>
          <p:cNvSpPr/>
          <p:nvPr/>
        </p:nvSpPr>
        <p:spPr>
          <a:xfrm>
            <a:off x="0" y="107209"/>
            <a:ext cx="81724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“Jesus Shall Reign”    LBW 530</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7F2CD48-3914-6765-F7AF-C066CC905C25}"/>
              </a:ext>
            </a:extLst>
          </p:cNvPr>
          <p:cNvSpPr txBox="1"/>
          <p:nvPr/>
        </p:nvSpPr>
        <p:spPr>
          <a:xfrm>
            <a:off x="1304925" y="1166842"/>
            <a:ext cx="5114925" cy="4524315"/>
          </a:xfrm>
          <a:prstGeom prst="rect">
            <a:avLst/>
          </a:prstGeom>
          <a:noFill/>
        </p:spPr>
        <p:txBody>
          <a:bodyPr wrap="square">
            <a:spAutoFit/>
          </a:bodyPr>
          <a:lstStyle/>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1	Jesus shall reign                                       </a:t>
            </a:r>
            <a:r>
              <a:rPr lang="en-US" sz="3600" dirty="0" err="1">
                <a:effectLst/>
                <a:latin typeface="Arial Rounded MT Bold" panose="020F0704030504030204" pitchFamily="34" charset="0"/>
                <a:ea typeface="MS Mincho" panose="02020609040205080304" pitchFamily="49" charset="-128"/>
              </a:rPr>
              <a:t>where'er</a:t>
            </a:r>
            <a:r>
              <a:rPr lang="en-US" sz="3600" dirty="0">
                <a:effectLst/>
                <a:latin typeface="Arial Rounded MT Bold" panose="020F0704030504030204" pitchFamily="34" charset="0"/>
                <a:ea typeface="MS Mincho" panose="02020609040205080304" pitchFamily="49" charset="-128"/>
              </a:rPr>
              <a:t> the sun</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does its successive                                           journeys run;</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his kingdom stretch                                              from shore to shore,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till moons shall wax                                         and wane no more.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25100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C137A-BAAD-E62C-0CC9-3F4A6A1361B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F0167A2-DB9F-5238-4337-2D16BD0CC46A}"/>
              </a:ext>
            </a:extLst>
          </p:cNvPr>
          <p:cNvSpPr/>
          <p:nvPr/>
        </p:nvSpPr>
        <p:spPr>
          <a:xfrm>
            <a:off x="0" y="107209"/>
            <a:ext cx="81724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“Jesus Shall Reign”    LBW 530</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ED27DF6-98E5-E23F-9055-203B59CD2AF7}"/>
              </a:ext>
            </a:extLst>
          </p:cNvPr>
          <p:cNvSpPr txBox="1"/>
          <p:nvPr/>
        </p:nvSpPr>
        <p:spPr>
          <a:xfrm>
            <a:off x="1524000" y="1281142"/>
            <a:ext cx="5267325" cy="4524315"/>
          </a:xfrm>
          <a:prstGeom prst="rect">
            <a:avLst/>
          </a:prstGeom>
          <a:noFill/>
        </p:spPr>
        <p:txBody>
          <a:bodyPr wrap="square">
            <a:spAutoFit/>
          </a:bodyPr>
          <a:lstStyle/>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2	To him shall endless                                     prayer be made,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and praises throng                                                   to crown his head;</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his name like sweet                                       perfume shall rise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with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morning                            sacrifice.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01435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BDFD5-B86A-5E82-741A-35B18179B50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2002EC3-221D-76DE-4B6D-FC661A39C502}"/>
              </a:ext>
            </a:extLst>
          </p:cNvPr>
          <p:cNvSpPr/>
          <p:nvPr/>
        </p:nvSpPr>
        <p:spPr>
          <a:xfrm>
            <a:off x="0" y="107209"/>
            <a:ext cx="81724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“Jesus Shall Reign”    LBW 530</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D4642D8-B22D-E84E-8AD9-B8D10E0FB4C8}"/>
              </a:ext>
            </a:extLst>
          </p:cNvPr>
          <p:cNvSpPr txBox="1"/>
          <p:nvPr/>
        </p:nvSpPr>
        <p:spPr>
          <a:xfrm>
            <a:off x="1676400" y="1028700"/>
            <a:ext cx="5181600" cy="4524315"/>
          </a:xfrm>
          <a:prstGeom prst="rect">
            <a:avLst/>
          </a:prstGeom>
          <a:noFill/>
        </p:spPr>
        <p:txBody>
          <a:bodyPr wrap="square">
            <a:spAutoFit/>
          </a:bodyPr>
          <a:lstStyle/>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3	People and realms                                       of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tongue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dwell on his love                                           with sweetest song;</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and infant voices                                             shall proclaim</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their early blessings                                       on his name.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945584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87973-E608-E460-B477-706F5AE5664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DC26900-6BE1-A4F7-82EF-F635EBFEDDE0}"/>
              </a:ext>
            </a:extLst>
          </p:cNvPr>
          <p:cNvSpPr/>
          <p:nvPr/>
        </p:nvSpPr>
        <p:spPr>
          <a:xfrm>
            <a:off x="0" y="107209"/>
            <a:ext cx="81724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“Jesus Shall Reign”    LBW 530</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3375632-6AC3-D4FD-E5CF-09BCA03E4501}"/>
              </a:ext>
            </a:extLst>
          </p:cNvPr>
          <p:cNvSpPr txBox="1"/>
          <p:nvPr/>
        </p:nvSpPr>
        <p:spPr>
          <a:xfrm>
            <a:off x="1419225" y="1166842"/>
            <a:ext cx="5076825" cy="4524315"/>
          </a:xfrm>
          <a:prstGeom prst="rect">
            <a:avLst/>
          </a:prstGeom>
          <a:noFill/>
        </p:spPr>
        <p:txBody>
          <a:bodyPr wrap="square">
            <a:spAutoFit/>
          </a:bodyPr>
          <a:lstStyle/>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4	Blessings abound                                            </a:t>
            </a:r>
            <a:r>
              <a:rPr lang="en-US" sz="3600" dirty="0" err="1">
                <a:effectLst/>
                <a:latin typeface="Arial Rounded MT Bold" panose="020F0704030504030204" pitchFamily="34" charset="0"/>
                <a:ea typeface="MS Mincho" panose="02020609040205080304" pitchFamily="49" charset="-128"/>
              </a:rPr>
              <a:t>where'er</a:t>
            </a:r>
            <a:r>
              <a:rPr lang="en-US" sz="3600" dirty="0">
                <a:effectLst/>
                <a:latin typeface="Arial Rounded MT Bold" panose="020F0704030504030204" pitchFamily="34" charset="0"/>
                <a:ea typeface="MS Mincho" panose="02020609040205080304" pitchFamily="49" charset="-128"/>
              </a:rPr>
              <a:t> he reigns:</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the </a:t>
            </a:r>
            <a:r>
              <a:rPr lang="en-US" sz="3600" dirty="0" err="1">
                <a:effectLst/>
                <a:latin typeface="Arial Rounded MT Bold" panose="020F0704030504030204" pitchFamily="34" charset="0"/>
                <a:ea typeface="MS Mincho" panose="02020609040205080304" pitchFamily="49" charset="-128"/>
              </a:rPr>
              <a:t>pris'ners</a:t>
            </a:r>
            <a:r>
              <a:rPr lang="en-US" sz="3600" dirty="0">
                <a:effectLst/>
                <a:latin typeface="Arial Rounded MT Bold" panose="020F0704030504030204" pitchFamily="34" charset="0"/>
                <a:ea typeface="MS Mincho" panose="02020609040205080304" pitchFamily="49" charset="-128"/>
              </a:rPr>
              <a:t> leap to                                         lose their chains,</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the weary find                                            eternal rest,</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and all who suffer                                        want are blest.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224569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02EA5-76F3-DD6F-1F54-FAF95018575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5215A1F-5EEA-F435-15F6-30826E0C1558}"/>
              </a:ext>
            </a:extLst>
          </p:cNvPr>
          <p:cNvSpPr/>
          <p:nvPr/>
        </p:nvSpPr>
        <p:spPr>
          <a:xfrm>
            <a:off x="0" y="107209"/>
            <a:ext cx="8172450" cy="584775"/>
          </a:xfrm>
          <a:prstGeom prst="rect">
            <a:avLst/>
          </a:prstGeom>
        </p:spPr>
        <p:txBody>
          <a:bodyPr wrap="square">
            <a:spAutoFit/>
          </a:bodyPr>
          <a:lstStyle/>
          <a:p>
            <a:pPr marL="280988" marR="0" lvl="0" indent="-280988">
              <a:spcBef>
                <a:spcPts val="0"/>
              </a:spcBef>
              <a:spcAft>
                <a:spcPts val="0"/>
              </a:spcAft>
              <a:buFont typeface="Arial Rounded MT Bold" panose="020F0704030504030204" pitchFamily="34" charset="0"/>
              <a:buChar char="*"/>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“Jesus Shall Reign”    LBW 530</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B6FBA03-D7C0-E33B-7A33-B5F4D8B4CF96}"/>
              </a:ext>
            </a:extLst>
          </p:cNvPr>
          <p:cNvSpPr txBox="1"/>
          <p:nvPr/>
        </p:nvSpPr>
        <p:spPr>
          <a:xfrm>
            <a:off x="1571625" y="1281142"/>
            <a:ext cx="5610225" cy="4524315"/>
          </a:xfrm>
          <a:prstGeom prst="rect">
            <a:avLst/>
          </a:prstGeom>
          <a:noFill/>
        </p:spPr>
        <p:txBody>
          <a:bodyPr wrap="square">
            <a:spAutoFit/>
          </a:bodyPr>
          <a:lstStyle/>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5	Let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creature                                                     rise and bring     </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peculiar honors                                                                       to our king;</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angels descend with                                              songs again,</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8001000" algn="l"/>
              </a:tabLst>
            </a:pPr>
            <a:r>
              <a:rPr lang="en-US" sz="3600" dirty="0">
                <a:effectLst/>
                <a:latin typeface="Arial Rounded MT Bold" panose="020F0704030504030204" pitchFamily="34" charset="0"/>
                <a:ea typeface="MS Mincho" panose="02020609040205080304" pitchFamily="49" charset="-128"/>
              </a:rPr>
              <a:t>	and earth repeat                                                  the loud amen.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765898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905173"/>
            <a:ext cx="9144000" cy="3814609"/>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a:extLst>
              <a:ext uri="{FF2B5EF4-FFF2-40B4-BE49-F238E27FC236}">
                <a16:creationId xmlns:a16="http://schemas.microsoft.com/office/drawing/2014/main" id="{AF5FBDFA-B4EF-400F-B3C5-23C0E8FB4998}"/>
              </a:ext>
            </a:extLst>
          </p:cNvPr>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a:extLst>
              <a:ext uri="{FF2B5EF4-FFF2-40B4-BE49-F238E27FC236}">
                <a16:creationId xmlns:a16="http://schemas.microsoft.com/office/drawing/2014/main" id="{BCBF16C0-85D7-487C-B96A-7539C738D9BD}"/>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361083863"/>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1" y="883508"/>
            <a:ext cx="9143999" cy="1200329"/>
          </a:xfrm>
          <a:prstGeom prst="rect">
            <a:avLst/>
          </a:prstGeom>
        </p:spPr>
        <p:txBody>
          <a:bodyPr wrap="square">
            <a:spAutoFit/>
          </a:bodyPr>
          <a:lstStyle/>
          <a:p>
            <a:pPr marR="0" lvl="0"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“Take My Life, That I May Be”</a:t>
            </a:r>
          </a:p>
          <a:p>
            <a:pPr marR="0" lvl="0"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LBW 406</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D7846A8C-D510-F479-DDE2-6FAF7DAE0F77}"/>
              </a:ext>
            </a:extLst>
          </p:cNvPr>
          <p:cNvPicPr>
            <a:picLocks noChangeAspect="1"/>
          </p:cNvPicPr>
          <p:nvPr/>
        </p:nvPicPr>
        <p:blipFill>
          <a:blip r:embed="rId3"/>
          <a:stretch>
            <a:fillRect/>
          </a:stretch>
        </p:blipFill>
        <p:spPr>
          <a:xfrm>
            <a:off x="1476117" y="2344879"/>
            <a:ext cx="5944115" cy="405419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6415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C29A0-E59D-48E0-2956-F0D91BD6F5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4E20F0-ABE9-1327-C287-AA7AF83F569F}"/>
              </a:ext>
            </a:extLst>
          </p:cNvPr>
          <p:cNvSpPr/>
          <p:nvPr/>
        </p:nvSpPr>
        <p:spPr>
          <a:xfrm>
            <a:off x="1" y="3675"/>
            <a:ext cx="8515349" cy="577338"/>
          </a:xfrm>
          <a:prstGeom prst="rect">
            <a:avLst/>
          </a:prstGeom>
        </p:spPr>
        <p:txBody>
          <a:bodyPr wrap="square">
            <a:spAutoFit/>
          </a:bodyPr>
          <a:lstStyle/>
          <a:p>
            <a:pPr marL="457200" marR="0" lvl="0" indent="-45720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“Take My Life, That I May Be” -- LBW 406</a:t>
            </a:r>
          </a:p>
        </p:txBody>
      </p:sp>
      <p:sp>
        <p:nvSpPr>
          <p:cNvPr id="5" name="TextBox 4">
            <a:extLst>
              <a:ext uri="{FF2B5EF4-FFF2-40B4-BE49-F238E27FC236}">
                <a16:creationId xmlns:a16="http://schemas.microsoft.com/office/drawing/2014/main" id="{72D3504A-3913-D905-BC6A-AD8C433D440A}"/>
              </a:ext>
            </a:extLst>
          </p:cNvPr>
          <p:cNvSpPr txBox="1"/>
          <p:nvPr/>
        </p:nvSpPr>
        <p:spPr>
          <a:xfrm>
            <a:off x="1" y="800101"/>
            <a:ext cx="8029576" cy="5078313"/>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Take my life, that I may 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consecrated, Lord, to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take my moments and my days;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them flow in ceaseless praise.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2	Take my hands and let them move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at the impulse of thy love;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take my feet and let them 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swift and beautiful for thee.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856924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12619</TotalTime>
  <Words>3907</Words>
  <Application>Microsoft Office PowerPoint</Application>
  <PresentationFormat>On-screen Show (4:3)</PresentationFormat>
  <Paragraphs>320</Paragraphs>
  <Slides>69</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Arial Rounded MT Bold</vt:lpstr>
      <vt:lpstr>Calibri</vt:lpstr>
      <vt:lpstr>Calibri Light</vt:lpstr>
      <vt:lpstr>Symbol</vt:lpstr>
      <vt:lpstr>Times New Roman</vt:lpstr>
      <vt:lpstr>Office Theme</vt:lpstr>
      <vt:lpstr>September 28, 2025</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127</cp:revision>
  <dcterms:created xsi:type="dcterms:W3CDTF">2016-05-14T21:20:37Z</dcterms:created>
  <dcterms:modified xsi:type="dcterms:W3CDTF">2025-09-28T11:57:25Z</dcterms:modified>
</cp:coreProperties>
</file>