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583" r:id="rId12"/>
    <p:sldId id="494" r:id="rId13"/>
    <p:sldId id="369" r:id="rId14"/>
    <p:sldId id="370" r:id="rId15"/>
    <p:sldId id="575" r:id="rId16"/>
    <p:sldId id="548" r:id="rId17"/>
    <p:sldId id="512" r:id="rId18"/>
    <p:sldId id="576" r:id="rId19"/>
    <p:sldId id="374" r:id="rId20"/>
    <p:sldId id="532" r:id="rId21"/>
    <p:sldId id="463" r:id="rId22"/>
    <p:sldId id="572" r:id="rId23"/>
    <p:sldId id="562" r:id="rId24"/>
    <p:sldId id="568" r:id="rId25"/>
    <p:sldId id="571" r:id="rId26"/>
    <p:sldId id="574" r:id="rId27"/>
    <p:sldId id="381" r:id="rId28"/>
    <p:sldId id="578" r:id="rId29"/>
    <p:sldId id="584" r:id="rId30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C8EEC"/>
    <a:srgbClr val="FF33CC"/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4" autoAdjust="0"/>
    <p:restoredTop sz="94794" autoAdjust="0"/>
  </p:normalViewPr>
  <p:slideViewPr>
    <p:cSldViewPr snapToGrid="0" snapToObjects="1" showGuides="1">
      <p:cViewPr varScale="1">
        <p:scale>
          <a:sx n="99" d="100"/>
          <a:sy n="99" d="100"/>
        </p:scale>
        <p:origin x="606" y="114"/>
      </p:cViewPr>
      <p:guideLst>
        <p:guide orient="horz" pos="220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D682F-062E-5270-D27A-0DE65F84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578B9-0841-D87D-CF94-E92EACE12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3257E-7F2A-6E5F-B4F2-C88E7CE4E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80E85-55A8-76BF-30CA-F13A71E2B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F50A-49F1-3D0A-8552-9019CFEE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3FC1693-095F-A1CF-A381-493A819DA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E09225-A676-D0AA-0F69-EBA479C5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B698D78-B046-7E68-B4E4-03160F062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355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06D89-8F35-C1E3-5495-27221792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8630A2DA-772A-8450-DF06-6570BBB60C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6D08216-6193-7764-2B81-6EF4776B7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C2DDD42-3AB5-6A8D-CD53-292AB947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3132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4409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CDE9-A243-6EBD-DE26-41DE5AE5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A7449-CB0D-72A3-DEFE-6A7652B7F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F9A13-02E6-9642-A785-C6FC0B16C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D9CD2-1B88-63CF-7607-A46C7ABA3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5FE67-8308-9631-54E9-DF77DC05A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266B627-7EBA-4D4D-7473-9A0BAE69A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83B998C-690F-3E14-4166-C5682E79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CDE12D5-16C0-91F6-0286-6441DA2AA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6387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854A1-12C1-9087-809A-E55CFF274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A3499238-8A8B-164B-BB89-DA5EF85DA7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12885A6-660A-F0C8-8C3B-E4674F9BA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07BEAC3-1EF0-4A73-EAF2-7E8488C8C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213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1/17/2026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January 18, 2026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F3BD1F-E741-4DB2-3110-45DA130CE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128" y="2123431"/>
            <a:ext cx="2954622" cy="4345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D93EA-587F-87AD-81D9-82A8D030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D963F3-9278-A0DA-751E-FD56593479D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F10B3FE-3D15-C4D0-E3B5-26D0AADCC001}"/>
              </a:ext>
            </a:extLst>
          </p:cNvPr>
          <p:cNvSpPr/>
          <p:nvPr/>
        </p:nvSpPr>
        <p:spPr>
          <a:xfrm>
            <a:off x="326651" y="2309366"/>
            <a:ext cx="809344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let our Church Secretary, Sharon, know so she can put it in the Bulletin!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6D44D-158D-37E7-4BCD-CF3BE88030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 is …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TBD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3396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January 27</a:t>
            </a:r>
            <a:r>
              <a:rPr lang="en-US" sz="3200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February 8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18F8-635F-DE3B-5D2E-6AF7D946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1C57AD-D5C1-A785-C5DD-7DB8E1DEA6E9}"/>
              </a:ext>
            </a:extLst>
          </p:cNvPr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BA493-4C68-B2E4-307F-406D4ABA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173D23-7B7F-B4EF-DA8B-3E048B990A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0E2C6-D4AC-CB28-FE2C-51E4201F28F8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30678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14:warp dir="in"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49701"/>
            <a:ext cx="78538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    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February 19</a:t>
            </a:r>
            <a:r>
              <a:rPr lang="en-US" sz="32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(7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and 8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Graders)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33550" cy="1733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794" y="1724025"/>
            <a:ext cx="857495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Class on most Sunday mornings @ 9 am</a:t>
            </a:r>
            <a:endParaRPr lang="en-US" sz="3000" b="1" u="sng" dirty="0">
              <a:solidFill>
                <a:srgbClr val="C00000"/>
              </a:solidFill>
              <a:highlight>
                <a:srgbClr val="FFFF00"/>
              </a:highlight>
              <a:latin typeface="Arial Rounded MT Bold" panose="020F0704030504030204" pitchFamily="34" charset="0"/>
              <a:ea typeface="Osaka"/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in person or via FaceBook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5B500-067E-3C8E-E7A7-72C878D5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07CF8A-63E7-3C36-F108-942954E0BD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>
            <a:extLst>
              <a:ext uri="{FF2B5EF4-FFF2-40B4-BE49-F238E27FC236}">
                <a16:creationId xmlns:a16="http://schemas.microsoft.com/office/drawing/2014/main" id="{28725541-8647-FD1A-0706-2B4687309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9"/>
            <a:ext cx="915107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YOUTH QUAKE-CINCINNATI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(6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and 12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Graders)</a:t>
            </a:r>
          </a:p>
        </p:txBody>
      </p:sp>
      <p:pic>
        <p:nvPicPr>
          <p:cNvPr id="6" name="Picture 5" descr="A group of people posing for a picture&#10;&#10;AI-generated content may be incorrect.">
            <a:extLst>
              <a:ext uri="{FF2B5EF4-FFF2-40B4-BE49-F238E27FC236}">
                <a16:creationId xmlns:a16="http://schemas.microsoft.com/office/drawing/2014/main" id="{97D0E3D0-8D41-9E1A-2317-71AB9C1B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9" y="1588436"/>
            <a:ext cx="3345514" cy="3345514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BC2051F2-94C3-FCB0-6950-9D3736EDA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369361"/>
            <a:ext cx="444593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Please continue to pray for our Youth who attended this event!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Stephan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Lexi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Allison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Micah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Jackson</a:t>
            </a:r>
          </a:p>
        </p:txBody>
      </p:sp>
    </p:spTree>
    <p:extLst>
      <p:ext uri="{BB962C8B-B14F-4D97-AF65-F5344CB8AC3E}">
        <p14:creationId xmlns:p14="http://schemas.microsoft.com/office/powerpoint/2010/main" val="40823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Acolyte Training – As Needed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38100" y="1592835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98005" y="463405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9222" y="4167990"/>
            <a:ext cx="74377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in Soon!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 time and Dates are TBD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222" y="1812787"/>
            <a:ext cx="77441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</a:rPr>
              <a:t>We are forming a “New Member” Class for anyone who wants to learn more about Being Lutheran and what being a member of Trinity entails…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5CF45-7838-5A46-3123-79F511E4A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1" y="57149"/>
            <a:ext cx="1933769" cy="1924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00">
        <p:random/>
      </p:transition>
    </mc:Choice>
    <mc:Fallback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4416" y="2968748"/>
            <a:ext cx="91728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Monday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January 19,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261" y="4278212"/>
            <a:ext cx="864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No Games Due to NCAA Championship</a:t>
            </a:r>
            <a:endParaRPr lang="en-US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2" y="0"/>
            <a:ext cx="2971800" cy="292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68" y="76199"/>
            <a:ext cx="6201032" cy="214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1354663"/>
            <a:ext cx="1929423" cy="1504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75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75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February 5, 2026  </a:t>
            </a: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@ 10:00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 Purpose – Plan for Bingo Tournament, Shrove Tuesday, Lent, Easter, and beyond…  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8037" y="1213620"/>
            <a:ext cx="6302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Season 3, Episode 2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January 25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861" y="3257550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random/>
      </p:transition>
    </mc:Choice>
    <mc:Fallback xmlns="">
      <p:transition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6AD349-0C39-1F6F-67D9-A5B6D841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E504E67-BCB4-6C49-E5F6-DBC47E95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9CC53-CBBE-33F9-EB5F-4AA010767F8A}"/>
              </a:ext>
            </a:extLst>
          </p:cNvPr>
          <p:cNvSpPr txBox="1"/>
          <p:nvPr/>
        </p:nvSpPr>
        <p:spPr>
          <a:xfrm>
            <a:off x="131976" y="914211"/>
            <a:ext cx="871036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algn="ctr">
              <a:spcAft>
                <a:spcPts val="1200"/>
              </a:spcAft>
            </a:pPr>
            <a:r>
              <a:rPr lang="en-US" sz="3200" b="1" dirty="0">
                <a:latin typeface="Arial Rounded MT Bold" panose="020F0704030504030204" pitchFamily="34" charset="0"/>
              </a:rPr>
              <a:t>Date: TODAY!!!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Fun, Snacks, Blanket Tying! 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When:  After Worship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277E5D-2793-F61E-DBBB-F52E008CE0A2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FC51D3-6AF8-A811-35E6-7E69824C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BD79E3-143A-6954-048A-58D084091D2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sX0" fmla="*/ 0 w 3269888"/>
                <a:gd name="csY0" fmla="*/ 0 h 2068157"/>
                <a:gd name="csX1" fmla="*/ 588580 w 3269888"/>
                <a:gd name="csY1" fmla="*/ 0 h 2068157"/>
                <a:gd name="csX2" fmla="*/ 1275256 w 3269888"/>
                <a:gd name="csY2" fmla="*/ 0 h 2068157"/>
                <a:gd name="csX3" fmla="*/ 1994632 w 3269888"/>
                <a:gd name="csY3" fmla="*/ 0 h 2068157"/>
                <a:gd name="csX4" fmla="*/ 2648609 w 3269888"/>
                <a:gd name="csY4" fmla="*/ 0 h 2068157"/>
                <a:gd name="csX5" fmla="*/ 3269888 w 3269888"/>
                <a:gd name="csY5" fmla="*/ 0 h 2068157"/>
                <a:gd name="csX6" fmla="*/ 3269888 w 3269888"/>
                <a:gd name="csY6" fmla="*/ 648023 h 2068157"/>
                <a:gd name="csX7" fmla="*/ 3269888 w 3269888"/>
                <a:gd name="csY7" fmla="*/ 1296045 h 2068157"/>
                <a:gd name="csX8" fmla="*/ 3269888 w 3269888"/>
                <a:gd name="csY8" fmla="*/ 2068157 h 2068157"/>
                <a:gd name="csX9" fmla="*/ 2681308 w 3269888"/>
                <a:gd name="csY9" fmla="*/ 2068157 h 2068157"/>
                <a:gd name="csX10" fmla="*/ 2092728 w 3269888"/>
                <a:gd name="csY10" fmla="*/ 2068157 h 2068157"/>
                <a:gd name="csX11" fmla="*/ 1438751 w 3269888"/>
                <a:gd name="csY11" fmla="*/ 2068157 h 2068157"/>
                <a:gd name="csX12" fmla="*/ 752074 w 3269888"/>
                <a:gd name="csY12" fmla="*/ 2068157 h 2068157"/>
                <a:gd name="csX13" fmla="*/ 0 w 3269888"/>
                <a:gd name="csY13" fmla="*/ 2068157 h 2068157"/>
                <a:gd name="csX14" fmla="*/ 0 w 3269888"/>
                <a:gd name="csY14" fmla="*/ 1337408 h 2068157"/>
                <a:gd name="csX15" fmla="*/ 0 w 3269888"/>
                <a:gd name="csY15" fmla="*/ 689386 h 2068157"/>
                <a:gd name="csX16" fmla="*/ 0 w 3269888"/>
                <a:gd name="csY16" fmla="*/ 0 h 2068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December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EF9EE6D-8561-C69D-B1BD-3F72FEC67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5FCDD6-219A-AE06-5370-748F515CDFA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8FCDAD-580F-807A-EA42-3BB83861ECE2}"/>
              </a:ext>
            </a:extLst>
          </p:cNvPr>
          <p:cNvSpPr txBox="1"/>
          <p:nvPr/>
        </p:nvSpPr>
        <p:spPr>
          <a:xfrm>
            <a:off x="-10668" y="32013"/>
            <a:ext cx="912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Advent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And Beyond!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E4E53-07E3-6B43-9381-3DD2DCE2E936}"/>
              </a:ext>
            </a:extLst>
          </p:cNvPr>
          <p:cNvSpPr txBox="1"/>
          <p:nvPr/>
        </p:nvSpPr>
        <p:spPr>
          <a:xfrm>
            <a:off x="0" y="1620132"/>
            <a:ext cx="7791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Soup Suppers @ 6:30 pm</a:t>
            </a:r>
          </a:p>
          <a:p>
            <a:pPr marL="800100" lvl="1" indent="-4572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Arial Rounded MT Bold" panose="020F0704030504030204" pitchFamily="34" charset="0"/>
              </a:rPr>
              <a:t>3 Wednesdays in Jan</a:t>
            </a:r>
          </a:p>
          <a:p>
            <a:pPr marL="1143000" lvl="2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Starting Jan 14</a:t>
            </a:r>
            <a:r>
              <a:rPr lang="en-US" sz="3200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</a:p>
          <a:p>
            <a:pPr lvl="2" indent="0">
              <a:spcAft>
                <a:spcPts val="0"/>
              </a:spcAft>
            </a:pPr>
            <a:endParaRPr lang="en-US" sz="1000" dirty="0">
              <a:latin typeface="Arial Rounded MT Bold" panose="020F07040305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Dealing with difficult people.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Coping with tough circumstances.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Overcoming low self-esteem.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Managing stress.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76503-5A30-3AFE-F395-B5E881BEA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99" y="412477"/>
            <a:ext cx="2293778" cy="3323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53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>
        <p:random/>
      </p:transition>
    </mc:Choice>
    <mc:Fallback>
      <p:transition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3D61-C92B-09C7-D4BC-501E0A1AD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9BCDF9E-5488-8123-40B9-85A6FCE3647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C2B1CA-F216-2718-2733-F7BEB1E306C6}"/>
              </a:ext>
            </a:extLst>
          </p:cNvPr>
          <p:cNvSpPr txBox="1"/>
          <p:nvPr/>
        </p:nvSpPr>
        <p:spPr>
          <a:xfrm>
            <a:off x="-10668" y="32013"/>
            <a:ext cx="912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C8EEC"/>
                </a:solidFill>
                <a:highlight>
                  <a:srgbClr val="00FFFF"/>
                </a:highlight>
                <a:latin typeface="Arial Rounded MT Bold" panose="020F0704030504030204" pitchFamily="34" charset="0"/>
              </a:rPr>
              <a:t>Save the Dates(Lent and Easter)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FEAD4-F691-49F1-A5D9-C051FDEF35D5}"/>
              </a:ext>
            </a:extLst>
          </p:cNvPr>
          <p:cNvSpPr txBox="1"/>
          <p:nvPr/>
        </p:nvSpPr>
        <p:spPr>
          <a:xfrm>
            <a:off x="180975" y="771911"/>
            <a:ext cx="8429625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Shrove Tuesday – Feb 17 @ 6 pm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Ash Wednesday – Feb 18 @ 7 pm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Lent Soup Suppers @ 6 pm</a:t>
            </a:r>
          </a:p>
          <a:p>
            <a:pPr marL="1257300" lvl="2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Feb 25, Mar 4, Mar 11, Mar 18, Mar 25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Maundy Thursday Sedar Meal</a:t>
            </a:r>
          </a:p>
          <a:p>
            <a:pPr marL="1257300" lvl="2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 Rounded MT Bold" panose="020F0704030504030204" pitchFamily="34" charset="0"/>
              </a:rPr>
              <a:t>Apr 2 @ 6 pm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Arial Rounded MT Bold" panose="020F0704030504030204" pitchFamily="34" charset="0"/>
              </a:rPr>
              <a:t>Good Friday – Apr 3 @ 7 pm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FFFF"/>
                </a:solidFill>
                <a:highlight>
                  <a:srgbClr val="FF33CC"/>
                </a:highlight>
                <a:latin typeface="Arial Rounded MT Bold" panose="020F0704030504030204" pitchFamily="34" charset="0"/>
              </a:rPr>
              <a:t>Easter Sunday – Apr 5 (All Day!)</a:t>
            </a:r>
            <a:endParaRPr lang="en-US" sz="3200" dirty="0">
              <a:solidFill>
                <a:srgbClr val="00FFFF"/>
              </a:solidFill>
              <a:highlight>
                <a:srgbClr val="FF33CC"/>
              </a:highligh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000">
        <p:random/>
      </p:transition>
    </mc:Choice>
    <mc:Fallback xmlns="">
      <p:transition advTm="3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9126" y="3007352"/>
            <a:ext cx="7639049" cy="37240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Declutter one small space (drawer, purse, email inbox).</a:t>
            </a: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Focus on posture throughout the day.</a:t>
            </a: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</a:t>
            </a:r>
            <a:r>
              <a:rPr lang="en-US" sz="3200" dirty="0">
                <a:latin typeface="Arial Rounded MT Bold" panose="020F0704030504030204" pitchFamily="34" charset="0"/>
              </a:rPr>
              <a:t>	Write a prayer asking God to renew your strength.</a:t>
            </a: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012442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Tuesday-Thursday 8am – 12 noon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9051"/>
            <a:ext cx="2066135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528572" cy="1528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7236" y="207927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January 2026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January 20, 2026!!!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Sermons, Bulletins (Worship Books), Worship Slides,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and ‘Official’ Trinity Calendar are also available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28954</TotalTime>
  <Words>1103</Words>
  <Application>Microsoft Office PowerPoint</Application>
  <PresentationFormat>On-screen Show (4:3)</PresentationFormat>
  <Paragraphs>197</Paragraphs>
  <Slides>29</Slides>
  <Notes>28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406</cp:revision>
  <cp:lastPrinted>2025-02-08T21:29:34Z</cp:lastPrinted>
  <dcterms:created xsi:type="dcterms:W3CDTF">2020-11-15T00:46:00Z</dcterms:created>
  <dcterms:modified xsi:type="dcterms:W3CDTF">2026-01-18T02:52:04Z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