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34"/>
  </p:notesMasterIdLst>
  <p:handoutMasterIdLst>
    <p:handoutMasterId r:id="rId35"/>
  </p:handoutMasterIdLst>
  <p:sldIdLst>
    <p:sldId id="359" r:id="rId2"/>
    <p:sldId id="522" r:id="rId3"/>
    <p:sldId id="566" r:id="rId4"/>
    <p:sldId id="514" r:id="rId5"/>
    <p:sldId id="360" r:id="rId6"/>
    <p:sldId id="513" r:id="rId7"/>
    <p:sldId id="535" r:id="rId8"/>
    <p:sldId id="361" r:id="rId9"/>
    <p:sldId id="507" r:id="rId10"/>
    <p:sldId id="362" r:id="rId11"/>
    <p:sldId id="494" r:id="rId12"/>
    <p:sldId id="365" r:id="rId13"/>
    <p:sldId id="363" r:id="rId14"/>
    <p:sldId id="515" r:id="rId15"/>
    <p:sldId id="367" r:id="rId16"/>
    <p:sldId id="369" r:id="rId17"/>
    <p:sldId id="370" r:id="rId18"/>
    <p:sldId id="564" r:id="rId19"/>
    <p:sldId id="575" r:id="rId20"/>
    <p:sldId id="548" r:id="rId21"/>
    <p:sldId id="512" r:id="rId22"/>
    <p:sldId id="374" r:id="rId23"/>
    <p:sldId id="532" r:id="rId24"/>
    <p:sldId id="561" r:id="rId25"/>
    <p:sldId id="572" r:id="rId26"/>
    <p:sldId id="399" r:id="rId27"/>
    <p:sldId id="562" r:id="rId28"/>
    <p:sldId id="568" r:id="rId29"/>
    <p:sldId id="381" r:id="rId30"/>
    <p:sldId id="574" r:id="rId31"/>
    <p:sldId id="573" r:id="rId32"/>
    <p:sldId id="571" r:id="rId33"/>
  </p:sldIdLst>
  <p:sldSz cx="9144000" cy="6858000" type="screen4x3"/>
  <p:notesSz cx="7102475" cy="9388475"/>
  <p:defaultTextStyle>
    <a:defPPr>
      <a:defRPr lang="en-US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ヒラギノ角ゴ Pro W3" pitchFamily="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5050"/>
    <a:srgbClr val="E2412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93" autoAdjust="0"/>
    <p:restoredTop sz="94794" autoAdjust="0"/>
  </p:normalViewPr>
  <p:slideViewPr>
    <p:cSldViewPr snapToGrid="0" snapToObjects="1" showGuides="1">
      <p:cViewPr varScale="1">
        <p:scale>
          <a:sx n="101" d="100"/>
          <a:sy n="101" d="100"/>
        </p:scale>
        <p:origin x="1488" y="108"/>
      </p:cViewPr>
      <p:guideLst>
        <p:guide orient="horz" pos="2256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0" d="100"/>
          <a:sy n="80" d="100"/>
        </p:scale>
        <p:origin x="391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5E03039-FC27-4E7B-812A-01DCBBF499C2}" type="datetimeFigureOut">
              <a:rPr lang="en-US" smtClean="0"/>
              <a:t>10/12/2025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2470900E-2F22-44E5-9E83-9B63CEF0B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pPr>
              <a:defRPr/>
            </a:pPr>
            <a:fld id="{6735B07E-0200-45DC-BF01-BF15172474D2}" type="datetimeFigureOut">
              <a:rPr lang="en-US"/>
              <a:t>10/12/2025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pPr>
              <a:defRPr/>
            </a:pPr>
            <a:fld id="{2C2E7160-5CF9-415B-9465-96C8C5BE548E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61583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8DF50A-49F1-3D0A-8552-9019CFEE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3FC1693-095F-A1CF-A381-493A819DA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6E09225-A676-D0AA-0F69-EBA479C5DA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EB698D78-B046-7E68-B4E4-03160F0628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19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6435599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107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65810" indent="-294640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7792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4909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120265" indent="-235585"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9143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06260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53377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4004945" indent="-235585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374489-CECC-C434-80F9-E876D152E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72CFA5-294E-E7F5-0BC1-3E4DAE826C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9EEE59C-D6CA-1FC4-5D64-A016F948C1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1811AB-F3C8-BCB4-3954-81DB710FEC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16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26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Cover: </a:t>
            </a:r>
            <a:r>
              <a:rPr lang="en-US" altLang="en-US" i="1">
                <a:latin typeface="Arial" panose="020B0604020202020204" pitchFamily="34" charset="0"/>
              </a:rPr>
              <a:t>Sermon on the Mount</a:t>
            </a:r>
            <a:r>
              <a:rPr lang="en-US" altLang="en-US">
                <a:latin typeface="Arial" panose="020B0604020202020204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t>28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1885111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2CDE9-A243-6EBD-DE26-41DE5AE58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2A7449-CB0D-72A3-DEFE-6A7652B7F3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1F9A13-02E6-9642-A785-C6FC0B16CC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6D9CD2-1B88-63CF-7607-A46C7ABA31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88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27B25-54C5-648D-6A45-DC041B03F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D90C89D-0069-90CB-D477-DB5802890A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BA5965-D157-C019-10C1-CF140C48B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3A01D-CF84-5750-E7FE-687EAAF3BB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325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97E23-FD17-4891-F6AF-C685C7F247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CD2A7F2-AECA-FC12-2101-B256F089F4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030B8CEA-89D9-9218-14AD-FF6A3A995A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latin typeface="Arial" pitchFamily="34" charset="0"/>
              </a:rPr>
              <a:t>Cover: </a:t>
            </a:r>
            <a:r>
              <a:rPr lang="en-US" altLang="en-US" i="1">
                <a:latin typeface="Arial" pitchFamily="34" charset="0"/>
              </a:rPr>
              <a:t>Sermon on the Mount</a:t>
            </a:r>
            <a:r>
              <a:rPr lang="en-US" altLang="en-US">
                <a:latin typeface="Arial" pitchFamily="34" charset="0"/>
              </a:rPr>
              <a:t> by Laura James. Copyright © Laura James. All rights reserved. Used by permission of the artist.</a:t>
            </a:r>
          </a:p>
          <a:p>
            <a:endParaRPr lang="en-US" altLang="en-US">
              <a:latin typeface="Arial" pitchFamily="34" charset="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10A5AA44-8F34-AC37-B466-CA93417113E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24A3E70F-9B06-4934-AE84-146DF077B04F}" type="slidenum">
              <a:rPr lang="en-US" altLang="en-US" sz="1200"/>
              <a:pPr/>
              <a:t>32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218998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538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2E7160-5CF9-415B-9465-96C8C5BE548E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356E4-27AD-40F7-AE7B-F0C5F6126A42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97A87-0474-415B-9E76-F9B90C9D06B5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641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432DC-7562-4F74-95D6-8254A40CF065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85B71-AAF5-4137-BC24-D12689B218B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05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8D24A-BBE5-4F4A-8F8D-5B195E6CDFB3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9AA58-3ABE-402A-96F4-A4419A580E4C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965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/>
            </a:lvl1pPr>
            <a:lvl2pPr>
              <a:lnSpc>
                <a:spcPct val="100000"/>
              </a:lnSpc>
              <a:spcAft>
                <a:spcPts val="600"/>
              </a:spcAft>
              <a:defRPr/>
            </a:lvl2pPr>
            <a:lvl3pPr>
              <a:lnSpc>
                <a:spcPct val="100000"/>
              </a:lnSpc>
              <a:spcAft>
                <a:spcPts val="600"/>
              </a:spcAft>
              <a:defRPr/>
            </a:lvl3pPr>
            <a:lvl4pPr>
              <a:lnSpc>
                <a:spcPct val="100000"/>
              </a:lnSpc>
              <a:spcAft>
                <a:spcPts val="600"/>
              </a:spcAft>
              <a:defRPr/>
            </a:lvl4pPr>
            <a:lvl5pPr>
              <a:lnSpc>
                <a:spcPct val="100000"/>
              </a:lnSpc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DD66-0A80-4921-9D90-60F3DC78FD3C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0D83-D2C9-471C-B8DD-EAE77C2D611F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169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99B86-44DF-4112-840D-BC383EC739D9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D5FB4-4543-4D96-867A-388829449B21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391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5280E-4A6C-45E7-BC5D-1D1AE4A1B455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80D466-9594-4CEE-BBA4-B6C4831EFF3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04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2D7E7-3F0C-4169-B664-7347E4773394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40BE0-8C60-4AEA-9015-4C55A5E1490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569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9CAA28-9504-4167-A3A9-57AB0BE1B178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C76FF-C2DD-45E7-9CE4-1808F249419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2F1E1-63B9-4DB7-9686-C42525AD25E5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6F0C9-3BAC-40B5-BDF0-49A6A5B4F47A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31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4A008-4B43-4407-A57C-CEB6CF1FD35F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3B56-AADD-4F8B-A45E-B28A2398FFC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923E2-12CC-4975-AB8E-6A7692514269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DF7C-AD2E-4CA8-88D8-FAA2EEA26440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314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0738838-4164-4279-AAC8-48DFFEA39D8B}" type="datetime1">
              <a:rPr lang="en-US" altLang="en-US"/>
              <a:t>10/12/2025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E2C5CCA-394F-4F6E-8976-0BE5ECB64D9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286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ヒラギノ角ゴ Pro W3" pitchFamily="4" charset="-128"/>
          <a:cs typeface="ヒラギノ角ゴ Pro W3" pitchFamily="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Arial Rounded MT Bold" panose="020F070403050403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Arial Rounded MT Bold" panose="020F0704030504030204" pitchFamily="34" charset="0"/>
          <a:ea typeface="ヒラギノ角ゴ Pro W3" pitchFamily="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2ahUKEwj4iKDI08TmAhXSKM0KHf62DA4QjRx6BAgBEAQ&amp;url=http%3A%2F%2Fclipart-library.com%2Fchurch-council-cliparts.html&amp;psig=AOvVaw3UIHZKmkbtRB9V9R6wx55R&amp;ust=1576945936334247" TargetMode="External"/><Relationship Id="rId7" Type="http://schemas.microsoft.com/office/2007/relationships/hdphoto" Target="../media/hdphoto6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5.wdp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6.png"/><Relationship Id="rId4" Type="http://schemas.microsoft.com/office/2007/relationships/hdphoto" Target="../media/hdphoto9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pastor@pitsburgtlc.org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3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4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secretary@pitsburgtlc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D76916-F67D-9755-6D4F-F324C5D6B65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/>
          <p:nvPr/>
        </p:nvSpPr>
        <p:spPr>
          <a:xfrm>
            <a:off x="1" y="695993"/>
            <a:ext cx="9143998" cy="6463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Arial Rounded MT Bold" panose="020F0704030504030204" pitchFamily="34" charset="0"/>
                <a:ea typeface="ヒラギノ角ゴ Pro W3" pitchFamily="4" charset="-128"/>
                <a:cs typeface="Arial Rounded MT Bold" panose="020F0704030504030204" pitchFamily="34" charset="0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  <a:ea typeface="ヒラギノ角ゴ Pro W3" pitchFamily="4" charset="-128"/>
                <a:cs typeface="ヒラギノ角ゴ Pro W3" pitchFamily="4" charset="-128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charset="0"/>
              </a:defRPr>
            </a:lvl9pPr>
          </a:lstStyle>
          <a:p>
            <a:pPr algn="ctr" defTabSz="914400" eaLnBrk="1" hangingPunct="1"/>
            <a:r>
              <a:rPr lang="en-US" altLang="en-US" sz="3600" b="1" dirty="0">
                <a:ea typeface="+mj-ea"/>
                <a:cs typeface="+mj-cs"/>
              </a:rPr>
              <a:t>Trinity Lutheran Church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378F9-F303-9829-EDDC-C700090CDFDF}"/>
              </a:ext>
            </a:extLst>
          </p:cNvPr>
          <p:cNvSpPr txBox="1"/>
          <p:nvPr/>
        </p:nvSpPr>
        <p:spPr>
          <a:xfrm>
            <a:off x="1" y="45257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Announcements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721F66-B4AC-F8E7-79C8-F22A7F1F1C13}"/>
              </a:ext>
            </a:extLst>
          </p:cNvPr>
          <p:cNvSpPr txBox="1"/>
          <p:nvPr/>
        </p:nvSpPr>
        <p:spPr>
          <a:xfrm>
            <a:off x="38102" y="1325283"/>
            <a:ext cx="90312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</a:rPr>
              <a:t>September 28, 2025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F35A35A-1353-9790-3014-031C37D59975}"/>
              </a:ext>
            </a:extLst>
          </p:cNvPr>
          <p:cNvGrpSpPr/>
          <p:nvPr/>
        </p:nvGrpSpPr>
        <p:grpSpPr>
          <a:xfrm>
            <a:off x="914400" y="2889925"/>
            <a:ext cx="2184427" cy="2484819"/>
            <a:chOff x="6185548" y="8171127"/>
            <a:chExt cx="2693743" cy="3037215"/>
          </a:xfrm>
        </p:grpSpPr>
        <p:pic>
          <p:nvPicPr>
            <p:cNvPr id="10" name="Picture 9" descr="A qr code with green leaves&#10;&#10;Description automatically generated">
              <a:extLst>
                <a:ext uri="{FF2B5EF4-FFF2-40B4-BE49-F238E27FC236}">
                  <a16:creationId xmlns:a16="http://schemas.microsoft.com/office/drawing/2014/main" id="{2E8D45AA-425F-A8DB-609B-F8E8A9ABB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64095" y="8171127"/>
              <a:ext cx="2515196" cy="251519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B1DC83C-7C4C-B5F4-7768-FE3971187CA6}"/>
                </a:ext>
              </a:extLst>
            </p:cNvPr>
            <p:cNvSpPr txBox="1"/>
            <p:nvPr/>
          </p:nvSpPr>
          <p:spPr>
            <a:xfrm>
              <a:off x="6185548" y="10562011"/>
              <a:ext cx="251519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Rounded MT Bold" panose="020F0704030504030204" pitchFamily="34" charset="0"/>
                </a:rPr>
                <a:t>Scan Me!</a:t>
              </a:r>
              <a:endParaRPr lang="en-US" dirty="0">
                <a:latin typeface="Arial Rounded MT Bold" panose="020F0704030504030204" pitchFamily="34" charset="0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286D4C3-B9D1-03AB-2AE5-B6A4B1166F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8639" y="1914464"/>
            <a:ext cx="3358529" cy="4851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E65A89-70E0-885D-2E7D-DA12C16C020D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466823"/>
            <a:ext cx="9144000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Click the “Give to Trinity” Button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Stay current in your giving even when you can’t make it to Worship!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Separate Giving Categories for: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2225">
                  <a:noFill/>
                  <a:prstDash val="solid"/>
                </a:ln>
                <a:effectLst/>
                <a:latin typeface="Arial Rounded MT Bold" panose="020F0704030504030204" pitchFamily="34" charset="0"/>
              </a:rPr>
              <a:t>Online Giving</a:t>
            </a:r>
          </a:p>
          <a:p>
            <a:pPr algn="ctr"/>
            <a:r>
              <a:rPr lang="en-US" sz="4000" b="1" dirty="0">
                <a:ln w="22225">
                  <a:noFill/>
                  <a:prstDash val="solid"/>
                </a:ln>
                <a:latin typeface="Arial Rounded MT Bold" panose="020F0704030504030204" pitchFamily="34" charset="0"/>
              </a:rPr>
              <a:t>www.pitsburgtlc.org</a:t>
            </a:r>
            <a:endParaRPr lang="en-US" sz="4000" b="1" cap="none" spc="0" dirty="0">
              <a:ln w="22225">
                <a:noFill/>
                <a:prstDash val="solid"/>
              </a:ln>
              <a:effectLst/>
              <a:latin typeface="Arial Rounded MT Bold" panose="020F07040305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290687" cy="1311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3848453"/>
            <a:ext cx="4571999" cy="29361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General Treasury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Benevolence/Mission Support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Building Fund</a:t>
            </a:r>
          </a:p>
          <a:p>
            <a:pPr marL="574675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Annual Christmas Auction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1999" y="3864216"/>
            <a:ext cx="4333973" cy="1471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Memorial Funds</a:t>
            </a:r>
          </a:p>
          <a:p>
            <a:pPr marL="519430" marR="0" lvl="2" indent="-457200" algn="l" defTabSz="6858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defRPr/>
            </a:pPr>
            <a:r>
              <a:rPr kumimoji="0" lang="en-US" sz="2800" b="1" i="0" u="none" strike="noStrike" kern="0" cap="none" spc="0" normalizeH="0" baseline="0" noProof="0" dirty="0">
                <a:ln w="22225">
                  <a:noFill/>
                  <a:prstDash val="solid"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ヒラギノ角ゴ Pro W3" pitchFamily="4" charset="-128"/>
                <a:cs typeface="+mn-cs"/>
              </a:rPr>
              <a:t>Thrive Capital Campaign</a:t>
            </a:r>
          </a:p>
        </p:txBody>
      </p:sp>
      <p:pic>
        <p:nvPicPr>
          <p:cNvPr id="10" name="Picture 9" descr="A qr code with green leaves&#10;&#10;Description automatically generated">
            <a:extLst>
              <a:ext uri="{FF2B5EF4-FFF2-40B4-BE49-F238E27FC236}">
                <a16:creationId xmlns:a16="http://schemas.microsoft.com/office/drawing/2014/main" id="{598FA2AD-866C-A03D-76EC-F0DDA85CA7D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9785" y="1"/>
            <a:ext cx="1904214" cy="19042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  <p:bldP spid="7" grpId="0" build="p" bldLvl="5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E95EF92-F935-4997-D1DD-1A2DB46BD73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0" y="90617"/>
            <a:ext cx="9150096" cy="2159949"/>
            <a:chOff x="0" y="4097042"/>
            <a:chExt cx="9150096" cy="2082606"/>
          </a:xfrm>
        </p:grpSpPr>
        <p:grpSp>
          <p:nvGrpSpPr>
            <p:cNvPr id="11" name="Group 10"/>
            <p:cNvGrpSpPr/>
            <p:nvPr/>
          </p:nvGrpSpPr>
          <p:grpSpPr>
            <a:xfrm>
              <a:off x="79248" y="4097042"/>
              <a:ext cx="9070848" cy="2082606"/>
              <a:chOff x="6145" y="4097042"/>
              <a:chExt cx="9144000" cy="2082606"/>
            </a:xfrm>
          </p:grpSpPr>
          <p:pic>
            <p:nvPicPr>
              <p:cNvPr id="1026" name="Picture 2" descr="Image result for Installing Church Council Members">
                <a:hlinkClick r:id="rId3"/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5" y="4097042"/>
                <a:ext cx="9144000" cy="20826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TextBox 9"/>
              <p:cNvSpPr txBox="1"/>
              <p:nvPr/>
            </p:nvSpPr>
            <p:spPr>
              <a:xfrm>
                <a:off x="1003454" y="4881640"/>
                <a:ext cx="218059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Church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855870" y="4881639"/>
                <a:ext cx="226696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dirty="0">
                    <a:latin typeface="Arial Rounded MT Bold" panose="020F0704030504030204" pitchFamily="34" charset="0"/>
                  </a:rPr>
                  <a:t>Council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0" y="4992624"/>
              <a:ext cx="3493008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5529072"/>
              <a:ext cx="3581400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464209" y="4992624"/>
              <a:ext cx="3679791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67528" y="5529072"/>
              <a:ext cx="3776472" cy="0"/>
            </a:xfrm>
            <a:prstGeom prst="line">
              <a:avLst/>
            </a:prstGeom>
            <a:ln w="254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24207" y="3061042"/>
            <a:ext cx="81164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 is …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October 15</a:t>
            </a:r>
            <a:r>
              <a:rPr lang="en-US" sz="3600" baseline="30000" dirty="0">
                <a:latin typeface="Arial Rounded MT Bold" panose="020F0704030504030204" pitchFamily="34" charset="0"/>
              </a:rPr>
              <a:t>th</a:t>
            </a:r>
            <a:r>
              <a:rPr lang="en-US" sz="3600" dirty="0">
                <a:latin typeface="Arial Rounded MT Bold" panose="020F0704030504030204" pitchFamily="34" charset="0"/>
              </a:rPr>
              <a:t> @ 7:00 pm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4701" y="2017621"/>
            <a:ext cx="5164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en-US" sz="3600" b="1" u="sng" dirty="0">
                <a:latin typeface="Arial Rounded MT Bold" panose="020F0704030504030204" pitchFamily="34" charset="0"/>
              </a:rPr>
              <a:t>Trinity Church Council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3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527" y="5363851"/>
            <a:ext cx="2269335" cy="1315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bldLvl="5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7304" b="29648"/>
          <a:stretch>
            <a:fillRect/>
          </a:stretch>
        </p:blipFill>
        <p:spPr>
          <a:xfrm>
            <a:off x="0" y="770177"/>
            <a:ext cx="9144000" cy="163189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0" y="76200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Trinity’s Team Meetings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62072" y="2701600"/>
            <a:ext cx="51023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Next Meeting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TBD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@ 6:00 pm</a:t>
            </a:r>
          </a:p>
          <a:p>
            <a:pPr marL="917575" lvl="0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On the Agenda – Preparing the proposed 2023 budget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24" r="100000">
                        <a14:foregroundMark x1="5236" y1="71523" x2="5236" y2="71523"/>
                        <a14:foregroundMark x1="13089" y1="74172" x2="13089" y2="74172"/>
                        <a14:foregroundMark x1="12565" y1="64901" x2="12565" y2="64901"/>
                        <a14:foregroundMark x1="22513" y1="72185" x2="22513" y2="72185"/>
                        <a14:foregroundMark x1="31414" y1="74172" x2="31414" y2="74172"/>
                        <a14:foregroundMark x1="39267" y1="74172" x2="39267" y2="74172"/>
                        <a14:foregroundMark x1="45026" y1="77483" x2="45026" y2="77483"/>
                        <a14:foregroundMark x1="52356" y1="70199" x2="52356" y2="70199"/>
                        <a14:foregroundMark x1="70681" y1="90066" x2="70681" y2="90066"/>
                        <a14:foregroundMark x1="58115" y1="88079" x2="58115" y2="88079"/>
                        <a14:foregroundMark x1="48691" y1="88742" x2="48691" y2="88742"/>
                        <a14:foregroundMark x1="37696" y1="88079" x2="37696" y2="88079"/>
                        <a14:foregroundMark x1="81675" y1="60265" x2="81675" y2="60265"/>
                        <a14:foregroundMark x1="72251" y1="17881" x2="72251" y2="17881"/>
                        <a14:foregroundMark x1="55497" y1="12583" x2="55497" y2="12583"/>
                        <a14:foregroundMark x1="40314" y1="27815" x2="40314" y2="27815"/>
                        <a14:foregroundMark x1="45026" y1="41722" x2="45026" y2="41722"/>
                        <a14:foregroundMark x1="48691" y1="50993" x2="49738" y2="49669"/>
                        <a14:foregroundMark x1="59162" y1="51656" x2="59162" y2="51656"/>
                        <a14:foregroundMark x1="69110" y1="49669" x2="69110" y2="49669"/>
                        <a14:foregroundMark x1="75393" y1="41722" x2="75393" y2="41722"/>
                        <a14:foregroundMark x1="91623" y1="15894" x2="91623" y2="15894"/>
                        <a14:foregroundMark x1="68586" y1="60927" x2="68586" y2="60927"/>
                        <a14:foregroundMark x1="58115" y1="31788" x2="58115" y2="31788"/>
                        <a14:foregroundMark x1="87958" y1="70861" x2="87958" y2="70861"/>
                        <a14:foregroundMark x1="94241" y1="25166" x2="94241" y2="25166"/>
                        <a14:foregroundMark x1="80628" y1="52318" x2="81675" y2="50331"/>
                        <a14:foregroundMark x1="35079" y1="68212" x2="35079" y2="682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9832" y="4180096"/>
            <a:ext cx="2971800" cy="2349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177" r="50000" b="10000"/>
          <a:stretch>
            <a:fillRect/>
          </a:stretch>
        </p:blipFill>
        <p:spPr>
          <a:xfrm>
            <a:off x="2594115" y="1752600"/>
            <a:ext cx="4038600" cy="49993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152400"/>
            <a:ext cx="914399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Please Pass the Pew Pads</a:t>
            </a:r>
          </a:p>
        </p:txBody>
      </p:sp>
      <p:sp>
        <p:nvSpPr>
          <p:cNvPr id="4" name="Rectangle 3"/>
          <p:cNvSpPr/>
          <p:nvPr/>
        </p:nvSpPr>
        <p:spPr>
          <a:xfrm>
            <a:off x="-1" y="990600"/>
            <a:ext cx="914399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(We now track Communion on the Pads)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9530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spcAft>
                <a:spcPts val="0"/>
              </a:spcAft>
            </a:pPr>
            <a:r>
              <a:rPr lang="en-US" sz="4000" dirty="0">
                <a:latin typeface="Arial Rounded MT Bold" panose="020F0704030504030204" pitchFamily="34" charset="0"/>
              </a:rPr>
              <a:t>TBD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947867"/>
            <a:ext cx="370152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Worship Team</a:t>
            </a:r>
          </a:p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Next Meeting:</a:t>
            </a:r>
          </a:p>
        </p:txBody>
      </p:sp>
      <p:pic>
        <p:nvPicPr>
          <p:cNvPr id="4" name="Picture 2" descr="Image result for Worshi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35052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13603375-D713-7A06-7743-73D1A9E0F2E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4305" y="1547260"/>
            <a:ext cx="871539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Julie Kossler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VACANT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Peggy Didier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atin typeface="Arial Rounded MT Bold" panose="020F0704030504030204" pitchFamily="34" charset="0"/>
              </a:rPr>
              <a:t>Please see one of them with your comments and suggestions</a:t>
            </a:r>
          </a:p>
          <a:p>
            <a:pPr marL="571500" lvl="1" indent="-571500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latin typeface="Arial Rounded MT Bold" panose="020F0704030504030204" pitchFamily="34" charset="0"/>
            </a:endParaRPr>
          </a:p>
          <a:p>
            <a:pPr marL="571500" lvl="1" indent="-571500" defTabSz="65278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Next Meeting	- TBD</a:t>
            </a:r>
          </a:p>
        </p:txBody>
      </p:sp>
      <p:sp>
        <p:nvSpPr>
          <p:cNvPr id="7" name="Rectangle 6"/>
          <p:cNvSpPr/>
          <p:nvPr/>
        </p:nvSpPr>
        <p:spPr>
          <a:xfrm>
            <a:off x="1295400" y="1524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altLang="en-US" sz="4000" b="1" u="sng" dirty="0">
                <a:latin typeface="Arial Rounded MT Bold" panose="020F0704030504030204" pitchFamily="34" charset="0"/>
              </a:rPr>
              <a:t>Mutual Ministry Team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5" b="99375" l="0" r="9968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91377" y="928910"/>
            <a:ext cx="4538318" cy="23051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AE537B-966A-C12E-05BD-944AD07297D8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-30892" y="108228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Choice FISH Pantry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6424" y="2040828"/>
            <a:ext cx="3520918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2089904"/>
            <a:ext cx="2619048" cy="15859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9875" y="91440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Please join us every Friday @ 3:30 pm</a:t>
            </a:r>
          </a:p>
          <a:p>
            <a:pPr algn="ctr"/>
            <a:r>
              <a:rPr lang="en-US" sz="3200" dirty="0">
                <a:latin typeface="Arial Rounded MT Bold" panose="020F0704030504030204" pitchFamily="34" charset="0"/>
              </a:rPr>
              <a:t>400 Markwith Dr, Greenville OH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37818" y="4753026"/>
            <a:ext cx="7373099" cy="2139047"/>
            <a:chOff x="3377183" y="4689307"/>
            <a:chExt cx="7373099" cy="2139047"/>
          </a:xfrm>
        </p:grpSpPr>
        <p:sp>
          <p:nvSpPr>
            <p:cNvPr id="15" name="Rectangle 14"/>
            <p:cNvSpPr/>
            <p:nvPr/>
          </p:nvSpPr>
          <p:spPr>
            <a:xfrm>
              <a:off x="3377183" y="4689307"/>
              <a:ext cx="2819400" cy="2139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Kidney Beans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Canned Peas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Hamburger Helper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Pork &amp; Beans</a:t>
              </a:r>
            </a:p>
            <a:p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96583" y="4689307"/>
              <a:ext cx="4553699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>
                  <a:latin typeface="Arial Rounded MT Bold" panose="020F0704030504030204" pitchFamily="34" charset="0"/>
                </a:rPr>
                <a:t>Canned Mixed Veggies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Large Cans of Soups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Applesauce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Boxed Meals </a:t>
              </a:r>
            </a:p>
            <a:p>
              <a:r>
                <a:rPr lang="en-US" sz="2400" dirty="0">
                  <a:latin typeface="Arial Rounded MT Bold" panose="020F0704030504030204" pitchFamily="34" charset="0"/>
                </a:rPr>
                <a:t>(i.e. Rice a Roni)</a:t>
              </a:r>
            </a:p>
          </p:txBody>
        </p:sp>
        <p:cxnSp>
          <p:nvCxnSpPr>
            <p:cNvPr id="17" name="Straight Connector 16"/>
            <p:cNvCxnSpPr/>
            <p:nvPr/>
          </p:nvCxnSpPr>
          <p:spPr bwMode="auto">
            <a:xfrm>
              <a:off x="5811365" y="4689307"/>
              <a:ext cx="0" cy="1938992"/>
            </a:xfrm>
            <a:prstGeom prst="line">
              <a:avLst/>
            </a:prstGeom>
            <a:ln>
              <a:headEnd type="none" w="med" len="med"/>
              <a:tailEnd type="none" w="med" len="med"/>
            </a:ln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2585988" y="3922186"/>
            <a:ext cx="40094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Most Needed Items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EBBAE9B-6744-999D-BD96-1B6BE26C2034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8100" y="1550078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October 28 @ 10:00 am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November 13 @ 10:00 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5100" y="0"/>
            <a:ext cx="89789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Prayers and Squares</a:t>
            </a:r>
          </a:p>
          <a:p>
            <a:pPr algn="ctr"/>
            <a:r>
              <a:rPr lang="en-US" sz="3600" dirty="0">
                <a:latin typeface="Arial Rounded MT Bold" panose="020F0704030504030204" pitchFamily="34" charset="0"/>
              </a:rPr>
              <a:t>Quilting Ministry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356" y="2977045"/>
            <a:ext cx="8295588" cy="38496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" y="130931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Fall-</a:t>
            </a:r>
            <a:r>
              <a:rPr lang="en-US" sz="4000" dirty="0" err="1">
                <a:solidFill>
                  <a:srgbClr val="FF0000"/>
                </a:solidFill>
                <a:latin typeface="Arial Rounded MT Bold" panose="020F0704030504030204" pitchFamily="34" charset="0"/>
              </a:rPr>
              <a:t>tastic</a:t>
            </a: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Bazaar, Bake Sale, and Vender Event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2E08BA-6C9A-44D2-C68B-D6D5B262CC44}"/>
              </a:ext>
            </a:extLst>
          </p:cNvPr>
          <p:cNvSpPr txBox="1"/>
          <p:nvPr/>
        </p:nvSpPr>
        <p:spPr>
          <a:xfrm>
            <a:off x="826319" y="3169415"/>
            <a:ext cx="70603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Huge </a:t>
            </a:r>
            <a:r>
              <a:rPr lang="en-US" sz="3600" i="1" dirty="0">
                <a:solidFill>
                  <a:srgbClr val="C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 YOU </a:t>
            </a: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all who helped make this event a success!</a:t>
            </a:r>
            <a:endParaRPr lang="en-US" sz="3600" i="1" dirty="0"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1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C318F8-635F-DE3B-5D2E-6AF7D946BE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61C57AD-D5C1-A785-C5DD-7DB8E1DEA6E9}"/>
              </a:ext>
            </a:extLst>
          </p:cNvPr>
          <p:cNvSpPr txBox="1"/>
          <p:nvPr/>
        </p:nvSpPr>
        <p:spPr>
          <a:xfrm>
            <a:off x="15240" y="1477101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8738" lvl="0" algn="ctr">
              <a:spcAft>
                <a:spcPts val="1800"/>
              </a:spcAft>
            </a:pPr>
            <a:r>
              <a:rPr lang="en-US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ULTIMATE CLEANING CLOTH SALE</a:t>
            </a:r>
            <a:endParaRPr lang="en-US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2BA493-4C68-B2E4-307F-406D4ABAB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" y="3026"/>
            <a:ext cx="9144000" cy="130628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173D23-7B7F-B4EF-DA8B-3E048B990A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487" y="2352776"/>
            <a:ext cx="2731416" cy="2731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60E2C6-D4AC-CB28-FE2C-51E4201F28F8}"/>
              </a:ext>
            </a:extLst>
          </p:cNvPr>
          <p:cNvSpPr txBox="1"/>
          <p:nvPr/>
        </p:nvSpPr>
        <p:spPr>
          <a:xfrm>
            <a:off x="3883844" y="2692692"/>
            <a:ext cx="465684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for $7.00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for $10.00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for $20.00 </a:t>
            </a:r>
          </a:p>
          <a:p>
            <a:pPr marL="571500" marR="0" indent="-5715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400300" algn="l"/>
              </a:tabLst>
            </a:pPr>
            <a:r>
              <a:rPr lang="en-US" sz="3600" i="1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</a:p>
          <a:p>
            <a:pPr marL="914400" lvl="1" indent="-57150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2400300" algn="l"/>
              </a:tabLst>
            </a:pPr>
            <a:r>
              <a:rPr lang="en-US" sz="3600" dirty="0"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Portia Boord or Diane Warner</a:t>
            </a:r>
          </a:p>
        </p:txBody>
      </p:sp>
    </p:spTree>
    <p:extLst>
      <p:ext uri="{BB962C8B-B14F-4D97-AF65-F5344CB8AC3E}">
        <p14:creationId xmlns:p14="http://schemas.microsoft.com/office/powerpoint/2010/main" val="306786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30000">
        <p14:warp dir="in"/>
      </p:transition>
    </mc:Choice>
    <mc:Fallback xmlns="">
      <p:transition spd="slow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6C69BE5-6C59-C8FA-7127-C6C1C1607D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7300" r="92000">
                        <a14:foregroundMark x1="8900" y1="36600" x2="6800" y2="47400"/>
                        <a14:foregroundMark x1="6800" y1="47400" x2="7300" y2="58000"/>
                        <a14:foregroundMark x1="7300" y1="58000" x2="10100" y2="66200"/>
                        <a14:foregroundMark x1="90200" y1="33600" x2="92800" y2="45200"/>
                        <a14:foregroundMark x1="92800" y1="45200" x2="92000" y2="56400"/>
                        <a14:foregroundMark x1="92000" y1="56400" x2="89800" y2="66600"/>
                        <a14:foregroundMark x1="89800" y1="66600" x2="88900" y2="67400"/>
                      </a14:backgroundRemoval>
                    </a14:imgEffect>
                  </a14:imgLayer>
                </a14:imgProps>
              </a:ext>
            </a:extLst>
          </a:blip>
          <a:srcRect l="4961" t="14347" r="5452" b="13694"/>
          <a:stretch/>
        </p:blipFill>
        <p:spPr>
          <a:xfrm>
            <a:off x="0" y="9526"/>
            <a:ext cx="9144000" cy="3672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149393E-894C-AA77-F7B7-56B37014A63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Ladies and Gents Luncheon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2849701"/>
            <a:ext cx="7853804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     </a:t>
            </a:r>
            <a:r>
              <a:rPr lang="en-US" sz="32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October 16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El Carreton Mexican Grill			      401 Wagner Ave, Greenville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For Reservations/Questions:</a:t>
            </a:r>
          </a:p>
          <a:p>
            <a:pPr marL="1311275" lvl="4" indent="-346075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atin typeface="Arial Rounded MT Bold" panose="020F0704030504030204" pitchFamily="34" charset="0"/>
              </a:rPr>
              <a:t>See Linda Baker                                                 or call her @ 937 545-8410</a:t>
            </a:r>
          </a:p>
        </p:txBody>
      </p:sp>
      <p:pic>
        <p:nvPicPr>
          <p:cNvPr id="4" name="Picture 2" descr="Lunch7c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9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7577"/>
          <a:stretch>
            <a:fillRect/>
          </a:stretch>
        </p:blipFill>
        <p:spPr bwMode="auto">
          <a:xfrm>
            <a:off x="2623500" y="838200"/>
            <a:ext cx="1765955" cy="2311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04" b="97876" l="4412" r="99020">
                        <a14:foregroundMark x1="58660" y1="13399" x2="58660" y2="13399"/>
                        <a14:foregroundMark x1="63235" y1="14706" x2="63235" y2="14706"/>
                        <a14:foregroundMark x1="46405" y1="14869" x2="46405" y2="14869"/>
                        <a14:foregroundMark x1="43791" y1="17974" x2="43791" y2="17974"/>
                        <a14:foregroundMark x1="42810" y1="24020" x2="42810" y2="24020"/>
                        <a14:foregroundMark x1="42157" y1="27778" x2="42157" y2="27778"/>
                        <a14:foregroundMark x1="44935" y1="15359" x2="44935" y2="15359"/>
                        <a14:foregroundMark x1="43464" y1="17484" x2="43464" y2="17484"/>
                        <a14:foregroundMark x1="41830" y1="19935" x2="41830" y2="19935"/>
                        <a14:foregroundMark x1="42320" y1="21732" x2="42320" y2="21732"/>
                        <a14:foregroundMark x1="41667" y1="26634" x2="41667" y2="26634"/>
                        <a14:foregroundMark x1="48856" y1="13072" x2="48856" y2="13072"/>
                        <a14:foregroundMark x1="53268" y1="12908" x2="53268" y2="12908"/>
                        <a14:foregroundMark x1="56536" y1="38562" x2="56536" y2="38562"/>
                        <a14:foregroundMark x1="62745" y1="43464" x2="62745" y2="43464"/>
                        <a14:foregroundMark x1="60784" y1="16013" x2="60784" y2="16013"/>
                        <a14:foregroundMark x1="59150" y1="12908" x2="59150" y2="12908"/>
                        <a14:foregroundMark x1="56046" y1="12908" x2="56046" y2="12908"/>
                        <a14:foregroundMark x1="54248" y1="12908" x2="54248" y2="12908"/>
                        <a14:foregroundMark x1="70425" y1="44771" x2="70425" y2="44771"/>
                        <a14:foregroundMark x1="65523" y1="41830" x2="65523" y2="41830"/>
                        <a14:foregroundMark x1="64052" y1="40686" x2="64052" y2="40686"/>
                        <a14:foregroundMark x1="75163" y1="44771" x2="75163" y2="44771"/>
                        <a14:foregroundMark x1="73856" y1="44281" x2="73856" y2="44281"/>
                        <a14:foregroundMark x1="85458" y1="47059" x2="85458" y2="47059"/>
                        <a14:foregroundMark x1="65033" y1="43301" x2="65033" y2="43301"/>
                        <a14:foregroundMark x1="68137" y1="42484" x2="68137" y2="42484"/>
                        <a14:foregroundMark x1="10458" y1="71405" x2="10458" y2="71405"/>
                        <a14:foregroundMark x1="9967" y1="70261" x2="9967" y2="70261"/>
                        <a14:foregroundMark x1="12092" y1="73203" x2="12092" y2="73203"/>
                        <a14:foregroundMark x1="16503" y1="82843" x2="16503" y2="82843"/>
                        <a14:foregroundMark x1="18464" y1="90850" x2="18464" y2="90850"/>
                        <a14:foregroundMark x1="24837" y1="93627" x2="24837" y2="93627"/>
                        <a14:foregroundMark x1="27778" y1="92484" x2="27778" y2="92484"/>
                        <a14:foregroundMark x1="30719" y1="94608" x2="30719" y2="94608"/>
                        <a14:foregroundMark x1="3758" y1="89216" x2="47549" y2="76961"/>
                        <a14:foregroundMark x1="47549" y1="76961" x2="63725" y2="77941"/>
                        <a14:foregroundMark x1="63725" y1="77941" x2="99020" y2="93954"/>
                        <a14:foregroundMark x1="68137" y1="89379" x2="68137" y2="89379"/>
                        <a14:foregroundMark x1="68137" y1="89706" x2="68137" y2="89706"/>
                        <a14:foregroundMark x1="68137" y1="89706" x2="68137" y2="89706"/>
                        <a14:foregroundMark x1="63072" y1="91340" x2="63072" y2="91340"/>
                        <a14:foregroundMark x1="57026" y1="92484" x2="57026" y2="92484"/>
                        <a14:foregroundMark x1="54085" y1="93791" x2="54085" y2="93791"/>
                        <a14:foregroundMark x1="35621" y1="95915" x2="35621" y2="95915"/>
                        <a14:foregroundMark x1="39869" y1="87908" x2="29575" y2="87255"/>
                        <a14:foregroundMark x1="29575" y1="87255" x2="10621" y2="91503"/>
                        <a14:foregroundMark x1="10621" y1="91503" x2="38562" y2="96405"/>
                        <a14:foregroundMark x1="38562" y1="96405" x2="29412" y2="87908"/>
                        <a14:foregroundMark x1="29412" y1="87908" x2="28105" y2="88235"/>
                        <a14:foregroundMark x1="85948" y1="92484" x2="70261" y2="91667"/>
                        <a14:foregroundMark x1="70261" y1="91667" x2="86111" y2="97386"/>
                        <a14:foregroundMark x1="86111" y1="97386" x2="75327" y2="91013"/>
                        <a14:foregroundMark x1="76961" y1="85294" x2="26961" y2="87255"/>
                        <a14:foregroundMark x1="26961" y1="87255" x2="34314" y2="93791"/>
                        <a14:foregroundMark x1="34314" y1="93791" x2="62092" y2="95752"/>
                        <a14:foregroundMark x1="62092" y1="95752" x2="77614" y2="94281"/>
                        <a14:foregroundMark x1="77614" y1="94281" x2="77124" y2="84150"/>
                        <a14:foregroundMark x1="77124" y1="84150" x2="72386" y2="82680"/>
                        <a14:foregroundMark x1="78922" y1="89542" x2="59967" y2="86111"/>
                        <a14:foregroundMark x1="59967" y1="86111" x2="58824" y2="96405"/>
                        <a14:foregroundMark x1="58824" y1="96405" x2="72549" y2="92647"/>
                        <a14:foregroundMark x1="72549" y1="92647" x2="75327" y2="88399"/>
                        <a14:foregroundMark x1="52451" y1="85784" x2="60621" y2="91340"/>
                        <a14:foregroundMark x1="60621" y1="91340" x2="51471" y2="84477"/>
                        <a14:foregroundMark x1="51471" y1="84477" x2="45752" y2="87745"/>
                        <a14:foregroundMark x1="41993" y1="80719" x2="33007" y2="90359"/>
                        <a14:foregroundMark x1="33007" y1="90359" x2="45588" y2="93954"/>
                        <a14:foregroundMark x1="45588" y1="93954" x2="43627" y2="81536"/>
                        <a14:foregroundMark x1="43627" y1="81536" x2="37582" y2="80065"/>
                        <a14:foregroundMark x1="90686" y1="82516" x2="90686" y2="82516"/>
                        <a14:foregroundMark x1="92484" y1="88889" x2="90033" y2="79248"/>
                        <a14:foregroundMark x1="90033" y1="79248" x2="81699" y2="82353"/>
                        <a14:foregroundMark x1="81699" y1="82353" x2="87092" y2="90359"/>
                        <a14:foregroundMark x1="6046" y1="67484" x2="6046" y2="67484"/>
                        <a14:foregroundMark x1="6046" y1="67484" x2="6046" y2="67484"/>
                        <a14:foregroundMark x1="8660" y1="69118" x2="8660" y2="69118"/>
                        <a14:foregroundMark x1="4412" y1="66340" x2="4412" y2="66340"/>
                        <a14:foregroundMark x1="16503" y1="72386" x2="6209" y2="65686"/>
                        <a14:foregroundMark x1="6209" y1="65686" x2="12418" y2="73366"/>
                        <a14:foregroundMark x1="12418" y1="73366" x2="16667" y2="72059"/>
                        <a14:foregroundMark x1="7680" y1="85948" x2="163" y2="93301"/>
                        <a14:foregroundMark x1="163" y1="93301" x2="7516" y2="99510"/>
                        <a14:foregroundMark x1="7516" y1="99510" x2="33333" y2="97876"/>
                        <a14:foregroundMark x1="33333" y1="97876" x2="34150" y2="93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430" y="514350"/>
            <a:ext cx="2153436" cy="215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1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B6E2381-3B48-E5BA-70EB-8C798000CC8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Confirmation Program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(7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and 8</a:t>
            </a:r>
            <a:r>
              <a:rPr lang="en-US" altLang="en-US" sz="3600" b="1" i="1" baseline="30000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th</a:t>
            </a:r>
            <a:r>
              <a:rPr lang="en-US" altLang="en-US" sz="3600" b="1" i="1" dirty="0">
                <a:solidFill>
                  <a:srgbClr val="C00000"/>
                </a:solidFill>
                <a:latin typeface="Arial Rounded MT Bold" panose="020F0704030504030204" pitchFamily="34" charset="0"/>
                <a:ea typeface="MS PGothic" panose="020B0600070205080204" pitchFamily="34" charset="-128"/>
              </a:rPr>
              <a:t> Graders)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33550" cy="173355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2794" y="1724025"/>
            <a:ext cx="8574955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Starting Soon! </a:t>
            </a:r>
            <a:r>
              <a:rPr lang="en-US" sz="3000" b="1" u="sng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1</a:t>
            </a:r>
            <a:r>
              <a:rPr lang="en-US" sz="3000" b="1" u="sng" baseline="30000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st</a:t>
            </a:r>
            <a:r>
              <a:rPr lang="en-US" sz="3000" b="1" u="sng" dirty="0">
                <a:solidFill>
                  <a:srgbClr val="C00000"/>
                </a:solidFill>
                <a:highlight>
                  <a:srgbClr val="FFFF00"/>
                </a:highlight>
                <a:latin typeface="Arial Rounded MT Bold" panose="020F0704030504030204" pitchFamily="34" charset="0"/>
                <a:ea typeface="Osaka"/>
              </a:rPr>
              <a:t> meeting-after Worship on October 12th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Weekly Worship attendance is required in person or via FaceBook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Worship Notes may be emailed to </a:t>
            </a:r>
            <a:r>
              <a:rPr lang="en-US" sz="3000" b="1" dirty="0">
                <a:latin typeface="Arial Rounded MT Bold" panose="020F0704030504030204" pitchFamily="34" charset="0"/>
                <a:ea typeface="Osaka"/>
                <a:hlinkClick r:id="rId4"/>
              </a:rPr>
              <a:t>pastor@pitsburgtlc.org</a:t>
            </a: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 or placed in Pr Mel’s mailbox outside the Church Office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 b="1" dirty="0">
                <a:latin typeface="Arial Rounded MT Bold" panose="020F0704030504030204" pitchFamily="34" charset="0"/>
                <a:ea typeface="Osaka"/>
              </a:rPr>
              <a:t>Confirmands are HIGHLY encouraged to take turns as Acolyte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2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 tmFilter="0, 0; .2, .5; .8, .5; 1, 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500" autoRev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05BECD5-0390-286F-BE3E-A26FF000886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Image result for Acoly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6096"/>
            <a:ext cx="8572500" cy="34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2977293"/>
            <a:ext cx="8763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Who can be an Acolyte?  YOU CAN!!!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Ask Pr Mel about training opportunities     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for Acolyte Duty on the chart by the Church Office!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Confirmation Students are Highly Encouraged to perform Acolyte duty…  </a:t>
            </a:r>
          </a:p>
          <a:p>
            <a:pPr marL="0" lvl="2" indent="0" algn="ctr">
              <a:spcAft>
                <a:spcPts val="1200"/>
              </a:spcAft>
            </a:pPr>
            <a:r>
              <a:rPr lang="en-US" sz="2800" b="1" dirty="0">
                <a:latin typeface="Arial Rounded MT Bold" panose="020F0704030504030204" pitchFamily="34" charset="0"/>
                <a:ea typeface="Osaka"/>
              </a:rPr>
              <a:t>Please sign up today!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514600" y="53739"/>
            <a:ext cx="663647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8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New Member Class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12848" cy="22128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14022" y="3653640"/>
            <a:ext cx="743774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will begin January 8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Classes start at 12:00 Noon or as soon after Worship as possible</a:t>
            </a:r>
          </a:p>
          <a:p>
            <a:pPr marL="457200" lvl="2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Please see Pastor Mel if Interested in attending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8357" y="912555"/>
            <a:ext cx="678023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ounded MT Bold" panose="020F0704030504030204" pitchFamily="34" charset="0"/>
                <a:ea typeface="Osaka"/>
                <a:cs typeface="+mn-cs"/>
              </a:rPr>
              <a:t>We are forming a “New Member” Class for anyone who wants to learn more about Being Lutheran and what Being a member of Trinity entails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2479E71-D895-51D9-B2F1-40C423EF58D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457200" y="1904017"/>
            <a:ext cx="862404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Given today to the glory of God!!!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And to honor Pr Mel’s &amp; PJ’s 46</a:t>
            </a:r>
            <a:r>
              <a:rPr lang="en-US" sz="3200" b="1" baseline="30000" dirty="0">
                <a:latin typeface="Arial Rounded MT Bold" panose="020F0704030504030204" pitchFamily="34" charset="0"/>
                <a:ea typeface="Osaka"/>
              </a:rPr>
              <a:t>th</a:t>
            </a: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 Wedding Anniversary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  <a:ea typeface="Osaka"/>
              </a:rPr>
              <a:t>If you want to honor your special occasion with Altar Flowers, see PJ Musser or call the Rose Post!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0769" y1="14194" x2="30769" y2="14194"/>
                        <a14:foregroundMark x1="34203" y1="16344" x2="34203" y2="16344"/>
                        <a14:foregroundMark x1="21841" y1="21075" x2="21841" y2="21075"/>
                        <a14:foregroundMark x1="20742" y1="15484" x2="20742" y2="15484"/>
                        <a14:foregroundMark x1="23077" y1="7957" x2="23077" y2="7957"/>
                        <a14:foregroundMark x1="18956" y1="4086" x2="18956" y2="4086"/>
                        <a14:foregroundMark x1="12775" y1="7097" x2="12775" y2="7097"/>
                        <a14:foregroundMark x1="6319" y1="23441" x2="6319" y2="23441"/>
                        <a14:foregroundMark x1="8791" y1="30108" x2="8791" y2="30108"/>
                        <a14:foregroundMark x1="39011" y1="13118" x2="39011" y2="13118"/>
                        <a14:foregroundMark x1="40385" y1="18710" x2="40385" y2="18710"/>
                        <a14:foregroundMark x1="52473" y1="28817" x2="52473" y2="28817"/>
                        <a14:foregroundMark x1="61813" y1="29892" x2="61813" y2="29892"/>
                        <a14:foregroundMark x1="66621" y1="35484" x2="66621" y2="35484"/>
                        <a14:foregroundMark x1="72527" y1="46452" x2="72527" y2="46452"/>
                        <a14:foregroundMark x1="83791" y1="42151" x2="83791" y2="42151"/>
                        <a14:foregroundMark x1="38324" y1="71398" x2="38324" y2="71398"/>
                        <a14:foregroundMark x1="47802" y1="68172" x2="47802" y2="68172"/>
                        <a14:foregroundMark x1="58104" y1="73333" x2="58104" y2="73333"/>
                        <a14:foregroundMark x1="64286" y1="71398" x2="64286" y2="71398"/>
                        <a14:foregroundMark x1="77747" y1="72688" x2="77747" y2="72688"/>
                        <a14:foregroundMark x1="88736" y1="71828" x2="88736" y2="71828"/>
                        <a14:foregroundMark x1="96566" y1="69677" x2="96566" y2="69677"/>
                        <a14:foregroundMark x1="91896" y1="65806" x2="91896" y2="65806"/>
                        <a14:foregroundMark x1="98352" y1="79570" x2="98352" y2="79570"/>
                        <a14:foregroundMark x1="70055" y1="78280" x2="70055" y2="78280"/>
                        <a14:foregroundMark x1="68544" y1="66452" x2="68544" y2="66452"/>
                        <a14:foregroundMark x1="51786" y1="78065" x2="51786" y2="78065"/>
                        <a14:foregroundMark x1="55357" y1="50538" x2="55357" y2="50538"/>
                        <a14:foregroundMark x1="86538" y1="31398" x2="86538" y2="31398"/>
                        <a14:backgroundMark x1="80220" y1="65806" x2="80220" y2="658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202"/>
            <a:ext cx="3541059" cy="142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384369A-10D5-0FE4-2D8B-CF65B13E98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7470CC-6DD4-D914-3AA8-69308EF6D855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51EC94F-F327-ABF3-7709-5718CE1A66B1}"/>
              </a:ext>
            </a:extLst>
          </p:cNvPr>
          <p:cNvSpPr txBox="1"/>
          <p:nvPr/>
        </p:nvSpPr>
        <p:spPr>
          <a:xfrm>
            <a:off x="69915" y="2187949"/>
            <a:ext cx="88517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Next Regular Meeting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u="sng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July 3, 2025  </a:t>
            </a: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@ 10:00 am Purpose - Plan Summer Events, including VBS!</a:t>
            </a:r>
          </a:p>
          <a:p>
            <a:pPr marL="917575" lvl="0" indent="-5715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ln w="15875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Arial Rounded MT Bold" panose="020F0704030504030204" pitchFamily="34" charset="0"/>
              </a:rPr>
              <a:t>Please come if you can!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1BBCFF-ACA5-453C-322D-918A5D22F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044" b="95604" l="0" r="97473">
                        <a14:foregroundMark x1="1444" y1="39560" x2="19495" y2="32967"/>
                        <a14:foregroundMark x1="19495" y1="32967" x2="33574" y2="20330"/>
                        <a14:foregroundMark x1="33574" y1="20330" x2="49097" y2="14286"/>
                        <a14:foregroundMark x1="49097" y1="14286" x2="86643" y2="20879"/>
                        <a14:foregroundMark x1="86643" y1="20879" x2="98195" y2="35714"/>
                        <a14:foregroundMark x1="98195" y1="35714" x2="97834" y2="61538"/>
                        <a14:foregroundMark x1="97834" y1="61538" x2="79061" y2="79670"/>
                        <a14:foregroundMark x1="79061" y1="79670" x2="44404" y2="95055"/>
                        <a14:foregroundMark x1="44404" y1="95055" x2="11552" y2="88462"/>
                        <a14:foregroundMark x1="11552" y1="88462" x2="1083" y2="70330"/>
                        <a14:foregroundMark x1="1083" y1="70330" x2="1444" y2="40110"/>
                        <a14:foregroundMark x1="97473" y1="26923" x2="96751" y2="55495"/>
                        <a14:foregroundMark x1="47653" y1="6593" x2="51264" y2="7143"/>
                        <a14:foregroundMark x1="35018" y1="95604" x2="45848" y2="93956"/>
                        <a14:foregroundMark x1="24188" y1="72527" x2="25993" y2="76374"/>
                        <a14:foregroundMark x1="28159" y1="70879" x2="28159" y2="78571"/>
                        <a14:foregroundMark x1="36823" y1="71429" x2="40433" y2="76923"/>
                        <a14:foregroundMark x1="48736" y1="72527" x2="49458" y2="79121"/>
                        <a14:foregroundMark x1="55596" y1="71429" x2="54874" y2="76923"/>
                        <a14:foregroundMark x1="61011" y1="70879" x2="62816" y2="78022"/>
                        <a14:foregroundMark x1="53430" y1="72527" x2="55596" y2="77473"/>
                        <a14:foregroundMark x1="59567" y1="73077" x2="59928" y2="80220"/>
                        <a14:foregroundMark x1="71480" y1="73626" x2="73646" y2="77473"/>
                        <a14:foregroundMark x1="71119" y1="71978" x2="68592" y2="77473"/>
                        <a14:foregroundMark x1="77617" y1="73077" x2="78339" y2="77473"/>
                        <a14:foregroundMark x1="31047" y1="26374" x2="31769" y2="38462"/>
                        <a14:foregroundMark x1="28520" y1="31868" x2="31408" y2="38462"/>
                        <a14:foregroundMark x1="34296" y1="26923" x2="35018" y2="37912"/>
                        <a14:foregroundMark x1="38628" y1="27473" x2="39350" y2="36813"/>
                        <a14:foregroundMark x1="40794" y1="29121" x2="41877" y2="37363"/>
                        <a14:foregroundMark x1="44404" y1="26923" x2="48014" y2="36264"/>
                        <a14:foregroundMark x1="49458" y1="25824" x2="50903" y2="34615"/>
                        <a14:foregroundMark x1="56318" y1="25275" x2="59206" y2="39011"/>
                        <a14:foregroundMark x1="55957" y1="27473" x2="54513" y2="36813"/>
                        <a14:foregroundMark x1="62455" y1="31868" x2="63177" y2="39560"/>
                        <a14:foregroundMark x1="63899" y1="35714" x2="63177" y2="36264"/>
                        <a14:foregroundMark x1="64260" y1="31319" x2="62455" y2="32967"/>
                        <a14:foregroundMark x1="64982" y1="29121" x2="60289" y2="32418"/>
                        <a14:foregroundMark x1="66787" y1="28571" x2="66426" y2="35165"/>
                        <a14:foregroundMark x1="66787" y1="30220" x2="68953" y2="35165"/>
                        <a14:foregroundMark x1="72563" y1="37363" x2="73646" y2="37363"/>
                        <a14:backgroundMark x1="3249" y1="29670" x2="21300" y2="17033"/>
                        <a14:backgroundMark x1="21300" y1="17033" x2="12274" y2="1099"/>
                        <a14:backgroundMark x1="12274" y1="1099" x2="2888" y2="17033"/>
                        <a14:backgroundMark x1="2888" y1="17033" x2="2888" y2="26923"/>
                        <a14:backgroundMark x1="69314" y1="4945" x2="98556" y2="9890"/>
                        <a14:backgroundMark x1="98556" y1="9890" x2="72202" y2="21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4624" y="-94269"/>
            <a:ext cx="4883379" cy="228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645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8127" y="152400"/>
            <a:ext cx="9144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Blood Pressure Screening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27" y="3960043"/>
            <a:ext cx="91258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BP Screening 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By Appointment (See PJ Musser)</a:t>
            </a:r>
          </a:p>
          <a:p>
            <a:pPr algn="ctr"/>
            <a:r>
              <a:rPr lang="en-US" sz="4000" dirty="0">
                <a:latin typeface="Arial Rounded MT Bold" panose="020F0704030504030204" pitchFamily="34" charset="0"/>
              </a:rPr>
              <a:t>In The Nursery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572" y="860286"/>
            <a:ext cx="3236655" cy="29764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Calling all Adults!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1395" y="1720840"/>
            <a:ext cx="586494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Join Us For “Christian Conversations”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Not Your Ordinary Adult Sunday School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Sharing – Discussion - Prayer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64" b="94091" l="5167" r="97667">
                        <a14:foregroundMark x1="22500" y1="61591" x2="22500" y2="61591"/>
                        <a14:foregroundMark x1="5333" y1="74318" x2="5333" y2="74318"/>
                        <a14:foregroundMark x1="22167" y1="91136" x2="22167" y2="91136"/>
                        <a14:foregroundMark x1="40500" y1="76136" x2="40500" y2="76136"/>
                        <a14:foregroundMark x1="40167" y1="76364" x2="40167" y2="76364"/>
                        <a14:foregroundMark x1="39833" y1="75682" x2="43000" y2="78409"/>
                        <a14:foregroundMark x1="35167" y1="84091" x2="52333" y2="93636"/>
                        <a14:foregroundMark x1="52333" y1="93636" x2="72333" y2="95000"/>
                        <a14:foregroundMark x1="72333" y1="95000" x2="80667" y2="94091"/>
                        <a14:foregroundMark x1="80667" y1="94091" x2="88667" y2="89318"/>
                        <a14:foregroundMark x1="88667" y1="89318" x2="80000" y2="80455"/>
                        <a14:foregroundMark x1="80000" y1="80455" x2="75667" y2="81136"/>
                        <a14:foregroundMark x1="90333" y1="45909" x2="90500" y2="45909"/>
                        <a14:foregroundMark x1="92838" y1="58683" x2="92333" y2="60455"/>
                        <a14:foregroundMark x1="95833" y1="48182" x2="94655" y2="52313"/>
                        <a14:foregroundMark x1="92333" y1="60455" x2="92000" y2="61136"/>
                        <a14:foregroundMark x1="97667" y1="51364" x2="97667" y2="51364"/>
                        <a14:foregroundMark x1="69167" y1="17727" x2="61167" y2="6364"/>
                        <a14:foregroundMark x1="61167" y1="6364" x2="54500" y2="12727"/>
                        <a14:backgroundMark x1="92167" y1="55909" x2="91833" y2="55455"/>
                        <a14:backgroundMark x1="92500" y1="51136" x2="90667" y2="570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3110" y="4490884"/>
            <a:ext cx="2857500" cy="2095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54801">
            <a:off x="6249724" y="2311609"/>
            <a:ext cx="2236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 Rounded MT Bold" panose="020F0704030504030204" pitchFamily="34" charset="0"/>
              </a:rPr>
              <a:t>Every Sunday @</a:t>
            </a:r>
          </a:p>
          <a:p>
            <a:r>
              <a:rPr lang="en-US" sz="3200" dirty="0">
                <a:latin typeface="Arial Rounded MT Bold" panose="020F0704030504030204" pitchFamily="34" charset="0"/>
              </a:rPr>
              <a:t>9:30 am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9C940A-BF9C-39CE-9FF8-4F21FEDE1AF3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0" y="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The Chosen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09156" y="1206885"/>
            <a:ext cx="6125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Tonight at 6:00 pm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Video Discussion Group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Season 2, Episode 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D45E81-4BE5-C251-53BD-D26CAFAC0F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1861" y="3257550"/>
            <a:ext cx="5271678" cy="29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41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50"/>
                            </p:stCondLst>
                            <p:childTnLst>
                              <p:par>
                                <p:cTn id="3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D732EEF-05D1-A873-2F44-6F496206A13B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96C7E72A-8D0B-4582-8DA2-B086522AA3B2}"/>
              </a:ext>
            </a:extLst>
          </p:cNvPr>
          <p:cNvSpPr/>
          <p:nvPr/>
        </p:nvSpPr>
        <p:spPr>
          <a:xfrm>
            <a:off x="0" y="1933205"/>
            <a:ext cx="855344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When:  </a:t>
            </a:r>
            <a:r>
              <a:rPr lang="en-US" sz="3200" b="1" dirty="0">
                <a:latin typeface="Arial Rounded MT Bold" panose="020F0704030504030204" pitchFamily="34" charset="0"/>
              </a:rPr>
              <a:t>Wednesday, September 17, 2025 </a:t>
            </a:r>
            <a:endParaRPr lang="en-US" sz="3200" dirty="0"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10:00 am to 1:00 pm. 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819D7F-12D8-4FE1-94EA-0FEDA5B14E81}"/>
              </a:ext>
            </a:extLst>
          </p:cNvPr>
          <p:cNvSpPr/>
          <p:nvPr/>
        </p:nvSpPr>
        <p:spPr>
          <a:xfrm>
            <a:off x="3176336" y="76200"/>
            <a:ext cx="55104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Grace Resurrection Community Center</a:t>
            </a:r>
          </a:p>
          <a:p>
            <a:pPr algn="ctr"/>
            <a:r>
              <a:rPr lang="en-US" sz="3600" b="1" dirty="0">
                <a:latin typeface="Arial Rounded MT Bold" panose="020F0704030504030204" pitchFamily="34" charset="0"/>
              </a:rPr>
              <a:t> Soup Kitchen Meal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27275F-949A-447B-825E-67E2FD503520}"/>
              </a:ext>
            </a:extLst>
          </p:cNvPr>
          <p:cNvSpPr/>
          <p:nvPr/>
        </p:nvSpPr>
        <p:spPr>
          <a:xfrm>
            <a:off x="479658" y="3075481"/>
            <a:ext cx="84357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Where:  433 Water Street in Greenville</a:t>
            </a:r>
          </a:p>
        </p:txBody>
      </p:sp>
      <p:pic>
        <p:nvPicPr>
          <p:cNvPr id="6" name="Picture 5" descr="The leprous man said] ‘Lord, if you are willing, you can make me ...">
            <a:extLst>
              <a:ext uri="{FF2B5EF4-FFF2-40B4-BE49-F238E27FC236}">
                <a16:creationId xmlns:a16="http://schemas.microsoft.com/office/drawing/2014/main" id="{8CB19CB2-42C0-4EDC-97A9-49652BDF8C2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8824" y="3859817"/>
            <a:ext cx="4318427" cy="2881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&lt;strong&gt;Soup Kitchen&lt;/strong&gt; logo | Flickr - Photo Sharing!">
            <a:extLst>
              <a:ext uri="{FF2B5EF4-FFF2-40B4-BE49-F238E27FC236}">
                <a16:creationId xmlns:a16="http://schemas.microsoft.com/office/drawing/2014/main" id="{39ECAC09-2CB0-43B9-B846-2B6F02BBFB9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687" y="111019"/>
            <a:ext cx="3064650" cy="132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3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0">
        <p:random/>
      </p:transition>
    </mc:Choice>
    <mc:Fallback xmlns="">
      <p:transition spd="slow" advClick="0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AC4C4C6-0443-A73B-563E-E55636158E5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2868322" y="378594"/>
            <a:ext cx="61994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3830" lvl="0" algn="ctr"/>
            <a:r>
              <a:rPr lang="en-US" sz="4400" b="1" dirty="0">
                <a:latin typeface="Arial Rounded MT Bold" panose="020F0704030504030204" pitchFamily="34" charset="0"/>
              </a:rPr>
              <a:t>Body, Mind, Spirit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26552"/>
            <a:ext cx="2868322" cy="28459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075" y="3429000"/>
            <a:ext cx="80772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MIND:	</a:t>
            </a:r>
            <a:r>
              <a:rPr lang="en-US" sz="3200" dirty="0">
                <a:latin typeface="Arial Rounded MT Bold" panose="020F0704030504030204" pitchFamily="34" charset="0"/>
              </a:rPr>
              <a:t>Read to a young child.</a:t>
            </a:r>
            <a:endParaRPr lang="en-US" sz="3600" dirty="0">
              <a:latin typeface="Arial Rounded MT Bold" panose="020F0704030504030204" pitchFamily="34" charset="0"/>
            </a:endParaRP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BODY:	</a:t>
            </a:r>
            <a:r>
              <a:rPr lang="en-US" sz="3200" dirty="0">
                <a:latin typeface="Arial Rounded MT Bold" panose="020F0704030504030204" pitchFamily="34" charset="0"/>
              </a:rPr>
              <a:t>Annual eye exam.</a:t>
            </a:r>
          </a:p>
          <a:p>
            <a:pPr marL="1828800" indent="-1828800" defTabSz="6172200">
              <a:tabLst>
                <a:tab pos="5314950" algn="l"/>
              </a:tabLst>
            </a:pPr>
            <a:r>
              <a:rPr lang="en-US" sz="3600" b="1" dirty="0">
                <a:latin typeface="Arial Rounded MT Bold" panose="020F0704030504030204" pitchFamily="34" charset="0"/>
              </a:rPr>
              <a:t>SPIRIT:	</a:t>
            </a:r>
            <a:r>
              <a:rPr lang="en-US" sz="3200" dirty="0">
                <a:latin typeface="Arial Rounded MT Bold" panose="020F0704030504030204" pitchFamily="34" charset="0"/>
              </a:rPr>
              <a:t>Ask Someone-How can I pray for you?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98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346AD349-0C39-1F6F-67D9-A5B6D841BD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E504E67-BCB4-6C49-E5F6-DBC47E95C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Trinity Troops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89CC53-CBBE-33F9-EB5F-4AA010767F8A}"/>
              </a:ext>
            </a:extLst>
          </p:cNvPr>
          <p:cNvSpPr txBox="1"/>
          <p:nvPr/>
        </p:nvSpPr>
        <p:spPr>
          <a:xfrm>
            <a:off x="131976" y="914211"/>
            <a:ext cx="871036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9687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Date: June 29th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Where:  @ Trinity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Who:  Youth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4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– 6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th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b="1" dirty="0">
                <a:latin typeface="Arial Rounded MT Bold" panose="020F0704030504030204" pitchFamily="34" charset="0"/>
              </a:rPr>
              <a:t>Grades and families</a:t>
            </a:r>
          </a:p>
          <a:p>
            <a:pPr marL="396875" indent="-346075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What:  Fun and Snacks!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E277E5D-2793-F61E-DBBB-F52E008CE0A2}"/>
              </a:ext>
            </a:extLst>
          </p:cNvPr>
          <p:cNvGrpSpPr/>
          <p:nvPr/>
        </p:nvGrpSpPr>
        <p:grpSpPr>
          <a:xfrm>
            <a:off x="1356364" y="3850260"/>
            <a:ext cx="6523348" cy="3007740"/>
            <a:chOff x="0" y="993938"/>
            <a:chExt cx="9144000" cy="48701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AFC51D3-6AF8-A811-35E6-7E69824C894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58" b="98318" l="3484" r="99204">
                          <a14:foregroundMark x1="4131" y1="20000" x2="11299" y2="50654"/>
                          <a14:foregroundMark x1="11299" y1="50654" x2="28123" y2="45514"/>
                          <a14:foregroundMark x1="28123" y1="45514" x2="34246" y2="40374"/>
                          <a14:foregroundMark x1="34246" y1="40374" x2="36784" y2="28037"/>
                          <a14:foregroundMark x1="36784" y1="28037" x2="30314" y2="3551"/>
                          <a14:foregroundMark x1="30314" y1="3551" x2="3733" y2="20280"/>
                          <a14:foregroundMark x1="11548" y1="70187" x2="6869" y2="76822"/>
                          <a14:foregroundMark x1="6869" y1="76822" x2="6720" y2="87103"/>
                          <a14:foregroundMark x1="6720" y1="87103" x2="12643" y2="92243"/>
                          <a14:foregroundMark x1="12643" y1="92243" x2="18069" y2="88037"/>
                          <a14:foregroundMark x1="18069" y1="88037" x2="23992" y2="90374"/>
                          <a14:foregroundMark x1="23992" y1="90374" x2="28472" y2="60280"/>
                          <a14:foregroundMark x1="30513" y1="90654" x2="36287" y2="94206"/>
                          <a14:foregroundMark x1="56894" y1="67290" x2="62270" y2="70374"/>
                          <a14:foregroundMark x1="62270" y1="70374" x2="62768" y2="80748"/>
                          <a14:foregroundMark x1="62768" y1="80748" x2="57939" y2="89346"/>
                          <a14:foregroundMark x1="57939" y1="89346" x2="56794" y2="78037"/>
                          <a14:foregroundMark x1="56794" y1="78037" x2="57193" y2="68224"/>
                          <a14:foregroundMark x1="57193" y1="68224" x2="59383" y2="67290"/>
                          <a14:foregroundMark x1="70931" y1="74673" x2="67446" y2="88785"/>
                          <a14:foregroundMark x1="67446" y1="88785" x2="71628" y2="98318"/>
                          <a14:foregroundMark x1="71628" y1="98318" x2="71229" y2="82430"/>
                          <a14:foregroundMark x1="71229" y1="82430" x2="69288" y2="71121"/>
                          <a14:foregroundMark x1="69288" y1="71121" x2="69388" y2="70374"/>
                          <a14:foregroundMark x1="78945" y1="68037" x2="74664" y2="90467"/>
                          <a14:foregroundMark x1="74664" y1="90467" x2="78547" y2="75607"/>
                          <a14:foregroundMark x1="78547" y1="75607" x2="78945" y2="65888"/>
                          <a14:foregroundMark x1="80538" y1="64393" x2="78646" y2="64579"/>
                          <a14:foregroundMark x1="94973" y1="24299" x2="95470" y2="39813"/>
                          <a14:foregroundMark x1="99303" y1="24860" x2="99303" y2="24860"/>
                          <a14:foregroundMark x1="44649" y1="91495" x2="45396" y2="72056"/>
                          <a14:foregroundMark x1="45396" y1="72056" x2="47237" y2="85327"/>
                          <a14:foregroundMark x1="47237" y1="85327" x2="44350" y2="92056"/>
                          <a14:foregroundMark x1="38776" y1="61121" x2="39472" y2="66542"/>
                          <a14:foregroundMark x1="50124" y1="62991" x2="49477" y2="70000"/>
                          <a14:foregroundMark x1="53907" y1="58972" x2="54206" y2="63551"/>
                          <a14:foregroundMark x1="67646" y1="61682" x2="63415" y2="70561"/>
                          <a14:foregroundMark x1="60080" y1="63178" x2="60080" y2="63178"/>
                          <a14:foregroundMark x1="13688" y1="79439" x2="13688" y2="79439"/>
                          <a14:foregroundMark x1="41961" y1="75234" x2="41961" y2="75234"/>
                          <a14:foregroundMark x1="40319" y1="70000" x2="40319" y2="70000"/>
                          <a14:foregroundMark x1="43006" y1="67477" x2="43006" y2="67477"/>
                          <a14:foregroundMark x1="14335" y1="61869" x2="17422" y2="73832"/>
                          <a14:foregroundMark x1="12145" y1="38411" x2="12145" y2="38411"/>
                          <a14:foregroundMark x1="20607" y1="32243" x2="20607" y2="32243"/>
                          <a14:foregroundMark x1="22349" y1="29720" x2="22349" y2="29720"/>
                          <a14:foregroundMark x1="20110" y1="27570" x2="20110" y2="27570"/>
                          <a14:foregroundMark x1="46491" y1="34766" x2="48133" y2="30093"/>
                          <a14:foregroundMark x1="49676" y1="36542" x2="50025" y2="34393"/>
                          <a14:foregroundMark x1="52165" y1="35327" x2="52464" y2="37850"/>
                          <a14:foregroundMark x1="55351" y1="36542" x2="58337" y2="34393"/>
                          <a14:foregroundMark x1="29268" y1="55514" x2="29268" y2="55514"/>
                          <a14:foregroundMark x1="26680" y1="47944" x2="28771" y2="55514"/>
                          <a14:foregroundMark x1="38875" y1="58598" x2="38875" y2="58598"/>
                          <a14:foregroundMark x1="38576" y1="60093" x2="37929" y2="58598"/>
                          <a14:foregroundMark x1="50224" y1="63178" x2="50921" y2="52991"/>
                          <a14:foregroundMark x1="54654" y1="56449" x2="54107" y2="58411"/>
                          <a14:foregroundMark x1="53609" y1="56822" x2="53808" y2="59346"/>
                          <a14:foregroundMark x1="55251" y1="59159" x2="55251" y2="59159"/>
                          <a14:foregroundMark x1="8462" y1="93178" x2="11249" y2="94393"/>
                          <a14:foregroundMark x1="3584" y1="74019" x2="5276" y2="70374"/>
                          <a14:foregroundMark x1="6620" y1="64206" x2="10503" y2="65514"/>
                          <a14:foregroundMark x1="21951" y1="69813" x2="23942" y2="60280"/>
                          <a14:foregroundMark x1="18666" y1="65514" x2="18666" y2="65514"/>
                          <a14:foregroundMark x1="20607" y1="59159" x2="18865" y2="60093"/>
                          <a14:foregroundMark x1="34146" y1="65888" x2="34146" y2="85514"/>
                          <a14:foregroundMark x1="41862" y1="74019" x2="42558" y2="83738"/>
                          <a14:foregroundMark x1="43504" y1="67103" x2="42807" y2="68785"/>
                          <a14:foregroundMark x1="42907" y1="67477" x2="43604" y2="65888"/>
                          <a14:foregroundMark x1="45993" y1="66262" x2="44251" y2="66916"/>
                          <a14:foregroundMark x1="68741" y1="68972" x2="69686" y2="68972"/>
                          <a14:foregroundMark x1="74116" y1="73832" x2="75460" y2="49720"/>
                          <a14:foregroundMark x1="75460" y1="49720" x2="76307" y2="47944"/>
                          <a14:foregroundMark x1="73221" y1="61682" x2="74017" y2="57570"/>
                          <a14:foregroundMark x1="29368" y1="57009" x2="30413" y2="59533"/>
                          <a14:foregroundMark x1="3484" y1="55888" x2="3484" y2="558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993938"/>
              <a:ext cx="9144000" cy="48701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FBD79E3-143A-6954-048A-58D084091D2F}"/>
                </a:ext>
              </a:extLst>
            </p:cNvPr>
            <p:cNvSpPr txBox="1"/>
            <p:nvPr/>
          </p:nvSpPr>
          <p:spPr>
            <a:xfrm rot="1199407">
              <a:off x="5697722" y="1455142"/>
              <a:ext cx="3269888" cy="2068157"/>
            </a:xfrm>
            <a:custGeom>
              <a:avLst/>
              <a:gdLst>
                <a:gd name="connsiteX0" fmla="*/ 0 w 3269888"/>
                <a:gd name="connsiteY0" fmla="*/ 0 h 2068157"/>
                <a:gd name="connsiteX1" fmla="*/ 588580 w 3269888"/>
                <a:gd name="connsiteY1" fmla="*/ 0 h 2068157"/>
                <a:gd name="connsiteX2" fmla="*/ 1275256 w 3269888"/>
                <a:gd name="connsiteY2" fmla="*/ 0 h 2068157"/>
                <a:gd name="connsiteX3" fmla="*/ 1994632 w 3269888"/>
                <a:gd name="connsiteY3" fmla="*/ 0 h 2068157"/>
                <a:gd name="connsiteX4" fmla="*/ 2648609 w 3269888"/>
                <a:gd name="connsiteY4" fmla="*/ 0 h 2068157"/>
                <a:gd name="connsiteX5" fmla="*/ 3269888 w 3269888"/>
                <a:gd name="connsiteY5" fmla="*/ 0 h 2068157"/>
                <a:gd name="connsiteX6" fmla="*/ 3269888 w 3269888"/>
                <a:gd name="connsiteY6" fmla="*/ 648023 h 2068157"/>
                <a:gd name="connsiteX7" fmla="*/ 3269888 w 3269888"/>
                <a:gd name="connsiteY7" fmla="*/ 1296045 h 2068157"/>
                <a:gd name="connsiteX8" fmla="*/ 3269888 w 3269888"/>
                <a:gd name="connsiteY8" fmla="*/ 2068157 h 2068157"/>
                <a:gd name="connsiteX9" fmla="*/ 2681308 w 3269888"/>
                <a:gd name="connsiteY9" fmla="*/ 2068157 h 2068157"/>
                <a:gd name="connsiteX10" fmla="*/ 2092728 w 3269888"/>
                <a:gd name="connsiteY10" fmla="*/ 2068157 h 2068157"/>
                <a:gd name="connsiteX11" fmla="*/ 1438751 w 3269888"/>
                <a:gd name="connsiteY11" fmla="*/ 2068157 h 2068157"/>
                <a:gd name="connsiteX12" fmla="*/ 752074 w 3269888"/>
                <a:gd name="connsiteY12" fmla="*/ 2068157 h 2068157"/>
                <a:gd name="connsiteX13" fmla="*/ 0 w 3269888"/>
                <a:gd name="connsiteY13" fmla="*/ 2068157 h 2068157"/>
                <a:gd name="connsiteX14" fmla="*/ 0 w 3269888"/>
                <a:gd name="connsiteY14" fmla="*/ 1337408 h 2068157"/>
                <a:gd name="connsiteX15" fmla="*/ 0 w 3269888"/>
                <a:gd name="connsiteY15" fmla="*/ 689386 h 2068157"/>
                <a:gd name="connsiteX16" fmla="*/ 0 w 3269888"/>
                <a:gd name="connsiteY16" fmla="*/ 0 h 2068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69888" h="2068157" fill="none" extrusionOk="0">
                  <a:moveTo>
                    <a:pt x="0" y="0"/>
                  </a:moveTo>
                  <a:cubicBezTo>
                    <a:pt x="163481" y="14028"/>
                    <a:pt x="403242" y="23884"/>
                    <a:pt x="588580" y="0"/>
                  </a:cubicBezTo>
                  <a:cubicBezTo>
                    <a:pt x="773918" y="-23884"/>
                    <a:pt x="939872" y="-18962"/>
                    <a:pt x="1275256" y="0"/>
                  </a:cubicBezTo>
                  <a:cubicBezTo>
                    <a:pt x="1610640" y="18962"/>
                    <a:pt x="1756206" y="21766"/>
                    <a:pt x="1994632" y="0"/>
                  </a:cubicBezTo>
                  <a:cubicBezTo>
                    <a:pt x="2233058" y="-21766"/>
                    <a:pt x="2431021" y="-32585"/>
                    <a:pt x="2648609" y="0"/>
                  </a:cubicBezTo>
                  <a:cubicBezTo>
                    <a:pt x="2866197" y="32585"/>
                    <a:pt x="3081588" y="-8384"/>
                    <a:pt x="3269888" y="0"/>
                  </a:cubicBezTo>
                  <a:cubicBezTo>
                    <a:pt x="3294799" y="269987"/>
                    <a:pt x="3242431" y="460324"/>
                    <a:pt x="3269888" y="648023"/>
                  </a:cubicBezTo>
                  <a:cubicBezTo>
                    <a:pt x="3297345" y="835722"/>
                    <a:pt x="3265697" y="1129389"/>
                    <a:pt x="3269888" y="1296045"/>
                  </a:cubicBezTo>
                  <a:cubicBezTo>
                    <a:pt x="3274079" y="1462701"/>
                    <a:pt x="3256793" y="1907854"/>
                    <a:pt x="3269888" y="2068157"/>
                  </a:cubicBezTo>
                  <a:cubicBezTo>
                    <a:pt x="3150783" y="2060313"/>
                    <a:pt x="2935957" y="2079883"/>
                    <a:pt x="2681308" y="2068157"/>
                  </a:cubicBezTo>
                  <a:cubicBezTo>
                    <a:pt x="2426659" y="2056431"/>
                    <a:pt x="2275183" y="2084948"/>
                    <a:pt x="2092728" y="2068157"/>
                  </a:cubicBezTo>
                  <a:cubicBezTo>
                    <a:pt x="1910273" y="2051366"/>
                    <a:pt x="1626886" y="2099746"/>
                    <a:pt x="1438751" y="2068157"/>
                  </a:cubicBezTo>
                  <a:cubicBezTo>
                    <a:pt x="1250616" y="2036568"/>
                    <a:pt x="1062496" y="2048550"/>
                    <a:pt x="752074" y="2068157"/>
                  </a:cubicBezTo>
                  <a:cubicBezTo>
                    <a:pt x="441652" y="2087764"/>
                    <a:pt x="267594" y="2074456"/>
                    <a:pt x="0" y="2068157"/>
                  </a:cubicBezTo>
                  <a:cubicBezTo>
                    <a:pt x="-7097" y="1794403"/>
                    <a:pt x="23418" y="1593352"/>
                    <a:pt x="0" y="1337408"/>
                  </a:cubicBezTo>
                  <a:cubicBezTo>
                    <a:pt x="-23418" y="1081464"/>
                    <a:pt x="-9699" y="877255"/>
                    <a:pt x="0" y="689386"/>
                  </a:cubicBezTo>
                  <a:cubicBezTo>
                    <a:pt x="9699" y="501517"/>
                    <a:pt x="-20794" y="289254"/>
                    <a:pt x="0" y="0"/>
                  </a:cubicBezTo>
                  <a:close/>
                </a:path>
                <a:path w="3269888" h="2068157" stroke="0" extrusionOk="0">
                  <a:moveTo>
                    <a:pt x="0" y="0"/>
                  </a:moveTo>
                  <a:cubicBezTo>
                    <a:pt x="184939" y="27420"/>
                    <a:pt x="310702" y="-3601"/>
                    <a:pt x="555881" y="0"/>
                  </a:cubicBezTo>
                  <a:cubicBezTo>
                    <a:pt x="801060" y="3601"/>
                    <a:pt x="963106" y="10845"/>
                    <a:pt x="1144461" y="0"/>
                  </a:cubicBezTo>
                  <a:cubicBezTo>
                    <a:pt x="1325816" y="-10845"/>
                    <a:pt x="1605776" y="-15552"/>
                    <a:pt x="1863836" y="0"/>
                  </a:cubicBezTo>
                  <a:cubicBezTo>
                    <a:pt x="2121896" y="15552"/>
                    <a:pt x="2185735" y="-18350"/>
                    <a:pt x="2485115" y="0"/>
                  </a:cubicBezTo>
                  <a:cubicBezTo>
                    <a:pt x="2784495" y="18350"/>
                    <a:pt x="3005377" y="38812"/>
                    <a:pt x="3269888" y="0"/>
                  </a:cubicBezTo>
                  <a:cubicBezTo>
                    <a:pt x="3273214" y="278006"/>
                    <a:pt x="3269331" y="331262"/>
                    <a:pt x="3269888" y="627341"/>
                  </a:cubicBezTo>
                  <a:cubicBezTo>
                    <a:pt x="3270445" y="923420"/>
                    <a:pt x="3300753" y="1145494"/>
                    <a:pt x="3269888" y="1316727"/>
                  </a:cubicBezTo>
                  <a:cubicBezTo>
                    <a:pt x="3239023" y="1487960"/>
                    <a:pt x="3246837" y="1896917"/>
                    <a:pt x="3269888" y="2068157"/>
                  </a:cubicBezTo>
                  <a:cubicBezTo>
                    <a:pt x="3104354" y="2045741"/>
                    <a:pt x="2889338" y="2078386"/>
                    <a:pt x="2550513" y="2068157"/>
                  </a:cubicBezTo>
                  <a:cubicBezTo>
                    <a:pt x="2211688" y="2057928"/>
                    <a:pt x="2147462" y="2079378"/>
                    <a:pt x="1961933" y="2068157"/>
                  </a:cubicBezTo>
                  <a:cubicBezTo>
                    <a:pt x="1776404" y="2056936"/>
                    <a:pt x="1568821" y="2073549"/>
                    <a:pt x="1307955" y="2068157"/>
                  </a:cubicBezTo>
                  <a:cubicBezTo>
                    <a:pt x="1047089" y="2062765"/>
                    <a:pt x="908980" y="2072355"/>
                    <a:pt x="719375" y="2068157"/>
                  </a:cubicBezTo>
                  <a:cubicBezTo>
                    <a:pt x="529770" y="2063959"/>
                    <a:pt x="154074" y="2076830"/>
                    <a:pt x="0" y="2068157"/>
                  </a:cubicBezTo>
                  <a:cubicBezTo>
                    <a:pt x="-32101" y="1818263"/>
                    <a:pt x="15522" y="1691774"/>
                    <a:pt x="0" y="1337408"/>
                  </a:cubicBezTo>
                  <a:cubicBezTo>
                    <a:pt x="-15522" y="983042"/>
                    <a:pt x="-9130" y="824800"/>
                    <a:pt x="0" y="689386"/>
                  </a:cubicBezTo>
                  <a:cubicBezTo>
                    <a:pt x="9130" y="553972"/>
                    <a:pt x="31682" y="250696"/>
                    <a:pt x="0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4277829761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ln w="0"/>
                  <a:solidFill>
                    <a:srgbClr val="FF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ircus Wide" panose="00000400000000000000" pitchFamily="2" charset="0"/>
                </a:rPr>
                <a:t>Trinity Troops!</a:t>
              </a:r>
            </a:p>
            <a:p>
              <a:endPara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933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E77AE-3861-A765-394A-EACCB008D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06A66A6E-3BD6-6562-79EE-0AAEC700A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0314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itchFamily="1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 Rounded MT Bold" panose="020F0704030504030204" pitchFamily="34" charset="0"/>
                <a:ea typeface="MS PGothic" panose="020B0600070205080204" pitchFamily="34" charset="-128"/>
              </a:rPr>
              <a:t>SAVE THE DATE!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3057ECA-012D-5580-51D0-D14C89148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143"/>
              </p:ext>
            </p:extLst>
          </p:nvPr>
        </p:nvGraphicFramePr>
        <p:xfrm>
          <a:off x="200025" y="933449"/>
          <a:ext cx="8591550" cy="5238751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3209925">
                  <a:extLst>
                    <a:ext uri="{9D8B030D-6E8A-4147-A177-3AD203B41FA5}">
                      <a16:colId xmlns:a16="http://schemas.microsoft.com/office/drawing/2014/main" val="572690481"/>
                    </a:ext>
                  </a:extLst>
                </a:gridCol>
                <a:gridCol w="5381625">
                  <a:extLst>
                    <a:ext uri="{9D8B030D-6E8A-4147-A177-3AD203B41FA5}">
                      <a16:colId xmlns:a16="http://schemas.microsoft.com/office/drawing/2014/main" val="618043955"/>
                    </a:ext>
                  </a:extLst>
                </a:gridCol>
              </a:tblGrid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19 @ 5 pm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Trinity/Pitsburg COB Fall Festival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3726922"/>
                  </a:ext>
                </a:extLst>
              </a:tr>
              <a:tr h="6699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Oct 20 @ 7 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DARTBALL!!!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090044"/>
                  </a:ext>
                </a:extLst>
              </a:tr>
              <a:tr h="10788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Oct 26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</a:rPr>
                        <a:t>Reformation/Confirmation Sunday </a:t>
                      </a:r>
                      <a:r>
                        <a:rPr lang="en-US" sz="3200" b="0" dirty="0">
                          <a:solidFill>
                            <a:srgbClr val="C00000"/>
                          </a:solidFill>
                          <a:effectLst/>
                          <a:latin typeface="Arial Rounded MT Bold" panose="020F0704030504030204" pitchFamily="34" charset="0"/>
                        </a:rPr>
                        <a:t>(Wear Red!)</a:t>
                      </a:r>
                      <a:endParaRPr lang="en-US" sz="3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732023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 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 Saints Sunday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Annual Congregational Meeting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84549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marL="0" marR="0" algn="l">
                        <a:spcAft>
                          <a:spcPts val="600"/>
                        </a:spcAft>
                        <a:buNone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Nov 16              @ 2:30 pm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>
                          <a:tab pos="285750" algn="l"/>
                          <a:tab pos="800100" algn="l"/>
                          <a:tab pos="1314450" algn="l"/>
                          <a:tab pos="1428750" algn="l"/>
                          <a:tab pos="2400300" algn="l"/>
                        </a:tabLst>
                        <a:defRPr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Christmas Auction at Bev &amp; Eldon’s Home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43319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454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8574755-0A14-ED55-CE14-483E1D3AC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4295114-D43F-FFD0-A5A3-CC63527FEEDA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80023D1-EBA9-CF8B-2686-84D2B05E24CB}"/>
              </a:ext>
            </a:extLst>
          </p:cNvPr>
          <p:cNvSpPr txBox="1"/>
          <p:nvPr/>
        </p:nvSpPr>
        <p:spPr>
          <a:xfrm>
            <a:off x="-10668" y="32013"/>
            <a:ext cx="91226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Trinity Youth</a:t>
            </a:r>
          </a:p>
          <a:p>
            <a:pPr algn="ctr"/>
            <a:r>
              <a:rPr lang="en-US" sz="4400" b="1" dirty="0">
                <a:latin typeface="Arial Rounded MT Bold" panose="020F0704030504030204" pitchFamily="34" charset="0"/>
              </a:rPr>
              <a:t>Fun (d) Raiser!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02607B-F961-718B-FE88-980ED7F68541}"/>
              </a:ext>
            </a:extLst>
          </p:cNvPr>
          <p:cNvSpPr txBox="1"/>
          <p:nvPr/>
        </p:nvSpPr>
        <p:spPr>
          <a:xfrm>
            <a:off x="457200" y="2105907"/>
            <a:ext cx="59659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Candy Bar Sales!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Large Selection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$2 Each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latin typeface="Arial Rounded MT Bold" panose="020F0704030504030204" pitchFamily="34" charset="0"/>
              </a:rPr>
              <a:t>Supports Our Youth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E08EF-84A6-75C8-CDBB-35300D700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63" b="93750" l="4183" r="98479">
                        <a14:foregroundMark x1="6844" y1="40104" x2="2662" y2="55208"/>
                        <a14:foregroundMark x1="2662" y1="55208" x2="6844" y2="71354"/>
                        <a14:foregroundMark x1="6844" y1="71354" x2="24335" y2="93750"/>
                        <a14:foregroundMark x1="24335" y1="93750" x2="61217" y2="81771"/>
                        <a14:foregroundMark x1="61217" y1="81771" x2="65019" y2="67708"/>
                        <a14:foregroundMark x1="47909" y1="9375" x2="60837" y2="11458"/>
                        <a14:foregroundMark x1="60837" y1="11458" x2="71863" y2="8854"/>
                        <a14:foregroundMark x1="71863" y1="8854" x2="96958" y2="16146"/>
                        <a14:foregroundMark x1="96958" y1="16146" x2="94297" y2="34896"/>
                        <a14:foregroundMark x1="94297" y1="34896" x2="89354" y2="48438"/>
                        <a14:foregroundMark x1="89354" y1="48438" x2="88593" y2="64063"/>
                        <a14:foregroundMark x1="88593" y1="64063" x2="87452" y2="68750"/>
                        <a14:foregroundMark x1="53992" y1="2604" x2="62357" y2="5208"/>
                        <a14:foregroundMark x1="4943" y1="47917" x2="4183" y2="66667"/>
                        <a14:foregroundMark x1="4183" y1="66667" x2="5323" y2="69271"/>
                        <a14:foregroundMark x1="11027" y1="62500" x2="14449" y2="70313"/>
                        <a14:foregroundMark x1="17490" y1="68750" x2="21673" y2="73958"/>
                        <a14:foregroundMark x1="94677" y1="56771" x2="93916" y2="51563"/>
                        <a14:foregroundMark x1="98479" y1="29167" x2="98099" y2="234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07290" y="1478563"/>
            <a:ext cx="3209628" cy="2343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1C6E88-4310-CCB3-AB5F-B194FBA92C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7290" y="4713402"/>
            <a:ext cx="2935231" cy="195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01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0">
        <p:random/>
      </p:transition>
    </mc:Choice>
    <mc:Fallback xmlns="">
      <p:transition spd="slow" advTm="30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115753"/>
            <a:ext cx="8839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u="sng" dirty="0">
                <a:solidFill>
                  <a:schemeClr val="tx1"/>
                </a:solidFill>
                <a:latin typeface="Arial Rounded MT Bold" panose="020F0704030504030204" pitchFamily="34" charset="0"/>
              </a:rPr>
              <a:t>Church Office Schedule 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Tues, Wed, Thurs – 8-11:30 am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Office Phone: (937) 692-5670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Pastor’s Phone: (937) 626-7100</a:t>
            </a:r>
          </a:p>
          <a:p>
            <a:pPr marL="509905" indent="-346075"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Email: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EEC9340-2B63-6917-BB41-5BF56AD17327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mage result for church office hours clipart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34506"/>
            <a:ext cx="2416990" cy="19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" b="99333" l="0" r="994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528" y="228600"/>
            <a:ext cx="1764792" cy="17647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95336" y="510570"/>
            <a:ext cx="39724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09905" lvl="0" indent="-346075">
              <a:buFont typeface="Arial" panose="020B0604020202020204" pitchFamily="34" charset="0"/>
              <a:buChar char="•"/>
            </a:pPr>
            <a:r>
              <a:rPr lang="en-US" sz="3200" b="1" dirty="0">
                <a:latin typeface="Arial Rounded MT Bold" panose="020F0704030504030204" pitchFamily="34" charset="0"/>
              </a:rPr>
              <a:t>Our Office Secretary Is Sharon Fourman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9B538E-CAE9-4DC8-C539-3FDDB10B54C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-9144" y="2743200"/>
            <a:ext cx="908685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We’re looking for stories and pictures of Trinity people in action!  </a:t>
            </a:r>
          </a:p>
          <a:p>
            <a:pPr marL="509905" indent="-346075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Submit to Secretary, Sharon Fourman at  </a:t>
            </a:r>
            <a:r>
              <a:rPr lang="en-US" sz="3600" b="1" dirty="0">
                <a:latin typeface="Arial Rounded MT Bold" panose="020F0704030504030204" pitchFamily="34" charset="0"/>
                <a:hlinkClick r:id="rId3"/>
              </a:rPr>
              <a:t>secretary@pitsburgtlc.org</a:t>
            </a:r>
            <a:endParaRPr lang="en-US" sz="3600" b="1" dirty="0">
              <a:latin typeface="Arial Rounded MT Bold" panose="020F0704030504030204" pitchFamily="34" charset="0"/>
            </a:endParaRPr>
          </a:p>
          <a:p>
            <a:pPr marL="509905" indent="-346075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</a:rPr>
              <a:t>Articles and Info due on or about the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3</a:t>
            </a:r>
            <a:r>
              <a:rPr lang="en-US" sz="3600" b="1" baseline="30000" dirty="0">
                <a:solidFill>
                  <a:srgbClr val="C00000"/>
                </a:solidFill>
                <a:latin typeface="Arial Rounded MT Bold" panose="020F0704030504030204" pitchFamily="34" charset="0"/>
              </a:rPr>
              <a:t>rd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 Tuesday of each month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76994" y="230188"/>
            <a:ext cx="9142412" cy="266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48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The Trinity Trumpet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A Monthly Newsletter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Published by Trinity Lutheran Church,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36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</a:rPr>
              <a:t>Pitsburg, OH</a:t>
            </a:r>
            <a:endParaRPr kumimoji="0" lang="en-US" altLang="en-US" sz="4400" b="1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278" y="-45946"/>
            <a:ext cx="1751987" cy="1847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598" b="8995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7344479" y="-47534"/>
            <a:ext cx="1751987" cy="18470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0"/>
            <a:ext cx="8534400" cy="246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Your Trinity Trumpet Newsletter for October is available!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take your copy before you leave today!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70E9B35-AB38-E65B-5051-FC5BF11C3D6C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048000"/>
            <a:ext cx="8534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Newsletter Deadline is Tuesday, </a:t>
            </a:r>
            <a:r>
              <a:rPr lang="en-US" sz="3600" b="1" dirty="0">
                <a:solidFill>
                  <a:srgbClr val="C00000"/>
                </a:solidFill>
                <a:latin typeface="Arial Rounded MT Bold" panose="020F0704030504030204" pitchFamily="34" charset="0"/>
                <a:ea typeface="Osaka"/>
              </a:rPr>
              <a:t>OCTOBER 14, 2025!!!  </a:t>
            </a:r>
          </a:p>
          <a:p>
            <a:pPr marL="457200" lvl="2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Please turn in all your newsworthy items to Sharon Fourman at:</a:t>
            </a:r>
          </a:p>
          <a:p>
            <a:pPr marL="0" lvl="2" indent="0">
              <a:spcAft>
                <a:spcPts val="1200"/>
              </a:spcAft>
            </a:pPr>
            <a:r>
              <a:rPr lang="en-US" sz="3600" b="1" dirty="0">
                <a:latin typeface="Arial Rounded MT Bold" panose="020F0704030504030204" pitchFamily="34" charset="0"/>
                <a:ea typeface="Osaka"/>
              </a:rPr>
              <a:t>	secretary@pitsburgtlc.org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635" y="274516"/>
            <a:ext cx="8651144" cy="2350008"/>
            <a:chOff x="229182" y="211271"/>
            <a:chExt cx="8651144" cy="23500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92942" y="147511"/>
              <a:ext cx="2350008" cy="247752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804" b="89951" l="4393" r="89664">
                          <a14:foregroundMark x1="8786" y1="37745" x2="8786" y2="37745"/>
                          <a14:foregroundMark x1="4393" y1="37255" x2="4393" y2="372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6200000" flipH="1">
              <a:off x="6466559" y="147511"/>
              <a:ext cx="2350008" cy="2477527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776540" y="411480"/>
              <a:ext cx="359091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>
                  <a:latin typeface="Arial Rounded MT Bold" panose="020F0704030504030204" pitchFamily="34" charset="0"/>
                </a:rPr>
                <a:t>Trinity Trumpet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25000">
        <p:random/>
      </p:transition>
    </mc:Choice>
    <mc:Fallback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75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D5150E4-2901-8007-774A-1DDCA593C7F0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9144000" cy="476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Sermons and announcements are posted weekly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Trinity Trumpet is Posted here too!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The ‘Official’ Trinity Calendar is available for you to see!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Pictures, Videos and more!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400" b="1" kern="0" dirty="0">
                <a:ln w="22225">
                  <a:noFill/>
                  <a:prstDash val="solid"/>
                </a:ln>
                <a:latin typeface="Arial" panose="020B0604020202020204"/>
              </a:rPr>
              <a:t>Also, like us on FaceBook at</a:t>
            </a:r>
            <a:endParaRPr lang="en-US" b="1" kern="0" dirty="0">
              <a:ln w="22225">
                <a:noFill/>
                <a:prstDash val="solid"/>
              </a:ln>
              <a:latin typeface="Arial" panose="020B0604020202020204"/>
            </a:endParaRPr>
          </a:p>
          <a:p>
            <a:pPr lvl="0">
              <a:spcBef>
                <a:spcPct val="20000"/>
              </a:spcBef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facebook.com/pitsburgtrinitylutheran.church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66ECE19-2AC8-A650-6E7A-AEB63F2FCF3E}"/>
              </a:ext>
            </a:extLst>
          </p:cNvPr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" y="1702497"/>
            <a:ext cx="6988628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We have our own QR Code!</a:t>
            </a:r>
          </a:p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3200" b="1" kern="0" dirty="0">
                <a:ln w="22225">
                  <a:noFill/>
                  <a:prstDash val="solid"/>
                </a:ln>
                <a:latin typeface="Arial" panose="020B0604020202020204"/>
              </a:rPr>
              <a:t>Scan this code with your Smartphone and you will connect to all our Online media (Facebook, YouTube, and our own Church Website)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22225">
                  <a:noFill/>
                  <a:prstDash val="solid"/>
                </a:ln>
                <a:effectLst/>
              </a:rPr>
              <a:t>We’re Online!</a:t>
            </a:r>
          </a:p>
          <a:p>
            <a:pPr algn="ctr"/>
            <a:r>
              <a:rPr lang="en-US" sz="4800" b="1" dirty="0">
                <a:ln w="22225">
                  <a:noFill/>
                  <a:prstDash val="solid"/>
                </a:ln>
              </a:rPr>
              <a:t>www.pitsburgtlc.org</a:t>
            </a:r>
            <a:endParaRPr lang="en-US" sz="4800" b="1" cap="none" spc="0" dirty="0">
              <a:ln w="22225">
                <a:noFill/>
                <a:prstDash val="solid"/>
              </a:ln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07437"/>
            <a:ext cx="1514591" cy="1539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3800" y="107437"/>
            <a:ext cx="1514591" cy="1539452"/>
          </a:xfrm>
          <a:prstGeom prst="rect">
            <a:avLst/>
          </a:prstGeom>
        </p:spPr>
      </p:pic>
      <p:pic>
        <p:nvPicPr>
          <p:cNvPr id="8" name="Picture 7" descr="A qr code with green leaves&#10;&#10;Description automatically generated">
            <a:extLst>
              <a:ext uri="{FF2B5EF4-FFF2-40B4-BE49-F238E27FC236}">
                <a16:creationId xmlns:a16="http://schemas.microsoft.com/office/drawing/2014/main" id="{96065CE8-192A-7989-910E-BC6B0934FEB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3195" y="4120120"/>
            <a:ext cx="2515196" cy="25151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5000">
        <p:random/>
      </p:transition>
    </mc:Choice>
    <mc:Fallback xmlns="">
      <p:transition spd="slow" advClick="0" advTm="2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21722</TotalTime>
  <Words>1084</Words>
  <Application>Microsoft Office PowerPoint</Application>
  <PresentationFormat>On-screen Show (4:3)</PresentationFormat>
  <Paragraphs>200</Paragraphs>
  <Slides>32</Slides>
  <Notes>28</Notes>
  <HiddenSlides>10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Arial</vt:lpstr>
      <vt:lpstr>Arial Rounded MT Bold</vt:lpstr>
      <vt:lpstr>Calibri</vt:lpstr>
      <vt:lpstr>Calibri Light</vt:lpstr>
      <vt:lpstr>Circus Wide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Trinity Evangelical Lutheran Church</dc:title>
  <dc:creator>Mel Musser</dc:creator>
  <cp:lastModifiedBy>Mel Musser</cp:lastModifiedBy>
  <cp:revision>385</cp:revision>
  <cp:lastPrinted>2025-02-08T21:29:34Z</cp:lastPrinted>
  <dcterms:created xsi:type="dcterms:W3CDTF">2020-11-15T00:46:00Z</dcterms:created>
  <dcterms:modified xsi:type="dcterms:W3CDTF">2025-10-12T11:13:20Z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967252F3CABA48D8A771E18EF4473AEC</vt:lpwstr>
  </property>
  <property fmtid="{D5CDD505-2E9C-101B-9397-08002B2CF9AE}" pid="3" name="KSOProductBuildVer">
    <vt:lpwstr>1033-11.2.0.11219</vt:lpwstr>
  </property>
</Properties>
</file>