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59" r:id="rId2"/>
    <p:sldId id="522" r:id="rId3"/>
    <p:sldId id="514" r:id="rId4"/>
    <p:sldId id="360" r:id="rId5"/>
    <p:sldId id="513" r:id="rId6"/>
    <p:sldId id="535" r:id="rId7"/>
    <p:sldId id="361" r:id="rId8"/>
    <p:sldId id="507" r:id="rId9"/>
    <p:sldId id="362" r:id="rId10"/>
    <p:sldId id="494" r:id="rId11"/>
    <p:sldId id="365" r:id="rId12"/>
    <p:sldId id="363" r:id="rId13"/>
    <p:sldId id="515" r:id="rId14"/>
    <p:sldId id="367" r:id="rId15"/>
    <p:sldId id="369" r:id="rId16"/>
    <p:sldId id="500" r:id="rId17"/>
    <p:sldId id="370" r:id="rId18"/>
    <p:sldId id="548" r:id="rId19"/>
    <p:sldId id="512" r:id="rId20"/>
    <p:sldId id="374" r:id="rId21"/>
    <p:sldId id="532" r:id="rId22"/>
    <p:sldId id="375" r:id="rId23"/>
    <p:sldId id="516" r:id="rId24"/>
    <p:sldId id="399" r:id="rId25"/>
    <p:sldId id="506" r:id="rId26"/>
    <p:sldId id="538" r:id="rId27"/>
    <p:sldId id="463" r:id="rId28"/>
    <p:sldId id="530" r:id="rId29"/>
    <p:sldId id="550" r:id="rId30"/>
    <p:sldId id="527" r:id="rId31"/>
    <p:sldId id="552" r:id="rId32"/>
    <p:sldId id="553" r:id="rId33"/>
    <p:sldId id="554" r:id="rId34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114"/>
      </p:cViewPr>
      <p:guideLst>
        <p:guide orient="horz" pos="2256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12/2/2023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19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618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110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69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12/2/2023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12/2/2023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12/2/2023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12/2/2023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12/2/2023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12/2/2023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12/2/2023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12/2/2023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12/2/2023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12/2/2023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12/2/2023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12/2/2023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4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0.png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/>
          <p:nvPr/>
        </p:nvSpPr>
        <p:spPr>
          <a:xfrm>
            <a:off x="0" y="9423"/>
            <a:ext cx="9143999" cy="1711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December 3, 2023</a:t>
            </a:r>
          </a:p>
        </p:txBody>
      </p:sp>
      <p:pic>
        <p:nvPicPr>
          <p:cNvPr id="4" name="Picture 3" descr="A close-up of a plant growing from a tree stump&#10;&#10;Description automatically generated">
            <a:extLst>
              <a:ext uri="{FF2B5EF4-FFF2-40B4-BE49-F238E27FC236}">
                <a16:creationId xmlns:a16="http://schemas.microsoft.com/office/drawing/2014/main" id="{F2DFC6BB-A7E0-CA48-66A4-EA821AFD5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0644"/>
            <a:ext cx="9144000" cy="51259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262665" y="3429000"/>
            <a:ext cx="6993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January 17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79548"/>
            <a:ext cx="9144000" cy="1916658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</a:rPr>
              <a:t>Wednesday,</a:t>
            </a:r>
            <a:r>
              <a:rPr lang="en-US" sz="4000" dirty="0"/>
              <a:t>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December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C00000"/>
                </a:solidFill>
              </a:rPr>
              <a:t>6,</a:t>
            </a:r>
            <a:r>
              <a:rPr lang="en-US" sz="4000" dirty="0"/>
              <a:t>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2023</a:t>
            </a:r>
          </a:p>
          <a:p>
            <a:r>
              <a:rPr lang="en-US" sz="4000" dirty="0">
                <a:solidFill>
                  <a:srgbClr val="C00000"/>
                </a:solidFill>
              </a:rPr>
              <a:t>@</a:t>
            </a:r>
            <a:r>
              <a:rPr lang="en-US" sz="4000" dirty="0"/>
              <a:t>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11:30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C00000"/>
                </a:solidFill>
              </a:rPr>
              <a:t>am</a:t>
            </a:r>
          </a:p>
          <a:p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38430A-8B0A-1B34-2A97-6080F75C1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5" b="89503" l="9677" r="90323">
                        <a14:foregroundMark x1="10753" y1="54696" x2="11111" y2="56354"/>
                        <a14:foregroundMark x1="10036" y1="56354" x2="12186" y2="55801"/>
                        <a14:foregroundMark x1="20789" y1="37017" x2="16487" y2="44199"/>
                        <a14:foregroundMark x1="24731" y1="34807" x2="24373" y2="49171"/>
                        <a14:foregroundMark x1="41577" y1="37017" x2="41935" y2="47514"/>
                        <a14:foregroundMark x1="49104" y1="35359" x2="46595" y2="40884"/>
                        <a14:foregroundMark x1="56272" y1="35912" x2="56631" y2="46409"/>
                        <a14:foregroundMark x1="64158" y1="37569" x2="66667" y2="41989"/>
                        <a14:foregroundMark x1="74552" y1="44199" x2="78495" y2="44199"/>
                        <a14:foregroundMark x1="87455" y1="45856" x2="84588" y2="40884"/>
                        <a14:foregroundMark x1="32258" y1="25414" x2="29749" y2="28177"/>
                        <a14:foregroundMark x1="30824" y1="28177" x2="30466" y2="25967"/>
                        <a14:foregroundMark x1="34050" y1="27072" x2="34050" y2="27072"/>
                        <a14:foregroundMark x1="34050" y1="27072" x2="34050" y2="27072"/>
                        <a14:foregroundMark x1="32616" y1="24862" x2="32616" y2="24862"/>
                        <a14:foregroundMark x1="32616" y1="24862" x2="32616" y2="24862"/>
                        <a14:foregroundMark x1="46237" y1="22099" x2="46237" y2="22099"/>
                        <a14:foregroundMark x1="46237" y1="22099" x2="46237" y2="22099"/>
                        <a14:foregroundMark x1="51254" y1="27624" x2="51254" y2="27624"/>
                        <a14:foregroundMark x1="51254" y1="27624" x2="51254" y2="27624"/>
                        <a14:foregroundMark x1="62007" y1="24862" x2="62007" y2="24862"/>
                        <a14:foregroundMark x1="62007" y1="24862" x2="62007" y2="24862"/>
                        <a14:foregroundMark x1="70251" y1="31492" x2="70251" y2="31492"/>
                        <a14:foregroundMark x1="70251" y1="31492" x2="70251" y2="31492"/>
                        <a14:foregroundMark x1="68459" y1="31492" x2="68459" y2="31492"/>
                        <a14:foregroundMark x1="68459" y1="31492" x2="68459" y2="31492"/>
                        <a14:foregroundMark x1="70251" y1="29282" x2="70251" y2="29282"/>
                        <a14:foregroundMark x1="70251" y1="29282" x2="70251" y2="29282"/>
                        <a14:foregroundMark x1="70968" y1="32044" x2="70968" y2="32044"/>
                        <a14:foregroundMark x1="70968" y1="33149" x2="70968" y2="33149"/>
                        <a14:foregroundMark x1="71685" y1="30939" x2="71685" y2="30939"/>
                        <a14:foregroundMark x1="76344" y1="24862" x2="76344" y2="24862"/>
                        <a14:foregroundMark x1="76344" y1="24862" x2="76344" y2="24862"/>
                        <a14:foregroundMark x1="83154" y1="30387" x2="83154" y2="30387"/>
                        <a14:foregroundMark x1="83154" y1="30387" x2="83154" y2="30387"/>
                        <a14:foregroundMark x1="83154" y1="29282" x2="83871" y2="29834"/>
                        <a14:foregroundMark x1="82079" y1="30939" x2="84229" y2="31492"/>
                        <a14:foregroundMark x1="90323" y1="41989" x2="90323" y2="41989"/>
                        <a14:foregroundMark x1="90323" y1="41989" x2="90323" y2="41989"/>
                        <a14:foregroundMark x1="86738" y1="54144" x2="82437" y2="64641"/>
                        <a14:foregroundMark x1="82437" y1="64641" x2="81004" y2="74033"/>
                        <a14:foregroundMark x1="87455" y1="58011" x2="88530" y2="60221"/>
                        <a14:foregroundMark x1="78136" y1="60221" x2="78136" y2="62983"/>
                        <a14:foregroundMark x1="58781" y1="55801" x2="59498" y2="59116"/>
                        <a14:foregroundMark x1="50896" y1="60221" x2="51254" y2="61878"/>
                        <a14:foregroundMark x1="18638" y1="56354" x2="17921" y2="70166"/>
                        <a14:foregroundMark x1="17921" y1="70166" x2="18638" y2="71823"/>
                        <a14:foregroundMark x1="11111" y1="54144" x2="17563" y2="53039"/>
                        <a14:foregroundMark x1="16129" y1="29282" x2="16129" y2="29282"/>
                        <a14:foregroundMark x1="16129" y1="29282" x2="16129" y2="29282"/>
                        <a14:foregroundMark x1="28674" y1="55801" x2="28674" y2="55801"/>
                        <a14:foregroundMark x1="28674" y1="60221" x2="28674" y2="60221"/>
                        <a14:foregroundMark x1="32616" y1="50829" x2="32616" y2="50829"/>
                        <a14:foregroundMark x1="32616" y1="50829" x2="32616" y2="508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7001" y="-652862"/>
            <a:ext cx="6020771" cy="3905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9F6119-3E96-553B-49C4-DC669ABD38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711" b="18215"/>
          <a:stretch/>
        </p:blipFill>
        <p:spPr>
          <a:xfrm>
            <a:off x="490268" y="333812"/>
            <a:ext cx="2456733" cy="1598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2539BF-B997-71A4-68E8-30CF50699C29}"/>
              </a:ext>
            </a:extLst>
          </p:cNvPr>
          <p:cNvSpPr txBox="1"/>
          <p:nvPr/>
        </p:nvSpPr>
        <p:spPr>
          <a:xfrm>
            <a:off x="1532481" y="4933503"/>
            <a:ext cx="61711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Appetizer to share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Gift Exchange ($15 max)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Taking December off…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Merry Christmas!!!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December 18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TBD</a:t>
            </a:r>
          </a:p>
          <a:p>
            <a:pPr marL="395288" indent="-3381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937 545-0975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Next Class – Attend Advent Soup Suppers and Devotions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682" y="3563769"/>
            <a:ext cx="8823489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0" marR="0" indent="-182880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a Christmas story that you have never read.</a:t>
            </a:r>
          </a:p>
          <a:p>
            <a:pPr marL="1828800" marR="0" indent="-182880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a walk through the mall.</a:t>
            </a:r>
          </a:p>
          <a:p>
            <a:pPr marL="1828800" marR="0" indent="-182880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 preparing to send out Christmas cards.</a:t>
            </a:r>
            <a:endParaRPr lang="en-US" sz="3600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Training will be rescheduled for January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5354" y="2788691"/>
            <a:ext cx="7593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766" y="76202"/>
            <a:ext cx="4742468" cy="172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0829" y="2047038"/>
            <a:ext cx="8851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December 7</a:t>
            </a:r>
            <a:r>
              <a:rPr lang="en-US" sz="3600" baseline="300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 @ 10:00 am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Christmas Events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9946" y="1177257"/>
            <a:ext cx="71938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Youth and Family Ministry Team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“At the Railing”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95400" y="3067788"/>
            <a:ext cx="66985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DARTBALL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425" y="4200367"/>
            <a:ext cx="76771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7:30 pm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Home Game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Please come a little early to help set up…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Youth (7</a:t>
            </a:r>
            <a:r>
              <a:rPr lang="en-US" altLang="en-US" sz="4000" b="1" baseline="30000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– 12</a:t>
            </a:r>
            <a:r>
              <a:rPr lang="en-US" altLang="en-US" sz="4000" b="1" baseline="30000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Grades)</a:t>
            </a:r>
          </a:p>
        </p:txBody>
      </p:sp>
      <p:pic>
        <p:nvPicPr>
          <p:cNvPr id="16" name="Picture 15" descr="A close-up of a flyer&#10;&#10;Description automatically generated">
            <a:extLst>
              <a:ext uri="{FF2B5EF4-FFF2-40B4-BE49-F238E27FC236}">
                <a16:creationId xmlns:a16="http://schemas.microsoft.com/office/drawing/2014/main" id="{0808106A-DD14-88F7-45D1-BC7C6644CA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641" t="82662" b="2775"/>
          <a:stretch/>
        </p:blipFill>
        <p:spPr>
          <a:xfrm>
            <a:off x="4968834" y="5043340"/>
            <a:ext cx="4175166" cy="1348033"/>
          </a:xfrm>
          <a:prstGeom prst="rect">
            <a:avLst/>
          </a:prstGeom>
        </p:spPr>
      </p:pic>
      <p:pic>
        <p:nvPicPr>
          <p:cNvPr id="12" name="Picture 11" descr="A poster with a group of men&#10;&#10;Description automatically generated">
            <a:extLst>
              <a:ext uri="{FF2B5EF4-FFF2-40B4-BE49-F238E27FC236}">
                <a16:creationId xmlns:a16="http://schemas.microsoft.com/office/drawing/2014/main" id="{76BAFEDD-A6C0-C22B-5B11-13C6DF364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" y="1725518"/>
            <a:ext cx="5125825" cy="51258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7AA7E7-8BE2-04BD-64C7-CD0695B4C8D4}"/>
              </a:ext>
            </a:extLst>
          </p:cNvPr>
          <p:cNvSpPr txBox="1"/>
          <p:nvPr/>
        </p:nvSpPr>
        <p:spPr>
          <a:xfrm>
            <a:off x="5147034" y="1231452"/>
            <a:ext cx="3975757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b="1" baseline="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If Interested, please see </a:t>
            </a:r>
            <a:r>
              <a:rPr lang="en-US" sz="2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Pr Mel or PJ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Deadline is December 14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Ages: 7</a:t>
            </a:r>
            <a:r>
              <a:rPr lang="en-US" sz="2800" b="1" baseline="30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28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– 12</a:t>
            </a:r>
            <a:r>
              <a:rPr lang="en-US" sz="2800" b="1" baseline="30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28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Grades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November 19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4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– 6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Service </a:t>
            </a:r>
            <a:r>
              <a:rPr lang="en-US" sz="3200" b="1">
                <a:latin typeface="Arial Rounded MT Bold" panose="020F0704030504030204" pitchFamily="34" charset="0"/>
              </a:rPr>
              <a:t>Project—Fleece </a:t>
            </a:r>
            <a:r>
              <a:rPr lang="en-US" sz="3200" b="1" dirty="0">
                <a:latin typeface="Arial Rounded MT Bold" panose="020F0704030504030204" pitchFamily="34" charset="0"/>
              </a:rPr>
              <a:t>Blankets for Comfort Kids Ministry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58568"/>
            <a:ext cx="8839200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Tues, Wed, &amp; Thurs </a:t>
            </a:r>
          </a:p>
          <a:p>
            <a:pPr marL="107823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2262749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B05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Children’s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</a:t>
            </a: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Christmas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</a:t>
            </a:r>
            <a:r>
              <a:rPr lang="en-US" altLang="en-US" sz="4000" b="1" dirty="0">
                <a:solidFill>
                  <a:srgbClr val="00B05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Program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40162-C5D8-A7CD-9B86-D765D6D3CDE5}"/>
              </a:ext>
            </a:extLst>
          </p:cNvPr>
          <p:cNvSpPr txBox="1"/>
          <p:nvPr/>
        </p:nvSpPr>
        <p:spPr>
          <a:xfrm>
            <a:off x="362384" y="2941177"/>
            <a:ext cx="851130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u="sng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Practice Schedule</a:t>
            </a:r>
          </a:p>
          <a:p>
            <a:pPr marL="1376363" lvl="4" indent="-457200">
              <a:spcAft>
                <a:spcPts val="1200"/>
              </a:spcAft>
              <a:buFont typeface="Arial Rounded MT Bold" panose="020F0704030504030204" pitchFamily="34" charset="0"/>
              <a:buChar char="–"/>
            </a:pPr>
            <a:r>
              <a:rPr lang="en-US" sz="2800" strike="sngStrike" dirty="0">
                <a:solidFill>
                  <a:srgbClr val="00B050"/>
                </a:solidFill>
                <a:latin typeface="Arial Rounded MT Bold" panose="020F0704030504030204" pitchFamily="34" charset="0"/>
              </a:rPr>
              <a:t>Dec 2 @ 10:00 am</a:t>
            </a:r>
          </a:p>
          <a:p>
            <a:pPr marL="1376363" lvl="4" indent="-457200">
              <a:spcAft>
                <a:spcPts val="1200"/>
              </a:spcAft>
              <a:buFont typeface="Arial Rounded MT Bold" panose="020F0704030504030204" pitchFamily="34" charset="0"/>
              <a:buChar char="–"/>
            </a:pPr>
            <a:r>
              <a:rPr lang="en-US" sz="2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TODAY!! AFTER WORSHIP</a:t>
            </a:r>
          </a:p>
          <a:p>
            <a:pPr marL="1376363" lvl="4" indent="-457200">
              <a:spcAft>
                <a:spcPts val="1200"/>
              </a:spcAft>
              <a:buFont typeface="Arial Rounded MT Bold" panose="020F0704030504030204" pitchFamily="34" charset="0"/>
              <a:buChar char="–"/>
            </a:pPr>
            <a:r>
              <a:rPr lang="en-US" sz="2800" b="1" u="sng" dirty="0">
                <a:solidFill>
                  <a:srgbClr val="00B050"/>
                </a:solidFill>
                <a:latin typeface="Arial Rounded MT Bold" panose="020F0704030504030204" pitchFamily="34" charset="0"/>
              </a:rPr>
              <a:t>Dec 9 @ 10:00 am Dress Rehearsal</a:t>
            </a:r>
          </a:p>
          <a:p>
            <a:pPr marL="1376363" lvl="4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endParaRPr lang="en-US" sz="2800" b="1" u="sng" dirty="0">
              <a:solidFill>
                <a:srgbClr val="00B050"/>
              </a:solidFill>
              <a:latin typeface="Arial Rounded MT Bold" panose="020F0704030504030204" pitchFamily="34" charset="0"/>
            </a:endParaRPr>
          </a:p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Children’s </a:t>
            </a:r>
            <a:r>
              <a:rPr lang="en-US" sz="36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Program</a:t>
            </a:r>
          </a:p>
          <a:p>
            <a:pPr marL="1376363" lvl="3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Dec 10 </a:t>
            </a:r>
            <a:r>
              <a:rPr lang="en-US" sz="32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@ 10:30 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407CCF-4F70-EF3D-F990-39D3FB0C8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84" y="77927"/>
            <a:ext cx="8189700" cy="221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ADVENT SOUP SUPPERS DEVOTIONS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816" y="2119364"/>
            <a:ext cx="87103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Dates: </a:t>
            </a: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All Wednesdays @ 6:30 pm</a:t>
            </a:r>
          </a:p>
          <a:p>
            <a:pPr marL="1879600" lvl="4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Dec 6, 13, &amp; 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1FF8DE-7439-EF15-64BF-4CE4EF901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2017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8D1069-4E65-82BE-C74F-330D166E8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48" y="0"/>
            <a:ext cx="1819029" cy="1942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1A4C35-0986-E4D7-DC3E-3B92B9048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70" y="0"/>
            <a:ext cx="1819029" cy="194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F9D566-87A0-89B7-8E3F-26F6A49D0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81400"/>
            <a:ext cx="4986778" cy="28059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EF7FB7-CA46-39AF-958B-6B1C51FF75FA}"/>
              </a:ext>
            </a:extLst>
          </p:cNvPr>
          <p:cNvSpPr txBox="1"/>
          <p:nvPr/>
        </p:nvSpPr>
        <p:spPr>
          <a:xfrm>
            <a:off x="4986779" y="3581400"/>
            <a:ext cx="41572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Enjoy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Delicious soup</a:t>
            </a:r>
          </a:p>
          <a:p>
            <a:pPr algn="ctr"/>
            <a:r>
              <a:rPr lang="en-US" sz="3200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30 minute Video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Great Conversation</a:t>
            </a:r>
          </a:p>
          <a:p>
            <a:endParaRPr lang="en-US" sz="32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0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7AAC79-E55F-6C6C-73CE-053C1520F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578">
            <a:off x="5822512" y="4115490"/>
            <a:ext cx="2929472" cy="201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Darke County Christmas Fund Drive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(Christmas Bell Ringers)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687" y="1588182"/>
            <a:ext cx="731520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Dates: December 16, 21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Times: From 10:00 am – 8:00 pm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Where:  Walmart (South Entrance)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Who:  Everyone!!!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Check your email                                                 for sign-up link or sign                                 up on the sheet on the Communications Table                            across from the Church Office</a:t>
            </a:r>
          </a:p>
        </p:txBody>
      </p:sp>
    </p:spTree>
    <p:extLst>
      <p:ext uri="{BB962C8B-B14F-4D97-AF65-F5344CB8AC3E}">
        <p14:creationId xmlns:p14="http://schemas.microsoft.com/office/powerpoint/2010/main" val="16205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WELCA Fund Raiser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816" y="1032000"/>
            <a:ext cx="871036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Pizza Kit (2 per pack) = $16</a:t>
            </a:r>
          </a:p>
          <a:p>
            <a:pPr marL="396875" lvl="0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Gluten free Pizza Kit                                                      (2 per pack) = $19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520DD5-6988-E5AD-A71B-BF0E210F0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2" t="77525" r="61740" b="6117"/>
          <a:stretch/>
        </p:blipFill>
        <p:spPr>
          <a:xfrm>
            <a:off x="6210281" y="2755850"/>
            <a:ext cx="1584231" cy="104156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483D279-A008-6123-AD57-A5687677F0FC}"/>
              </a:ext>
            </a:extLst>
          </p:cNvPr>
          <p:cNvGrpSpPr/>
          <p:nvPr/>
        </p:nvGrpSpPr>
        <p:grpSpPr>
          <a:xfrm>
            <a:off x="5033913" y="4167007"/>
            <a:ext cx="2637555" cy="719289"/>
            <a:chOff x="4823729" y="5031721"/>
            <a:chExt cx="3986684" cy="15498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E4C7038-CBA1-C771-3BA9-95D82FFD3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626" t="20206" r="63590" b="61787"/>
            <a:stretch/>
          </p:blipFill>
          <p:spPr>
            <a:xfrm rot="20117978">
              <a:off x="4823729" y="5048528"/>
              <a:ext cx="1498863" cy="153299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06060C-E001-3DE6-280E-2B076B07E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626" t="20206" r="63590" b="61787"/>
            <a:stretch/>
          </p:blipFill>
          <p:spPr>
            <a:xfrm rot="3006170">
              <a:off x="7294484" y="5024901"/>
              <a:ext cx="1498863" cy="153299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74C6C66-2D8A-A718-E804-C6F5AB830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626" t="20206" r="63590" b="61787"/>
            <a:stretch/>
          </p:blipFill>
          <p:spPr>
            <a:xfrm rot="332646">
              <a:off x="6108723" y="5031721"/>
              <a:ext cx="1498863" cy="1532994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03F0458-77B3-9903-1D3C-93F643C316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885" t="36151" r="28120" b="47778"/>
          <a:stretch/>
        </p:blipFill>
        <p:spPr>
          <a:xfrm rot="1262154">
            <a:off x="6636848" y="1012998"/>
            <a:ext cx="1852483" cy="13287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AB9F0C8-836A-5BBA-56ED-D71208B05EBF}"/>
              </a:ext>
            </a:extLst>
          </p:cNvPr>
          <p:cNvSpPr txBox="1"/>
          <p:nvPr/>
        </p:nvSpPr>
        <p:spPr>
          <a:xfrm>
            <a:off x="282916" y="2868725"/>
            <a:ext cx="58040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6875" marR="0" lvl="0" indent="-346075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Sub Kit (3 per pack) = $16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747097-83AE-3B63-0C4F-866D2AA6A63D}"/>
              </a:ext>
            </a:extLst>
          </p:cNvPr>
          <p:cNvSpPr txBox="1"/>
          <p:nvPr/>
        </p:nvSpPr>
        <p:spPr>
          <a:xfrm>
            <a:off x="266476" y="3797415"/>
            <a:ext cx="55429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6875" marR="0" lvl="0" indent="-346075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Pretzels (3 oz. each –                                             12 per pack) = $19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277B43-99A9-F77F-DE31-AE907837A7F0}"/>
              </a:ext>
            </a:extLst>
          </p:cNvPr>
          <p:cNvSpPr txBox="1"/>
          <p:nvPr/>
        </p:nvSpPr>
        <p:spPr>
          <a:xfrm>
            <a:off x="141401" y="5218548"/>
            <a:ext cx="87103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6875" marR="0" lvl="0" indent="-346075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Order forms on Communications Table –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Orders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due no later than Dec 3rd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Rounded MT Bold" panose="020F0704030504030204" pitchFamily="34" charset="0"/>
              <a:ea typeface="ヒラギノ角ゴ Pro W3" pitchFamily="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64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25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7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8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November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December 19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767704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988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en-US" sz="2800" b="1" kern="0" dirty="0">
                <a:ln w="22225">
                  <a:noFill/>
                  <a:prstDash val="solid"/>
                </a:ln>
                <a:solidFill>
                  <a:prstClr val="black"/>
                </a:solidFill>
                <a:latin typeface="Arial" panose="020B0604020202020204"/>
              </a:rPr>
              <a:t>Tyler Norris Fund</a:t>
            </a:r>
            <a:endParaRPr kumimoji="0" lang="en-US" sz="2800" b="1" i="0" u="none" strike="noStrike" kern="0" cap="none" spc="0" normalizeH="0" baseline="0" noProof="0" dirty="0">
              <a:ln w="22225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ヒラギノ角ゴ Pro W3" pitchFamily="4" charset="-128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3334</TotalTime>
  <Words>1118</Words>
  <Application>Microsoft Office PowerPoint</Application>
  <PresentationFormat>On-screen Show (4:3)</PresentationFormat>
  <Paragraphs>216</Paragraphs>
  <Slides>33</Slides>
  <Notes>29</Notes>
  <HiddenSlides>8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Arial Rounded MT Bold</vt:lpstr>
      <vt:lpstr>Calibri</vt:lpstr>
      <vt:lpstr>Calibri Light</vt:lpstr>
      <vt:lpstr>Circus Wide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254</cp:revision>
  <cp:lastPrinted>2022-02-13T11:38:00Z</cp:lastPrinted>
  <dcterms:created xsi:type="dcterms:W3CDTF">2020-11-15T00:46:00Z</dcterms:created>
  <dcterms:modified xsi:type="dcterms:W3CDTF">2023-12-02T15:55:46Z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