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9"/>
  </p:notesMasterIdLst>
  <p:sldIdLst>
    <p:sldId id="258" r:id="rId2"/>
    <p:sldId id="260" r:id="rId3"/>
    <p:sldId id="261" r:id="rId4"/>
    <p:sldId id="1016" r:id="rId5"/>
    <p:sldId id="1792" r:id="rId6"/>
    <p:sldId id="1791" r:id="rId7"/>
    <p:sldId id="1730" r:id="rId8"/>
    <p:sldId id="267" r:id="rId9"/>
    <p:sldId id="1018" r:id="rId10"/>
    <p:sldId id="1731" r:id="rId11"/>
    <p:sldId id="1732" r:id="rId12"/>
    <p:sldId id="1733" r:id="rId13"/>
    <p:sldId id="270" r:id="rId14"/>
    <p:sldId id="272" r:id="rId15"/>
    <p:sldId id="271" r:id="rId16"/>
    <p:sldId id="273" r:id="rId17"/>
    <p:sldId id="274" r:id="rId18"/>
    <p:sldId id="275" r:id="rId19"/>
    <p:sldId id="348" r:id="rId20"/>
    <p:sldId id="277" r:id="rId21"/>
    <p:sldId id="1536" r:id="rId22"/>
    <p:sldId id="278" r:id="rId23"/>
    <p:sldId id="1498" r:id="rId24"/>
    <p:sldId id="1765" r:id="rId25"/>
    <p:sldId id="1766" r:id="rId26"/>
    <p:sldId id="1793" r:id="rId27"/>
    <p:sldId id="1794" r:id="rId28"/>
    <p:sldId id="1795" r:id="rId29"/>
    <p:sldId id="1796" r:id="rId30"/>
    <p:sldId id="1797" r:id="rId31"/>
    <p:sldId id="1798" r:id="rId32"/>
    <p:sldId id="995" r:id="rId33"/>
    <p:sldId id="1328" r:id="rId34"/>
    <p:sldId id="1799" r:id="rId35"/>
    <p:sldId id="1800" r:id="rId36"/>
    <p:sldId id="1801" r:id="rId37"/>
    <p:sldId id="1802" r:id="rId38"/>
    <p:sldId id="1803" r:id="rId39"/>
    <p:sldId id="1804" r:id="rId40"/>
    <p:sldId id="1805" r:id="rId41"/>
    <p:sldId id="1806" r:id="rId42"/>
    <p:sldId id="1807" r:id="rId43"/>
    <p:sldId id="1808" r:id="rId44"/>
    <p:sldId id="1809" r:id="rId45"/>
    <p:sldId id="1810" r:id="rId46"/>
    <p:sldId id="333" r:id="rId47"/>
    <p:sldId id="351" r:id="rId48"/>
    <p:sldId id="352" r:id="rId49"/>
    <p:sldId id="353" r:id="rId50"/>
    <p:sldId id="354" r:id="rId51"/>
    <p:sldId id="1776" r:id="rId52"/>
    <p:sldId id="1777" r:id="rId53"/>
    <p:sldId id="355" r:id="rId54"/>
    <p:sldId id="1014" r:id="rId55"/>
    <p:sldId id="1291" r:id="rId56"/>
    <p:sldId id="311" r:id="rId57"/>
    <p:sldId id="312" r:id="rId58"/>
    <p:sldId id="313" r:id="rId59"/>
    <p:sldId id="314" r:id="rId60"/>
    <p:sldId id="315" r:id="rId61"/>
    <p:sldId id="316" r:id="rId62"/>
    <p:sldId id="317" r:id="rId63"/>
    <p:sldId id="318" r:id="rId64"/>
    <p:sldId id="319" r:id="rId65"/>
    <p:sldId id="1293" r:id="rId66"/>
    <p:sldId id="1691" r:id="rId67"/>
    <p:sldId id="1302" r:id="rId68"/>
    <p:sldId id="321" r:id="rId69"/>
    <p:sldId id="1015" r:id="rId70"/>
    <p:sldId id="485" r:id="rId71"/>
    <p:sldId id="1017" r:id="rId72"/>
    <p:sldId id="297" r:id="rId73"/>
    <p:sldId id="1743" r:id="rId74"/>
    <p:sldId id="1744" r:id="rId75"/>
    <p:sldId id="1745" r:id="rId76"/>
    <p:sldId id="1746" r:id="rId77"/>
    <p:sldId id="330" r:id="rId78"/>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napToObjects="1" showGuides="1">
      <p:cViewPr varScale="1">
        <p:scale>
          <a:sx n="74" d="100"/>
          <a:sy n="74" d="100"/>
        </p:scale>
        <p:origin x="66" y="624"/>
      </p:cViewPr>
      <p:guideLst>
        <p:guide orient="horz" pos="225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10/25/2025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236681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1652880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12</a:t>
            </a:fld>
            <a:endParaRPr lang="en-US" altLang="en-US"/>
          </a:p>
        </p:txBody>
      </p:sp>
    </p:spTree>
    <p:extLst>
      <p:ext uri="{BB962C8B-B14F-4D97-AF65-F5344CB8AC3E}">
        <p14:creationId xmlns:p14="http://schemas.microsoft.com/office/powerpoint/2010/main" val="66833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23794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413546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9619-A581-B4B5-B584-044153057B7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2F0C6FA-56CD-1B0C-6DDF-991725292BB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3022001-92CA-73FC-26A0-AB3A54461D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C2777BD-138D-80ED-FCC2-EECA57B76C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239532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737E3-762F-2469-A7C2-52C0001904F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A1CC622-65A0-9EBD-DB27-4CE7A133C36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73B9424-0C20-E5E6-D318-DD7D53E36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C543D04-EA9B-2BB4-36A1-AC6619A6EF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2679429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D1736-3F40-0426-F4AA-042040483B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7A02F69-3C44-F0D4-6BE7-C433B725D34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5A1A4B4-965A-ABDF-A7D5-9A59104BD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412B156-B657-AA75-C628-F53DADC03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330537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3F96-D720-03CE-9251-ED86073DF9A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E8A4634-BD35-F2EC-11DF-1E6215269CD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250C40F-49E4-CFCC-BA51-C736584DEE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C1BEB02-69D3-0D52-BA06-6E4AD3D36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31622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D707-0393-3A6A-D0A4-D2598702CFA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BC4CF79-D020-CD4E-2F21-F8E39522A03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E2280C3-3A1B-30EF-555A-A329E0CCA7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B939A81-8928-304C-526C-FF1321D1D8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362032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FA01B-891B-ECA7-1E0F-35BD030ED08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4FB7A9-0027-1DCE-FD7E-13142BA4620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1A88B44-BBBF-00E1-95BA-22635A73B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0D86FB5-70FC-A374-27AC-FE1B3EE8FE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679376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B36D-7161-1C8D-20E6-FE1A2D10F28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EFBCD06-8272-C71F-CC07-4B7A52DB967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B5DF378-6450-B06A-807D-0CAB8D70E1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1B5ED84-7A82-1DE1-68E8-EEC73F8AEE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3364227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35EEE-A1F4-B3D1-3656-F794FB9588F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6C10731-1500-ACE4-D15B-B4A15108D52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338D906-746B-BDD1-B830-7BA266F0A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066BCFD-3BDD-40AF-AF98-4349569FE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2527899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6740-A659-871A-0422-C56E4E539FE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CCA0C80-52CC-19E9-3B3B-8B58EEE0057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CF4F680-4E50-6DBC-691A-097F0D831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FEB91A4-533E-C10B-54A3-D024F24EF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3673069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39ED-0165-A382-B5EC-D6FAFC52B23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F79A7C-0242-C0E2-B840-FF46E240DAB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9C5A818-A48D-E6DB-E195-E7DC691C99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561593E-3615-ABFE-5A21-45B5FBA489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3303826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36B6E-630C-8469-0A87-DFBBE2115A4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788A688-DA83-3F9A-42CE-76E48A5F7D5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56BAFF5-A7D3-4635-BBE4-8EC729187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E9EB45C-B5D4-7C8F-7076-6F49C87C14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1626045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FEE5-998A-C503-0B77-F86EF6ECEB0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59B35CF-FB7A-D182-0845-3F5BFF8C5FF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ABFA3DB-1925-FC12-BC25-EBAD3B902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9428BE5-E181-07A7-A273-BE939C102F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218033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FB16-5B63-DBB4-8DC0-41EAEDE1CF9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4A92380-2275-F3E4-639A-76AD8DF6208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4F62E68-0B04-3185-38D5-A21801495B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824626B-EE62-5793-7570-D129EF609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797850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FEBC-F558-71F8-A279-3401106A266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2E93EA-D175-5FBB-AF3D-A9020389188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B752FA3-B9AC-B2C6-07CA-A3EC8CC749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7AFA28C-D11A-8B7A-4897-391139FC83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2183326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87E94-5014-197C-DAEF-DC8AA23AF79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A3C6084-E26A-E61B-2AFB-EF21942D63F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C9C876-1456-B340-F587-751AD1566C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45FFBDA-64A2-1645-9B91-2D7E60BAF6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081572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EDD59-D70C-2A1C-8657-78FE9AA44A8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B2F5D00-E568-8AB9-6391-AA7E889CEA9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EB92FB9-D097-D351-5AAA-0E558804F5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C2E711C-DCAE-DCD6-E889-4E39403F00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1780792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FFBEA-44A4-2D38-F68B-5F15D510C13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5E8FB5A-DD54-2F56-969F-50A8BAD4B6B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F6898CA-70FA-84BD-DAF8-7D7B5199E6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972F049-9C7A-B241-8601-BC8280CB08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900604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F488-C515-4B88-5169-5391E70B82F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B6E31FD-3367-766C-ACDA-F605BDFF4C7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6F0AFA9-F40F-C588-2A3C-EC6B5A368D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7A7DF5F-C58B-350C-9531-8FC11B15F2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910234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54</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55</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69</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C8AE-DDDB-AE12-6EA9-487430B5A06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1808CAE-3BB1-811F-69B9-33C51DE5353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DC269D-CDAE-207B-C8BD-005F221E25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435831B-B282-7B8C-5EC0-BBB3E7C681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extLst>
      <p:ext uri="{BB962C8B-B14F-4D97-AF65-F5344CB8AC3E}">
        <p14:creationId xmlns:p14="http://schemas.microsoft.com/office/powerpoint/2010/main" val="3909728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234838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50924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071063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16343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8179-9612-7D35-E4EF-1AE830ACC24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F500A49-9962-D16B-6334-F31C7F4CECD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22F1FDB-A314-FD8C-B3FE-68712BEAFE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799E366-EC6E-C246-54F6-A2C4ACFEEB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214943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a:t>
            </a:fld>
            <a:endParaRPr lang="en-US" altLang="en-US"/>
          </a:p>
        </p:txBody>
      </p:sp>
    </p:spTree>
    <p:extLst>
      <p:ext uri="{BB962C8B-B14F-4D97-AF65-F5344CB8AC3E}">
        <p14:creationId xmlns:p14="http://schemas.microsoft.com/office/powerpoint/2010/main" val="264540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10/25/2025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10/25/2025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10/25/2025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10/25/2025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10/25/2025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10/25/2025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10/25/2025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10/25/2025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10/25/2025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10/25/2025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10/25/2025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10/25/2025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501766" y="6037006"/>
            <a:ext cx="6140471" cy="733999"/>
          </a:xfrm>
        </p:spPr>
        <p:txBody>
          <a:bodyPr/>
          <a:lstStyle/>
          <a:p>
            <a:pPr algn="ctr" eaLnBrk="1" hangingPunct="1"/>
            <a:r>
              <a:rPr lang="en-US" altLang="en-US" sz="3200" dirty="0"/>
              <a:t>October 26, 2025</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8131961E-A60F-30C2-438B-576F918FA7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75" b="98053" l="2486" r="89946">
                        <a14:foregroundMark x1="13838" y1="33936" x2="27027" y2="33241"/>
                        <a14:foregroundMark x1="27027" y1="33241" x2="28432" y2="29485"/>
                        <a14:foregroundMark x1="8108" y1="33380" x2="3676" y2="44367"/>
                        <a14:foregroundMark x1="3676" y1="44367" x2="2486" y2="90403"/>
                        <a14:foregroundMark x1="2486" y1="90403" x2="9730" y2="97497"/>
                        <a14:foregroundMark x1="9730" y1="97497" x2="24216" y2="97914"/>
                        <a14:foregroundMark x1="24216" y1="97914" x2="33514" y2="97775"/>
                        <a14:foregroundMark x1="33514" y1="97775" x2="34162" y2="83866"/>
                        <a14:foregroundMark x1="34162" y1="83866" x2="26595" y2="76217"/>
                        <a14:foregroundMark x1="26595" y1="76217" x2="18162" y2="58414"/>
                        <a14:foregroundMark x1="18162" y1="58414" x2="8324" y2="73992"/>
                        <a14:foregroundMark x1="8324" y1="73992" x2="10378" y2="85814"/>
                        <a14:foregroundMark x1="10378" y1="85814" x2="25297" y2="87761"/>
                        <a14:foregroundMark x1="25297" y1="87761" x2="11784" y2="85814"/>
                        <a14:foregroundMark x1="11784" y1="85814" x2="13838" y2="66759"/>
                        <a14:foregroundMark x1="13838" y1="66759" x2="15459" y2="64673"/>
                        <a14:foregroundMark x1="22703" y1="79555" x2="34162" y2="96523"/>
                        <a14:foregroundMark x1="48649" y1="75522" x2="47459" y2="77747"/>
                        <a14:foregroundMark x1="44108" y1="66064" x2="36541" y2="70793"/>
                        <a14:foregroundMark x1="36541" y1="70793" x2="36000" y2="72601"/>
                        <a14:foregroundMark x1="33405" y1="76495" x2="35459" y2="84145"/>
                        <a14:foregroundMark x1="21405" y1="75939" x2="22054" y2="84979"/>
                        <a14:foregroundMark x1="2054" y1="38108" x2="7676" y2="73157"/>
                        <a14:foregroundMark x1="7676" y1="73157" x2="2486" y2="98053"/>
                        <a14:foregroundMark x1="29297" y1="29207" x2="30811" y2="28790"/>
                      </a14:backgroundRemoval>
                    </a14:imgEffect>
                  </a14:imgLayer>
                </a14:imgProps>
              </a:ext>
            </a:extLst>
          </a:blip>
          <a:srcRect t="20592" r="45947"/>
          <a:stretch/>
        </p:blipFill>
        <p:spPr>
          <a:xfrm>
            <a:off x="3047878" y="2063751"/>
            <a:ext cx="3048245" cy="3480752"/>
          </a:xfrm>
          <a:prstGeom prst="rect">
            <a:avLst/>
          </a:prstGeom>
        </p:spPr>
      </p:pic>
      <p:sp>
        <p:nvSpPr>
          <p:cNvPr id="5" name="Title 1">
            <a:extLst>
              <a:ext uri="{FF2B5EF4-FFF2-40B4-BE49-F238E27FC236}">
                <a16:creationId xmlns:a16="http://schemas.microsoft.com/office/drawing/2014/main" id="{F2F3FFDC-6CEE-D0DB-51D1-38075688AC86}"/>
              </a:ext>
            </a:extLst>
          </p:cNvPr>
          <p:cNvSpPr txBox="1"/>
          <p:nvPr/>
        </p:nvSpPr>
        <p:spPr bwMode="auto">
          <a:xfrm>
            <a:off x="1387198" y="1209311"/>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b="1" dirty="0">
                <a:latin typeface="Castellar" panose="020A0402060406010301" pitchFamily="18" charset="0"/>
              </a:rPr>
              <a:t>REFORMATION SUNDAY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637932"/>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A Mighty Fortress Is Our God--LBW 229</a:t>
            </a:r>
          </a:p>
        </p:txBody>
      </p:sp>
      <p:sp>
        <p:nvSpPr>
          <p:cNvPr id="5" name="TextBox 4">
            <a:extLst>
              <a:ext uri="{FF2B5EF4-FFF2-40B4-BE49-F238E27FC236}">
                <a16:creationId xmlns:a16="http://schemas.microsoft.com/office/drawing/2014/main" id="{2716A229-6BC2-D2EB-5929-1AA026F45193}"/>
              </a:ext>
            </a:extLst>
          </p:cNvPr>
          <p:cNvSpPr txBox="1"/>
          <p:nvPr/>
        </p:nvSpPr>
        <p:spPr>
          <a:xfrm>
            <a:off x="262151" y="996288"/>
            <a:ext cx="8543499" cy="5632311"/>
          </a:xfrm>
          <a:prstGeom prst="rect">
            <a:avLst/>
          </a:prstGeom>
          <a:noFill/>
        </p:spPr>
        <p:txBody>
          <a:bodyPr wrap="square">
            <a:spAutoFit/>
          </a:bodyPr>
          <a:lstStyle/>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2	No strength of ours                                                   can match his might!</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We would be lost, rejected.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But now a champion comes to fight,</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whom God himself elected.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You ask who this may be?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The Lord of hosts is he!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Christ Jesus, mighty Lord,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God's only Son, adored.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28594" algn="l"/>
              </a:tabLst>
            </a:pPr>
            <a:r>
              <a:rPr lang="en-US" sz="3600" dirty="0">
                <a:latin typeface="Arial Rounded MT Bold" panose="020F0704030504030204" pitchFamily="34" charset="0"/>
                <a:ea typeface="MS Mincho" panose="02020609040205080304" pitchFamily="49" charset="-128"/>
              </a:rPr>
              <a:t>		He holds the field victorious.</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97059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637932"/>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A Mighty Fortress Is Our God--LBW 229</a:t>
            </a:r>
          </a:p>
        </p:txBody>
      </p:sp>
      <p:sp>
        <p:nvSpPr>
          <p:cNvPr id="5" name="TextBox 4">
            <a:extLst>
              <a:ext uri="{FF2B5EF4-FFF2-40B4-BE49-F238E27FC236}">
                <a16:creationId xmlns:a16="http://schemas.microsoft.com/office/drawing/2014/main" id="{2716A229-6BC2-D2EB-5929-1AA026F45193}"/>
              </a:ext>
            </a:extLst>
          </p:cNvPr>
          <p:cNvSpPr txBox="1"/>
          <p:nvPr/>
        </p:nvSpPr>
        <p:spPr>
          <a:xfrm>
            <a:off x="286604" y="1201003"/>
            <a:ext cx="8557147" cy="5078313"/>
          </a:xfrm>
          <a:prstGeom prst="rect">
            <a:avLst/>
          </a:prstGeom>
          <a:noFill/>
        </p:spPr>
        <p:txBody>
          <a:bodyPr wrap="square">
            <a:spAutoFit/>
          </a:bodyPr>
          <a:lstStyle/>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3	Though hordes of devils fill the land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all </a:t>
            </a:r>
            <a:r>
              <a:rPr lang="en-US" sz="3600" dirty="0" err="1">
                <a:latin typeface="Arial Rounded MT Bold" panose="020F0704030504030204" pitchFamily="34" charset="0"/>
                <a:ea typeface="MS Mincho" panose="02020609040205080304" pitchFamily="49" charset="-128"/>
              </a:rPr>
              <a:t>threat'ning</a:t>
            </a:r>
            <a:r>
              <a:rPr lang="en-US" sz="3600" dirty="0">
                <a:latin typeface="Arial Rounded MT Bold" panose="020F0704030504030204" pitchFamily="34" charset="0"/>
                <a:ea typeface="MS Mincho" panose="02020609040205080304" pitchFamily="49" charset="-128"/>
              </a:rPr>
              <a:t> to devour us,</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we tremble not, unmoved we stand;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they cannot </a:t>
            </a:r>
            <a:r>
              <a:rPr lang="en-US" sz="3600" dirty="0" err="1">
                <a:latin typeface="Arial Rounded MT Bold" panose="020F0704030504030204" pitchFamily="34" charset="0"/>
                <a:ea typeface="MS Mincho" panose="02020609040205080304" pitchFamily="49" charset="-128"/>
              </a:rPr>
              <a:t>overpow'r</a:t>
            </a:r>
            <a:r>
              <a:rPr lang="en-US" sz="3600" dirty="0">
                <a:latin typeface="Arial Rounded MT Bold" panose="020F0704030504030204" pitchFamily="34" charset="0"/>
                <a:ea typeface="MS Mincho" panose="02020609040205080304" pitchFamily="49" charset="-128"/>
              </a:rPr>
              <a:t> us.</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Let this world's tyrant rage;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in battle we'll engage!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His might is doomed to fail;</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God's judgment must prevail!</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One little word subdues him.</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0812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637932"/>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A Mighty Fortress Is Our God--LBW 229</a:t>
            </a:r>
          </a:p>
        </p:txBody>
      </p:sp>
      <p:sp>
        <p:nvSpPr>
          <p:cNvPr id="5" name="TextBox 4">
            <a:extLst>
              <a:ext uri="{FF2B5EF4-FFF2-40B4-BE49-F238E27FC236}">
                <a16:creationId xmlns:a16="http://schemas.microsoft.com/office/drawing/2014/main" id="{2716A229-6BC2-D2EB-5929-1AA026F45193}"/>
              </a:ext>
            </a:extLst>
          </p:cNvPr>
          <p:cNvSpPr txBox="1"/>
          <p:nvPr/>
        </p:nvSpPr>
        <p:spPr>
          <a:xfrm>
            <a:off x="535106" y="1042243"/>
            <a:ext cx="7997589" cy="5078313"/>
          </a:xfrm>
          <a:prstGeom prst="rect">
            <a:avLst/>
          </a:prstGeom>
          <a:noFill/>
        </p:spPr>
        <p:txBody>
          <a:bodyPr wrap="square">
            <a:spAutoFit/>
          </a:bodyPr>
          <a:lstStyle/>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4	God's Word forever shall abide,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no thanks to foes, who fear it;</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for God himself fights by our side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with weapons of the Spirit.</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Were they to take our house,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goods, honor, child, or spouse,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though life be wrenched away,</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they cannot win the day.</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b="1" dirty="0">
                <a:latin typeface="Arial Rounded MT Bold" panose="020F0704030504030204" pitchFamily="34" charset="0"/>
                <a:ea typeface="MS Mincho" panose="02020609040205080304" pitchFamily="49" charset="-128"/>
              </a:rPr>
              <a:t>	</a:t>
            </a:r>
            <a:r>
              <a:rPr lang="en-US" sz="3600" dirty="0">
                <a:latin typeface="Arial Rounded MT Bold" panose="020F0704030504030204" pitchFamily="34" charset="0"/>
                <a:ea typeface="MS Mincho" panose="02020609040205080304" pitchFamily="49" charset="-128"/>
              </a:rPr>
              <a:t>The kingdom's ours forever!</a:t>
            </a:r>
            <a:endParaRPr lang="en-US" sz="3600" b="1" dirty="0">
              <a:latin typeface="Arial Rounded MT Bold" panose="020F0704030504030204" pitchFamily="34" charset="0"/>
              <a:ea typeface="MS Mincho" panose="02020609040205080304" pitchFamily="49" charset="-128"/>
            </a:endParaRPr>
          </a:p>
        </p:txBody>
      </p:sp>
    </p:spTree>
    <p:extLst>
      <p:ext uri="{BB962C8B-B14F-4D97-AF65-F5344CB8AC3E}">
        <p14:creationId xmlns:p14="http://schemas.microsoft.com/office/powerpoint/2010/main" val="83369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106005" y="851371"/>
            <a:ext cx="8161696" cy="5155257"/>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Unbounded God, all of creation is your temple and your dwelling place. Fill us with wonder and joy at your presence in all that you have made. Help us to treat the natural world and all that is in it with respect and care, that all might dwell here together in peace. In Jesus’ name we pray. </a:t>
            </a: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520851"/>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693246"/>
            <a:ext cx="7288009" cy="3214278"/>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1</a:t>
            </a:r>
            <a:r>
              <a:rPr lang="en-US" sz="3600" baseline="30000" dirty="0">
                <a:solidFill>
                  <a:prstClr val="black"/>
                </a:solidFill>
                <a:latin typeface="Arial Rounded MT Bold" panose="020F0704030504030204" pitchFamily="34" charset="0"/>
                <a:ea typeface="Calibri" panose="020F0502020204030204" pitchFamily="34" charset="0"/>
              </a:rPr>
              <a:t>st</a:t>
            </a:r>
            <a:r>
              <a:rPr lang="en-US" sz="3600" dirty="0">
                <a:solidFill>
                  <a:prstClr val="black"/>
                </a:solidFill>
                <a:latin typeface="Arial Rounded MT Bold" panose="020F0704030504030204" pitchFamily="34" charset="0"/>
                <a:ea typeface="Calibri" panose="020F0502020204030204" pitchFamily="34" charset="0"/>
              </a:rPr>
              <a:t> Kings, Chapters 5 and 8.</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04A98C1-D2AB-D368-3CED-4084DC397ADB}"/>
              </a:ext>
            </a:extLst>
          </p:cNvPr>
          <p:cNvSpPr txBox="1"/>
          <p:nvPr/>
        </p:nvSpPr>
        <p:spPr>
          <a:xfrm>
            <a:off x="115452" y="1037968"/>
            <a:ext cx="8876147"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5</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King Hiram of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Tyre</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sent his servants to Solomon, when he heard that they had anointed him king in place of his father; for Hiram had always been a friend to David.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Solomon sent word to Hiram, saying,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know that my father David could not build a house for the name of the Lord his God because of the warfare</a:t>
            </a:r>
          </a:p>
        </p:txBody>
      </p:sp>
    </p:spTree>
    <p:extLst>
      <p:ext uri="{BB962C8B-B14F-4D97-AF65-F5344CB8AC3E}">
        <p14:creationId xmlns:p14="http://schemas.microsoft.com/office/powerpoint/2010/main" val="303434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04A98C1-D2AB-D368-3CED-4084DC397ADB}"/>
              </a:ext>
            </a:extLst>
          </p:cNvPr>
          <p:cNvSpPr txBox="1"/>
          <p:nvPr/>
        </p:nvSpPr>
        <p:spPr>
          <a:xfrm>
            <a:off x="115452" y="1037968"/>
            <a:ext cx="8714223"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5</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with which his enemies surrounded him, until the Lord put them under the soles of his feet.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now the Lord my God has given me rest on every side; there is neither adversary nor misfortune.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I intend to build a house for the name of the Lord my God, as the Lord said to my father David, “Your son, whom I will set on</a:t>
            </a:r>
          </a:p>
        </p:txBody>
      </p:sp>
    </p:spTree>
    <p:extLst>
      <p:ext uri="{BB962C8B-B14F-4D97-AF65-F5344CB8AC3E}">
        <p14:creationId xmlns:p14="http://schemas.microsoft.com/office/powerpoint/2010/main" val="115104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04A98C1-D2AB-D368-3CED-4084DC397ADB}"/>
              </a:ext>
            </a:extLst>
          </p:cNvPr>
          <p:cNvSpPr txBox="1"/>
          <p:nvPr/>
        </p:nvSpPr>
        <p:spPr>
          <a:xfrm>
            <a:off x="115452" y="1037968"/>
            <a:ext cx="8199873" cy="5663089"/>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5</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your throne in your place, shall build the house for my name.”</a:t>
            </a:r>
          </a:p>
          <a:p>
            <a:pPr marL="0" marR="0">
              <a:spcBef>
                <a:spcPts val="0"/>
              </a:spcBef>
              <a:spcAft>
                <a:spcPts val="600"/>
              </a:spcAft>
            </a:pPr>
            <a:endParaRPr lang="en-US" sz="18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Solomon assembled the elders of Israel and all the heads of the tribes, the leaders of the ancestral houses of the Israelites, before King Solomon in Jerusalem, </a:t>
            </a:r>
          </a:p>
        </p:txBody>
      </p:sp>
    </p:spTree>
    <p:extLst>
      <p:ext uri="{BB962C8B-B14F-4D97-AF65-F5344CB8AC3E}">
        <p14:creationId xmlns:p14="http://schemas.microsoft.com/office/powerpoint/2010/main" val="397685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FADF-A806-3E20-3301-A60065D919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BA77614-6C26-A86C-A04A-154EC04EF70B}"/>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49AAC82-57E3-1F26-AFB1-39A29E1719BC}"/>
              </a:ext>
            </a:extLst>
          </p:cNvPr>
          <p:cNvSpPr txBox="1"/>
          <p:nvPr/>
        </p:nvSpPr>
        <p:spPr>
          <a:xfrm>
            <a:off x="115453" y="1037968"/>
            <a:ext cx="8571348"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bring up the ark of the covenant of the Lord out of the city of David, which is Zion.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the people of Israel assembled to King Solomon at the festival in the month Ethanim, which is the seventh month.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all the elders of Israel came, and the priests carried the ark.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they brought up the ark of the Lord, the tent</a:t>
            </a:r>
          </a:p>
        </p:txBody>
      </p:sp>
    </p:spTree>
    <p:extLst>
      <p:ext uri="{BB962C8B-B14F-4D97-AF65-F5344CB8AC3E}">
        <p14:creationId xmlns:p14="http://schemas.microsoft.com/office/powerpoint/2010/main" val="2873144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F3171-15C9-4562-1802-EFC18B162ED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DA43F9B-CFE2-8524-EBBB-7D76D0CC409A}"/>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1BC2F1E-9620-0092-2A73-1A262CB05C82}"/>
              </a:ext>
            </a:extLst>
          </p:cNvPr>
          <p:cNvSpPr txBox="1"/>
          <p:nvPr/>
        </p:nvSpPr>
        <p:spPr>
          <a:xfrm>
            <a:off x="115452" y="1037968"/>
            <a:ext cx="8523723"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 meeting, and all the holy vessels that were in the tent; the priests and the Levites brought them up.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King Solomon and all the congregation of Israel, who had assembled before him, were with him before the ark, sacrificing so many sheep and oxen that they could not be counted or numbered.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priests brought</a:t>
            </a:r>
          </a:p>
        </p:txBody>
      </p:sp>
    </p:spTree>
    <p:extLst>
      <p:ext uri="{BB962C8B-B14F-4D97-AF65-F5344CB8AC3E}">
        <p14:creationId xmlns:p14="http://schemas.microsoft.com/office/powerpoint/2010/main" val="835167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B3BA4-EDED-B872-2EDC-8199B5F760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B98669-CBBC-2FE9-C782-811E5ADF0844}"/>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377C751-C34E-DB52-B048-646FC9A3BB7F}"/>
              </a:ext>
            </a:extLst>
          </p:cNvPr>
          <p:cNvSpPr txBox="1"/>
          <p:nvPr/>
        </p:nvSpPr>
        <p:spPr>
          <a:xfrm>
            <a:off x="115452" y="1037968"/>
            <a:ext cx="8523723" cy="5155257"/>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ark of the covenant of the Lord to its place, in the inner sanctuary of the house, in the most holy place, underneath the wings of the cherubim.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the cherubim spread out their wings over the place of the ark, so that the cherubim made a covering above the ark and its poles. </a:t>
            </a:r>
          </a:p>
        </p:txBody>
      </p:sp>
    </p:spTree>
    <p:extLst>
      <p:ext uri="{BB962C8B-B14F-4D97-AF65-F5344CB8AC3E}">
        <p14:creationId xmlns:p14="http://schemas.microsoft.com/office/powerpoint/2010/main" val="287203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9FDA-8FC0-F262-9561-6EB135F0088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F524815-4717-87F0-B5CB-6074574B345C}"/>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240C33-7DC8-83F8-D1C0-137D5635AE7F}"/>
              </a:ext>
            </a:extLst>
          </p:cNvPr>
          <p:cNvSpPr txBox="1"/>
          <p:nvPr/>
        </p:nvSpPr>
        <p:spPr>
          <a:xfrm>
            <a:off x="115452" y="1037968"/>
            <a:ext cx="8523723" cy="5155257"/>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poles were so long that the ends of the poles were seen from the holy place in front of the inner sanctuary; but they could not be seen from outside; they are there to this day.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 was nothing in the ark except the two tablets of stone that Moses had placed there at Horeb, where the</a:t>
            </a:r>
          </a:p>
        </p:txBody>
      </p:sp>
    </p:spTree>
    <p:extLst>
      <p:ext uri="{BB962C8B-B14F-4D97-AF65-F5344CB8AC3E}">
        <p14:creationId xmlns:p14="http://schemas.microsoft.com/office/powerpoint/2010/main" val="953714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Holy God,</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C8AD0-459F-9F23-9775-529ADAC0A33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478A182-02BC-F61E-A1F9-90CBE605443D}"/>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64B1415-09E0-CAAF-A857-7631525FE1C0}"/>
              </a:ext>
            </a:extLst>
          </p:cNvPr>
          <p:cNvSpPr txBox="1"/>
          <p:nvPr/>
        </p:nvSpPr>
        <p:spPr>
          <a:xfrm>
            <a:off x="115452" y="1037968"/>
            <a:ext cx="8523723"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Lord made a covenant with the Israelites, when they came out of the land of Egypt.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when the priests came out of the holy place, a cloud filled the house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that the priests could not stand to minister because of the cloud; for the glory of the Lord filled the house of the Lord.</a:t>
            </a:r>
          </a:p>
        </p:txBody>
      </p:sp>
    </p:spTree>
    <p:extLst>
      <p:ext uri="{BB962C8B-B14F-4D97-AF65-F5344CB8AC3E}">
        <p14:creationId xmlns:p14="http://schemas.microsoft.com/office/powerpoint/2010/main" val="156938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50A2-EA45-6CF0-180E-A0283FF7CD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D11D3E-8625-4968-5A9C-D798F219BE4D}"/>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4000" b="1" dirty="0">
                <a:latin typeface="Arial Rounded MT Bold" panose="020F0704030504030204" pitchFamily="34" charset="0"/>
                <a:ea typeface="Times New Roman" panose="02020603050405020304" pitchFamily="18" charset="0"/>
                <a:cs typeface="Times New Roman" panose="02020603050405020304" pitchFamily="18" charset="0"/>
              </a:rPr>
              <a:t>1 Kings 5:1-5; 8:1-13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5BED907-F3DA-D0C3-DC95-45E1BC95859D}"/>
              </a:ext>
            </a:extLst>
          </p:cNvPr>
          <p:cNvSpPr txBox="1"/>
          <p:nvPr/>
        </p:nvSpPr>
        <p:spPr>
          <a:xfrm>
            <a:off x="382153" y="1285618"/>
            <a:ext cx="7923648" cy="4124206"/>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Solomon said, “The Lord has said that he would dwell in thick darkness.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have built you an exalted house, a place for you to dwell in forever.”</a:t>
            </a:r>
          </a:p>
          <a:p>
            <a:pPr marL="0" marR="0">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951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17417" y="1694431"/>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3600" b="1" dirty="0">
                <a:latin typeface="Arial Rounded MT Bold" panose="020F0704030504030204" pitchFamily="34" charset="0"/>
                <a:ea typeface="Calibri" panose="020F0502020204030204" pitchFamily="34" charset="0"/>
                <a:cs typeface="Times New Roman" panose="02020603050405020304" pitchFamily="18" charset="0"/>
              </a:rPr>
              <a:t>1 Kings 5:1-5; 8:1-13</a:t>
            </a:r>
            <a:endParaRPr lang="fr-FR" sz="3600" b="1"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8D04DAE-A8EA-4C02-2193-7D2012259ABC}"/>
              </a:ext>
            </a:extLst>
          </p:cNvPr>
          <p:cNvPicPr>
            <a:picLocks noChangeAspect="1"/>
          </p:cNvPicPr>
          <p:nvPr/>
        </p:nvPicPr>
        <p:blipFill>
          <a:blip r:embed="rId3"/>
          <a:stretch>
            <a:fillRect/>
          </a:stretch>
        </p:blipFill>
        <p:spPr>
          <a:xfrm>
            <a:off x="2743583" y="671862"/>
            <a:ext cx="5092612" cy="581907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E442-6DBF-6052-52A0-1E531AB7597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EFB4CF8-B4F4-BC7F-EDB3-B7012E1B003E}"/>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16FF63E-69E0-1B0B-E736-D96BC778D1CC}"/>
              </a:ext>
            </a:extLst>
          </p:cNvPr>
          <p:cNvPicPr>
            <a:picLocks noChangeAspect="1"/>
          </p:cNvPicPr>
          <p:nvPr/>
        </p:nvPicPr>
        <p:blipFill>
          <a:blip r:embed="rId3"/>
          <a:stretch>
            <a:fillRect/>
          </a:stretch>
        </p:blipFill>
        <p:spPr>
          <a:xfrm>
            <a:off x="-18409" y="1179986"/>
            <a:ext cx="9104615" cy="5678014"/>
          </a:xfrm>
          <a:prstGeom prst="rect">
            <a:avLst/>
          </a:prstGeom>
        </p:spPr>
      </p:pic>
    </p:spTree>
    <p:extLst>
      <p:ext uri="{BB962C8B-B14F-4D97-AF65-F5344CB8AC3E}">
        <p14:creationId xmlns:p14="http://schemas.microsoft.com/office/powerpoint/2010/main" val="561574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1201-30EF-2DAE-BA07-61A4351A9F6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F6C7027-51F8-510B-C0E2-330FE7572E26}"/>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87541BD-F109-BFF8-9CC2-EFB41CE79A45}"/>
              </a:ext>
            </a:extLst>
          </p:cNvPr>
          <p:cNvPicPr>
            <a:picLocks noChangeAspect="1"/>
          </p:cNvPicPr>
          <p:nvPr/>
        </p:nvPicPr>
        <p:blipFill>
          <a:blip r:embed="rId3"/>
          <a:srcRect l="3229"/>
          <a:stretch>
            <a:fillRect/>
          </a:stretch>
        </p:blipFill>
        <p:spPr>
          <a:xfrm>
            <a:off x="-18408" y="1552575"/>
            <a:ext cx="9168043" cy="5305425"/>
          </a:xfrm>
          <a:prstGeom prst="rect">
            <a:avLst/>
          </a:prstGeom>
        </p:spPr>
      </p:pic>
    </p:spTree>
    <p:extLst>
      <p:ext uri="{BB962C8B-B14F-4D97-AF65-F5344CB8AC3E}">
        <p14:creationId xmlns:p14="http://schemas.microsoft.com/office/powerpoint/2010/main" val="418713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2C86-E96D-D6AC-562E-FC8E0EE1BD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F4D51EA-7C2F-E3A3-1AEB-581B4ABF46AF}"/>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1C4340A-EBD2-057D-B2D7-CBB5773E2430}"/>
              </a:ext>
            </a:extLst>
          </p:cNvPr>
          <p:cNvPicPr>
            <a:picLocks noChangeAspect="1"/>
          </p:cNvPicPr>
          <p:nvPr/>
        </p:nvPicPr>
        <p:blipFill>
          <a:blip r:embed="rId3"/>
          <a:stretch>
            <a:fillRect/>
          </a:stretch>
        </p:blipFill>
        <p:spPr>
          <a:xfrm>
            <a:off x="0" y="752475"/>
            <a:ext cx="9144000" cy="6096000"/>
          </a:xfrm>
          <a:prstGeom prst="rect">
            <a:avLst/>
          </a:prstGeom>
        </p:spPr>
      </p:pic>
    </p:spTree>
    <p:extLst>
      <p:ext uri="{BB962C8B-B14F-4D97-AF65-F5344CB8AC3E}">
        <p14:creationId xmlns:p14="http://schemas.microsoft.com/office/powerpoint/2010/main" val="770278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50AE-F2BB-B398-133C-3288D9F2528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B5C9B5-D29A-7D18-0F11-951C43C997F1}"/>
              </a:ext>
            </a:extLst>
          </p:cNvPr>
          <p:cNvSpPr txBox="1"/>
          <p:nvPr/>
        </p:nvSpPr>
        <p:spPr bwMode="auto">
          <a:xfrm>
            <a:off x="-224470" y="3047714"/>
            <a:ext cx="39611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8743D4B-1968-BCC3-30BE-D81C43E0A3DC}"/>
              </a:ext>
            </a:extLst>
          </p:cNvPr>
          <p:cNvPicPr>
            <a:picLocks noChangeAspect="1"/>
          </p:cNvPicPr>
          <p:nvPr/>
        </p:nvPicPr>
        <p:blipFill>
          <a:blip r:embed="rId3"/>
          <a:stretch>
            <a:fillRect/>
          </a:stretch>
        </p:blipFill>
        <p:spPr>
          <a:xfrm>
            <a:off x="3942707" y="0"/>
            <a:ext cx="5143500" cy="6858000"/>
          </a:xfrm>
          <a:prstGeom prst="rect">
            <a:avLst/>
          </a:prstGeom>
        </p:spPr>
      </p:pic>
    </p:spTree>
    <p:extLst>
      <p:ext uri="{BB962C8B-B14F-4D97-AF65-F5344CB8AC3E}">
        <p14:creationId xmlns:p14="http://schemas.microsoft.com/office/powerpoint/2010/main" val="935075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B1AC2-A5FD-7BA8-3D63-12BB7AD81F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A7D5F4-F789-7853-6337-6D68F0414BD6}"/>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9CA2ED0-7EF1-3B6A-94E2-A2A0F62214D3}"/>
              </a:ext>
            </a:extLst>
          </p:cNvPr>
          <p:cNvPicPr>
            <a:picLocks noChangeAspect="1"/>
          </p:cNvPicPr>
          <p:nvPr/>
        </p:nvPicPr>
        <p:blipFill>
          <a:blip r:embed="rId3"/>
          <a:stretch>
            <a:fillRect/>
          </a:stretch>
        </p:blipFill>
        <p:spPr>
          <a:xfrm>
            <a:off x="-18408" y="0"/>
            <a:ext cx="9163050" cy="9163050"/>
          </a:xfrm>
          <a:prstGeom prst="rect">
            <a:avLst/>
          </a:prstGeom>
        </p:spPr>
      </p:pic>
    </p:spTree>
    <p:extLst>
      <p:ext uri="{BB962C8B-B14F-4D97-AF65-F5344CB8AC3E}">
        <p14:creationId xmlns:p14="http://schemas.microsoft.com/office/powerpoint/2010/main" val="244903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AFFC-5CDB-EC59-5530-2CE4B73FAE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347823A-2102-8751-F2D6-CBCE321988E6}"/>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08F55E5-B1A3-69DB-D53F-8BF1BE69BF5D}"/>
              </a:ext>
            </a:extLst>
          </p:cNvPr>
          <p:cNvPicPr>
            <a:picLocks noChangeAspect="1"/>
          </p:cNvPicPr>
          <p:nvPr/>
        </p:nvPicPr>
        <p:blipFill>
          <a:blip r:embed="rId3"/>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98D4E78B-27DE-ED11-B914-39A8FC329829}"/>
              </a:ext>
            </a:extLst>
          </p:cNvPr>
          <p:cNvSpPr txBox="1"/>
          <p:nvPr/>
        </p:nvSpPr>
        <p:spPr>
          <a:xfrm>
            <a:off x="2345531" y="6083964"/>
            <a:ext cx="4452937" cy="646331"/>
          </a:xfrm>
          <a:prstGeom prst="rect">
            <a:avLst/>
          </a:prstGeom>
          <a:noFill/>
        </p:spPr>
        <p:txBody>
          <a:bodyPr wrap="square">
            <a:spAutoFit/>
          </a:bodyPr>
          <a:lstStyle/>
          <a:p>
            <a:pPr algn="ctr"/>
            <a:r>
              <a:rPr lang="en-US" sz="3600" dirty="0">
                <a:latin typeface="Arial Rounded MT Bold" panose="020F0704030504030204" pitchFamily="34" charset="0"/>
              </a:rPr>
              <a:t>Cologne Cathedral</a:t>
            </a:r>
          </a:p>
        </p:txBody>
      </p:sp>
    </p:spTree>
    <p:extLst>
      <p:ext uri="{BB962C8B-B14F-4D97-AF65-F5344CB8AC3E}">
        <p14:creationId xmlns:p14="http://schemas.microsoft.com/office/powerpoint/2010/main" val="30550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390524" y="1089259"/>
            <a:ext cx="7753351" cy="4194674"/>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You have created us in your image, protected and nourished us, and called us into your work of justice. Yet while we profess these truths, we forget who we are and whose we are. </a:t>
            </a:r>
            <a:endParaRPr lang="en-US" sz="4000" b="1"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75B8-4764-2C46-C524-008199760C2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B10FCF-C09A-FF0B-62CF-8A95DB3C0965}"/>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BBC9CDC-DAA3-027D-FD87-943EF4034374}"/>
              </a:ext>
            </a:extLst>
          </p:cNvPr>
          <p:cNvPicPr>
            <a:picLocks noChangeAspect="1"/>
          </p:cNvPicPr>
          <p:nvPr/>
        </p:nvPicPr>
        <p:blipFill>
          <a:blip r:embed="rId3"/>
          <a:stretch>
            <a:fillRect/>
          </a:stretch>
        </p:blipFill>
        <p:spPr>
          <a:xfrm>
            <a:off x="2247900" y="871745"/>
            <a:ext cx="4296727" cy="574813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48997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674F-F1C9-D90E-FAF2-59C59F71BB4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2913C6-044E-E763-63FE-42EA4268E67F}"/>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727685B-E061-85DA-DF32-7273309C9A6B}"/>
              </a:ext>
            </a:extLst>
          </p:cNvPr>
          <p:cNvPicPr>
            <a:picLocks noChangeAspect="1"/>
          </p:cNvPicPr>
          <p:nvPr/>
        </p:nvPicPr>
        <p:blipFill>
          <a:blip r:embed="rId3"/>
          <a:srcRect l="29896" r="13437"/>
          <a:stretch>
            <a:fillRect/>
          </a:stretch>
        </p:blipFill>
        <p:spPr>
          <a:xfrm>
            <a:off x="2000249" y="762571"/>
            <a:ext cx="4657725" cy="58769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1991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1AA85-4DEA-F179-761F-F32FB620231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936C76B-E82A-AE28-7FB6-4A69E3430E98}"/>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CC99B90F-5CCA-3D1C-C91B-8FD4702C36B6}"/>
              </a:ext>
            </a:extLst>
          </p:cNvPr>
          <p:cNvPicPr>
            <a:picLocks noChangeAspect="1"/>
          </p:cNvPicPr>
          <p:nvPr/>
        </p:nvPicPr>
        <p:blipFill>
          <a:blip r:embed="rId3"/>
          <a:stretch>
            <a:fillRect/>
          </a:stretch>
        </p:blipFill>
        <p:spPr>
          <a:xfrm>
            <a:off x="1104900" y="1009650"/>
            <a:ext cx="6858000" cy="5143500"/>
          </a:xfrm>
          <a:prstGeom prst="rect">
            <a:avLst/>
          </a:prstGeom>
        </p:spPr>
      </p:pic>
    </p:spTree>
    <p:extLst>
      <p:ext uri="{BB962C8B-B14F-4D97-AF65-F5344CB8AC3E}">
        <p14:creationId xmlns:p14="http://schemas.microsoft.com/office/powerpoint/2010/main" val="1158444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9CB5-B59F-5BE8-0C5F-5EFD214D92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0EC2C8A-3A28-8BDB-971C-C1CA9091BD28}"/>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597CF98-E7C9-0E97-2A3B-AB07C865A9E7}"/>
              </a:ext>
            </a:extLst>
          </p:cNvPr>
          <p:cNvPicPr>
            <a:picLocks noChangeAspect="1"/>
          </p:cNvPicPr>
          <p:nvPr/>
        </p:nvPicPr>
        <p:blipFill>
          <a:blip r:embed="rId3"/>
          <a:stretch>
            <a:fillRect/>
          </a:stretch>
        </p:blipFill>
        <p:spPr>
          <a:xfrm>
            <a:off x="212984" y="1710178"/>
            <a:ext cx="4996954" cy="3742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04BDFB1E-E1F4-E91D-9507-ACDA2A88871F}"/>
              </a:ext>
            </a:extLst>
          </p:cNvPr>
          <p:cNvSpPr/>
          <p:nvPr/>
        </p:nvSpPr>
        <p:spPr>
          <a:xfrm>
            <a:off x="4997987" y="1038820"/>
            <a:ext cx="3796232" cy="1862048"/>
          </a:xfrm>
          <a:prstGeom prst="rect">
            <a:avLst/>
          </a:prstGeom>
          <a:noFill/>
        </p:spPr>
        <p:txBody>
          <a:bodyPr wrap="non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YES!!!</a:t>
            </a:r>
          </a:p>
        </p:txBody>
      </p:sp>
    </p:spTree>
    <p:extLst>
      <p:ext uri="{BB962C8B-B14F-4D97-AF65-F5344CB8AC3E}">
        <p14:creationId xmlns:p14="http://schemas.microsoft.com/office/powerpoint/2010/main" val="618558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5076-F2F5-88D5-F78E-4C3FCFE4E4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21CDA8-BB7D-0E93-B7F2-EB2123131E18}"/>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0B0D9F9-4F92-4ADA-EF81-4BA7627EA9F4}"/>
              </a:ext>
            </a:extLst>
          </p:cNvPr>
          <p:cNvPicPr>
            <a:picLocks noChangeAspect="1"/>
          </p:cNvPicPr>
          <p:nvPr/>
        </p:nvPicPr>
        <p:blipFill>
          <a:blip r:embed="rId3"/>
          <a:srcRect b="5730"/>
          <a:stretch>
            <a:fillRect/>
          </a:stretch>
        </p:blipFill>
        <p:spPr>
          <a:xfrm>
            <a:off x="-18408" y="732245"/>
            <a:ext cx="9162408" cy="6125755"/>
          </a:xfrm>
          <a:prstGeom prst="rect">
            <a:avLst/>
          </a:prstGeom>
        </p:spPr>
      </p:pic>
    </p:spTree>
    <p:extLst>
      <p:ext uri="{BB962C8B-B14F-4D97-AF65-F5344CB8AC3E}">
        <p14:creationId xmlns:p14="http://schemas.microsoft.com/office/powerpoint/2010/main" val="198112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B21E9-9704-EF61-5354-DBCADE5FA1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C4F5762-832B-3F71-3ECC-8F49C2AA19E2}"/>
              </a:ext>
            </a:extLst>
          </p:cNvPr>
          <p:cNvSpPr txBox="1"/>
          <p:nvPr/>
        </p:nvSpPr>
        <p:spPr bwMode="auto">
          <a:xfrm>
            <a:off x="-18408" y="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BEB93C8-07A4-6A6A-91A9-23202E9D183E}"/>
              </a:ext>
            </a:extLst>
          </p:cNvPr>
          <p:cNvPicPr>
            <a:picLocks noChangeAspect="1"/>
          </p:cNvPicPr>
          <p:nvPr/>
        </p:nvPicPr>
        <p:blipFill>
          <a:blip r:embed="rId3"/>
          <a:stretch>
            <a:fillRect/>
          </a:stretch>
        </p:blipFill>
        <p:spPr>
          <a:xfrm>
            <a:off x="0" y="762571"/>
            <a:ext cx="9144000" cy="6096000"/>
          </a:xfrm>
          <a:prstGeom prst="rect">
            <a:avLst/>
          </a:prstGeom>
        </p:spPr>
      </p:pic>
    </p:spTree>
    <p:extLst>
      <p:ext uri="{BB962C8B-B14F-4D97-AF65-F5344CB8AC3E}">
        <p14:creationId xmlns:p14="http://schemas.microsoft.com/office/powerpoint/2010/main" val="2623784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AFFIRMATION OF BAPTISM</a:t>
            </a:r>
          </a:p>
        </p:txBody>
      </p:sp>
      <p:sp>
        <p:nvSpPr>
          <p:cNvPr id="3" name="Rectangle 2">
            <a:extLst>
              <a:ext uri="{FF2B5EF4-FFF2-40B4-BE49-F238E27FC236}">
                <a16:creationId xmlns:a16="http://schemas.microsoft.com/office/drawing/2014/main" id="{40FB8258-06A5-4A1E-BE3D-385F0815F1F2}"/>
              </a:ext>
            </a:extLst>
          </p:cNvPr>
          <p:cNvSpPr/>
          <p:nvPr/>
        </p:nvSpPr>
        <p:spPr>
          <a:xfrm>
            <a:off x="0" y="1006287"/>
            <a:ext cx="9144000" cy="3908762"/>
          </a:xfrm>
          <a:prstGeom prst="rect">
            <a:avLst/>
          </a:prstGeom>
        </p:spPr>
        <p:txBody>
          <a:bodyPr wrap="square">
            <a:spAutoFit/>
          </a:bodyPr>
          <a:lstStyle/>
          <a:p>
            <a:pPr lvl="0"/>
            <a:r>
              <a:rPr lang="en-US" altLang="en-US" sz="4000" b="1" dirty="0">
                <a:solidFill>
                  <a:prstClr val="black"/>
                </a:solidFill>
                <a:latin typeface="Arial Rounded MT Bold" panose="020F0704030504030204" pitchFamily="34" charset="0"/>
                <a:cs typeface="Times New Roman" panose="02020603050405020304" pitchFamily="18" charset="0"/>
              </a:rPr>
              <a:t>PRESENTATION OF CONFIRMANDS</a:t>
            </a:r>
          </a:p>
          <a:p>
            <a:pPr marL="457200" lvl="0"/>
            <a:endParaRPr lang="en-US" altLang="en-US" sz="3200" b="1" i="1" dirty="0">
              <a:solidFill>
                <a:srgbClr val="C00000"/>
              </a:solidFill>
              <a:latin typeface="Arial Rounded MT Bold" panose="020F0704030504030204" pitchFamily="34" charset="0"/>
              <a:cs typeface="Times New Roman" panose="02020603050405020304" pitchFamily="18" charset="0"/>
            </a:endParaRPr>
          </a:p>
          <a:p>
            <a:pPr lvl="0" algn="ctr"/>
            <a:r>
              <a:rPr lang="en-US" altLang="en-US" sz="3200" b="1" dirty="0">
                <a:solidFill>
                  <a:srgbClr val="C00000"/>
                </a:solidFill>
                <a:latin typeface="Arial Rounded MT Bold" panose="020F0704030504030204" pitchFamily="34" charset="0"/>
                <a:cs typeface="Times New Roman" panose="02020603050405020304" pitchFamily="18" charset="0"/>
              </a:rPr>
              <a:t>Callie Schmitmeyer</a:t>
            </a:r>
          </a:p>
          <a:p>
            <a:pPr lvl="0" algn="ctr"/>
            <a:r>
              <a:rPr lang="en-US" altLang="en-US" sz="3200" b="1" dirty="0">
                <a:solidFill>
                  <a:srgbClr val="C00000"/>
                </a:solidFill>
                <a:latin typeface="Arial Rounded MT Bold" panose="020F0704030504030204" pitchFamily="34" charset="0"/>
                <a:cs typeface="Times New Roman" panose="02020603050405020304" pitchFamily="18" charset="0"/>
              </a:rPr>
              <a:t>Micah Angles</a:t>
            </a:r>
          </a:p>
          <a:p>
            <a:pPr lvl="0" algn="ctr"/>
            <a:endParaRPr lang="en-US" altLang="en-US" sz="3200" b="1" i="1" dirty="0">
              <a:solidFill>
                <a:srgbClr val="C00000"/>
              </a:solidFill>
              <a:latin typeface="Arial Rounded MT Bold" panose="020F0704030504030204" pitchFamily="34" charset="0"/>
              <a:cs typeface="Times New Roman" panose="02020603050405020304" pitchFamily="18" charset="0"/>
            </a:endParaRPr>
          </a:p>
          <a:p>
            <a:pPr lvl="0" algn="ctr"/>
            <a:endParaRPr lang="en-US" altLang="en-US" sz="4000" b="1" dirty="0">
              <a:solidFill>
                <a:prstClr val="black"/>
              </a:solidFill>
              <a:latin typeface="Arial Rounded MT Bold" panose="020F0704030504030204" pitchFamily="34" charset="0"/>
              <a:cs typeface="Times New Roman" panose="02020603050405020304" pitchFamily="18" charset="0"/>
            </a:endParaRPr>
          </a:p>
          <a:p>
            <a:pPr lvl="0">
              <a:spcAft>
                <a:spcPts val="1200"/>
              </a:spcAft>
            </a:pPr>
            <a:r>
              <a:rPr lang="en-US" altLang="en-US" sz="4000" b="1" dirty="0">
                <a:solidFill>
                  <a:prstClr val="black"/>
                </a:solidFill>
                <a:latin typeface="Arial Rounded MT Bold" panose="020F0704030504030204" pitchFamily="34" charset="0"/>
                <a:cs typeface="Times New Roman" panose="02020603050405020304" pitchFamily="18" charset="0"/>
              </a:rPr>
              <a:t>RENUNCIATION OF EVIL</a:t>
            </a:r>
          </a:p>
        </p:txBody>
      </p:sp>
    </p:spTree>
    <p:extLst>
      <p:ext uri="{BB962C8B-B14F-4D97-AF65-F5344CB8AC3E}">
        <p14:creationId xmlns:p14="http://schemas.microsoft.com/office/powerpoint/2010/main" val="3325266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2" name="Rectangle 1">
            <a:extLst>
              <a:ext uri="{FF2B5EF4-FFF2-40B4-BE49-F238E27FC236}">
                <a16:creationId xmlns:a16="http://schemas.microsoft.com/office/drawing/2014/main" id="{679AB801-3ADE-4B19-9661-6FCFF21FAF32}"/>
              </a:ext>
            </a:extLst>
          </p:cNvPr>
          <p:cNvSpPr/>
          <p:nvPr/>
        </p:nvSpPr>
        <p:spPr>
          <a:xfrm>
            <a:off x="272471" y="1534278"/>
            <a:ext cx="8622145" cy="3354765"/>
          </a:xfrm>
          <a:prstGeom prst="rect">
            <a:avLst/>
          </a:prstGeom>
        </p:spPr>
        <p:txBody>
          <a:bodyPr wrap="square">
            <a:spAutoFit/>
          </a:bodyPr>
          <a:lstStyle/>
          <a:p>
            <a:pPr marL="690563" marR="0" indent="-690563">
              <a:spcBef>
                <a:spcPts val="0"/>
              </a:spcBef>
              <a:spcAft>
                <a:spcPts val="0"/>
              </a:spcAft>
            </a:pP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	Do you believe in God the Father?</a:t>
            </a:r>
          </a:p>
          <a:p>
            <a:pPr marL="690563" marR="0" indent="-690563">
              <a:spcBef>
                <a:spcPts val="0"/>
              </a:spcBef>
              <a:spcAft>
                <a:spcPts val="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God, the Father almighty, creator of heaven and earth.</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291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272471" y="1041991"/>
            <a:ext cx="8622145" cy="5693866"/>
          </a:xfrm>
          <a:prstGeom prst="rect">
            <a:avLst/>
          </a:prstGeom>
        </p:spPr>
        <p:txBody>
          <a:bodyPr wrap="square">
            <a:spAutoFit/>
          </a:bodyPr>
          <a:lstStyle/>
          <a:p>
            <a:pPr marL="690563" marR="0" indent="-690563">
              <a:spcBef>
                <a:spcPts val="0"/>
              </a:spcBef>
              <a:spcAft>
                <a:spcPts val="0"/>
              </a:spcAft>
            </a:pPr>
            <a:r>
              <a:rPr lang="en-US" sz="3200"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 </a:t>
            </a: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Do you believe in Jesus Christ, the Son of God?</a:t>
            </a:r>
          </a:p>
          <a:p>
            <a:pPr marL="690563" marR="0" indent="-690563">
              <a:spcBef>
                <a:spcPts val="0"/>
              </a:spcBef>
              <a:spcAft>
                <a:spcPts val="0"/>
              </a:spcAft>
            </a:pPr>
            <a:endParaRPr lang="en-US" sz="20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endParaRPr>
          </a:p>
          <a:p>
            <a:pPr marL="690563" marR="0" indent="-690563">
              <a:spcBef>
                <a:spcPts val="0"/>
              </a:spcBef>
              <a:spcAft>
                <a:spcPts val="0"/>
              </a:spcAft>
            </a:pPr>
            <a:endParaRPr lang="en-US" sz="20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Jesus Christ, his only Son, our Lord.  He was conceived by the   power of the Holy Spirit and born of the virgin Mary.  He suffered under Pontius Pilate, was crucified, died, and was buried.  He descended into hell.*</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169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602579" y="1362031"/>
            <a:ext cx="7938841" cy="2862322"/>
          </a:xfrm>
          <a:prstGeom prst="rect">
            <a:avLst/>
          </a:prstGeom>
        </p:spPr>
        <p:txBody>
          <a:bodyPr wrap="square">
            <a:spAutoFit/>
          </a:bodyPr>
          <a:lstStyle/>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On the third day he rose again.  He ascended into heaven, and is seated at the right hand of the Father.  He will come again to judge the living and the dead.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584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964E-D0A3-9970-A741-A9D5FB0913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A2C7AC-73C5-DCA6-472E-64792006C879}"/>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9B1E671-C7BA-9844-3EBF-FBC666AC5D99}"/>
              </a:ext>
            </a:extLst>
          </p:cNvPr>
          <p:cNvSpPr/>
          <p:nvPr/>
        </p:nvSpPr>
        <p:spPr>
          <a:xfrm>
            <a:off x="485774" y="1308334"/>
            <a:ext cx="7600951" cy="3601883"/>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put our trust in ourselves, in material goods, and in worldly powers instead of trusting you. We prioritize our comfort over our neighbor’s needs.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5988076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272471" y="1041991"/>
            <a:ext cx="8622145" cy="4401205"/>
          </a:xfrm>
          <a:prstGeom prst="rect">
            <a:avLst/>
          </a:prstGeom>
        </p:spPr>
        <p:txBody>
          <a:bodyPr wrap="square">
            <a:spAutoFit/>
          </a:bodyPr>
          <a:lstStyle/>
          <a:p>
            <a:pPr marL="690563" marR="0" indent="-690563">
              <a:spcBef>
                <a:spcPts val="0"/>
              </a:spcBef>
              <a:spcAft>
                <a:spcPts val="0"/>
              </a:spcAft>
            </a:pPr>
            <a:r>
              <a:rPr lang="en-US" sz="3200"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a:t>
            </a: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Do you believe in God the Holy Spirit?</a:t>
            </a:r>
          </a:p>
          <a:p>
            <a:pPr marL="690563" marR="0" indent="-690563">
              <a:spcBef>
                <a:spcPts val="0"/>
              </a:spcBef>
              <a:spcAft>
                <a:spcPts val="0"/>
              </a:spcAft>
            </a:pP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endPar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the Holy Spirit, the holy catholic Church, the communion of saints, the forgiveness of sins, the resurrection of the body, and the life everlasting.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7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41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066012" cy="490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lift all these prayers, and those of our hearts, to your loving care, O God. Receive them and restore our hope in your promises.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141403" y="1872213"/>
            <a:ext cx="9002598" cy="4093428"/>
          </a:xfrm>
          <a:prstGeom prst="rect">
            <a:avLst/>
          </a:prstGeom>
        </p:spPr>
        <p:txBody>
          <a:bodyPr wrap="square">
            <a:spAutoFit/>
          </a:bodyPr>
          <a:lstStyle/>
          <a:p>
            <a:pPr marL="571500" marR="0" lvl="0" indent="-571500">
              <a:spcBef>
                <a:spcPts val="0"/>
              </a:spcBef>
              <a:spcAft>
                <a:spcPts val="1800"/>
              </a:spcAft>
              <a:buFont typeface="Arial" panose="020B060402020202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COMMITMENT</a:t>
            </a:r>
          </a:p>
          <a:p>
            <a:pPr marL="571500" marR="0" lvl="0" indent="-571500">
              <a:spcBef>
                <a:spcPts val="0"/>
              </a:spcBef>
              <a:spcAft>
                <a:spcPts val="1800"/>
              </a:spcAft>
              <a:buFont typeface="Arial" panose="020B060402020202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 OF BLESSING</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LAYING ON OF HANDS</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MENTOR COMMENTS</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QUILT SQUARE PRESENTATION</a:t>
            </a:r>
          </a:p>
        </p:txBody>
      </p:sp>
      <p:sp>
        <p:nvSpPr>
          <p:cNvPr id="3" name="Rectangle 2">
            <a:extLst>
              <a:ext uri="{FF2B5EF4-FFF2-40B4-BE49-F238E27FC236}">
                <a16:creationId xmlns:a16="http://schemas.microsoft.com/office/drawing/2014/main" id="{153EF1B2-08BE-43A4-B322-8089CF8D0EF6}"/>
              </a:ext>
            </a:extLst>
          </p:cNvPr>
          <p:cNvSpPr/>
          <p:nvPr/>
        </p:nvSpPr>
        <p:spPr>
          <a:xfrm>
            <a:off x="563525" y="157870"/>
            <a:ext cx="7719237"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AFFIRMATION OF BAPTISM</a:t>
            </a:r>
          </a:p>
        </p:txBody>
      </p:sp>
    </p:spTree>
    <p:extLst>
      <p:ext uri="{BB962C8B-B14F-4D97-AF65-F5344CB8AC3E}">
        <p14:creationId xmlns:p14="http://schemas.microsoft.com/office/powerpoint/2010/main" val="2988337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E584DDB0-5F90-9B3B-6671-3D8862418997}"/>
              </a:ext>
            </a:extLst>
          </p:cNvPr>
          <p:cNvPicPr>
            <a:picLocks noChangeAspect="1"/>
          </p:cNvPicPr>
          <p:nvPr/>
        </p:nvPicPr>
        <p:blipFill>
          <a:blip r:embed="rId3"/>
          <a:stretch>
            <a:fillRect/>
          </a:stretch>
        </p:blipFill>
        <p:spPr>
          <a:xfrm>
            <a:off x="2871174" y="592890"/>
            <a:ext cx="5230836" cy="597702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60375EE2-CF3D-72F6-3B2A-29BF453821CF}"/>
              </a:ext>
            </a:extLst>
          </p:cNvPr>
          <p:cNvPicPr>
            <a:picLocks noChangeAspect="1"/>
          </p:cNvPicPr>
          <p:nvPr/>
        </p:nvPicPr>
        <p:blipFill>
          <a:blip r:embed="rId3"/>
          <a:stretch>
            <a:fillRect/>
          </a:stretch>
        </p:blipFill>
        <p:spPr>
          <a:xfrm>
            <a:off x="2871174" y="592890"/>
            <a:ext cx="5230836" cy="597702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679108" y="1449565"/>
            <a:ext cx="7460339" cy="2970685"/>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truly good,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CA1B-B3AA-31CE-60D6-65ED4BCB32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BD4B724-C228-1FA0-A63F-06E2D04D5D3C}"/>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FA5330B-497E-8593-DB54-CB72A1C4B982}"/>
              </a:ext>
            </a:extLst>
          </p:cNvPr>
          <p:cNvSpPr/>
          <p:nvPr/>
        </p:nvSpPr>
        <p:spPr>
          <a:xfrm>
            <a:off x="728308" y="1530467"/>
            <a:ext cx="7044092" cy="2416302"/>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Call us back to you, God. Forgive us our failings, and direct us back onto the path you would have us tread.</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72807868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120721" y="875168"/>
            <a:ext cx="8902557" cy="4739759"/>
          </a:xfrm>
          <a:prstGeom prst="rect">
            <a:avLst/>
          </a:prstGeom>
        </p:spPr>
        <p:txBody>
          <a:bodyPr wrap="square">
            <a:spAutoFit/>
          </a:bodyPr>
          <a:lstStyle/>
          <a:p>
            <a:pPr marL="462268" indent="-462268">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We praise you, all Holy God…</a:t>
            </a:r>
          </a:p>
          <a:p>
            <a:pPr marL="462268" indent="-462268">
              <a:spcBef>
                <a:spcPts val="0"/>
              </a:spcBef>
              <a:spcAft>
                <a:spcPts val="1200"/>
              </a:spcAft>
            </a:pPr>
            <a:r>
              <a:rPr lang="en-US" sz="3200" dirty="0">
                <a:latin typeface="Arial Rounded MT Bold" panose="020F0704030504030204" pitchFamily="34" charset="0"/>
                <a:ea typeface="Times New Roman" panose="02020603050405020304" pitchFamily="18" charset="0"/>
              </a:rPr>
              <a:t> …and we proclaim the mystery of our faith.</a:t>
            </a:r>
            <a:endParaRPr lang="en-US" sz="3200" dirty="0">
              <a:latin typeface="Arial Rounded MT Bold" panose="020F0704030504030204" pitchFamily="34" charset="0"/>
              <a:ea typeface="Calibri" panose="020F0502020204030204" pitchFamily="34" charset="0"/>
            </a:endParaRPr>
          </a:p>
          <a:p>
            <a:pPr marL="462268" indent="-462268">
              <a:spcBef>
                <a:spcPts val="0"/>
              </a:spcBef>
              <a:spcAft>
                <a:spcPts val="0"/>
              </a:spcAft>
            </a:pPr>
            <a:r>
              <a:rPr lang="en-US" sz="3600" b="1" dirty="0">
                <a:latin typeface="Arial Rounded MT Bold" panose="020F0704030504030204" pitchFamily="34" charset="0"/>
                <a:ea typeface="Calibri" panose="020F0502020204030204" pitchFamily="34" charset="0"/>
              </a:rPr>
              <a:t>C:	Christ has died.</a:t>
            </a:r>
          </a:p>
          <a:p>
            <a:pPr marL="462268" indent="-462268">
              <a:spcBef>
                <a:spcPts val="0"/>
              </a:spcBef>
              <a:spcAft>
                <a:spcPts val="0"/>
              </a:spcAft>
            </a:pPr>
            <a:r>
              <a:rPr lang="en-US" sz="3600" b="1" dirty="0">
                <a:latin typeface="Arial Rounded MT Bold" panose="020F0704030504030204" pitchFamily="34" charset="0"/>
                <a:ea typeface="Calibri" panose="020F0502020204030204" pitchFamily="34" charset="0"/>
              </a:rPr>
              <a:t>C:	Christ is risen.</a:t>
            </a:r>
          </a:p>
          <a:p>
            <a:pPr marL="462268" indent="-462268">
              <a:spcBef>
                <a:spcPts val="0"/>
              </a:spcBef>
              <a:spcAft>
                <a:spcPts val="1200"/>
              </a:spcAft>
            </a:pPr>
            <a:r>
              <a:rPr lang="en-US" sz="3600" b="1" dirty="0">
                <a:latin typeface="Arial Rounded MT Bold" panose="020F0704030504030204" pitchFamily="34" charset="0"/>
                <a:ea typeface="Calibri" panose="020F0502020204030204" pitchFamily="34" charset="0"/>
              </a:rPr>
              <a:t>C:	Christ will come again.</a:t>
            </a:r>
          </a:p>
          <a:p>
            <a:pPr marL="462268" indent="-462268">
              <a:spcBef>
                <a:spcPts val="0"/>
              </a:spcBef>
              <a:spcAft>
                <a:spcPts val="0"/>
              </a:spcAft>
            </a:pPr>
            <a:r>
              <a:rPr lang="en-US" sz="3200" dirty="0">
                <a:latin typeface="Arial Rounded MT Bold" panose="020F0704030504030204" pitchFamily="34" charset="0"/>
                <a:ea typeface="Calibri" panose="020F0502020204030204" pitchFamily="34" charset="0"/>
              </a:rPr>
              <a:t>P:		We pray O God…</a:t>
            </a:r>
          </a:p>
          <a:p>
            <a:pPr marL="462268" indent="-462268">
              <a:spcBef>
                <a:spcPts val="0"/>
              </a:spcBef>
              <a:spcAft>
                <a:spcPts val="1200"/>
              </a:spcAft>
            </a:pPr>
            <a:r>
              <a:rPr lang="en-US" sz="3200" dirty="0">
                <a:latin typeface="Arial Rounded MT Bold" panose="020F0704030504030204" pitchFamily="34" charset="0"/>
                <a:ea typeface="Calibri" panose="020F0502020204030204" pitchFamily="34" charset="0"/>
              </a:rPr>
              <a:t>		… today, tomorrow, and forever.</a:t>
            </a:r>
          </a:p>
          <a:p>
            <a:pPr marL="462268" indent="-462268">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410967" y="1392857"/>
            <a:ext cx="7857270" cy="419467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Jesus, who is God with us, present in this holy house, calls you now to this table, where all of creation shares in his body and blood for the redemption of the world. Come with your siblings in Christ to be fed.</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1"/>
            <a:ext cx="8475407" cy="3170099"/>
          </a:xfrm>
          <a:prstGeom prst="rect">
            <a:avLst/>
          </a:prstGeom>
          <a:noFill/>
        </p:spPr>
        <p:txBody>
          <a:bodyPr wrap="square">
            <a:spAutoFit/>
          </a:bodyPr>
          <a:lstStyle/>
          <a:p>
            <a:pPr marL="688957" indent="-688957">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594" indent="-228594">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594" indent="-228594">
              <a:spcBef>
                <a:spcPts val="0"/>
              </a:spcBef>
              <a:spcAft>
                <a:spcPts val="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latin typeface="Arial Rounded MT Bold" panose="020F0704030504030204" pitchFamily="34" charset="0"/>
              <a:ea typeface="Calibri" panose="020F0502020204030204" pitchFamily="34" charset="0"/>
              <a:cs typeface="Times New Roman" panose="02020603050405020304" pitchFamily="18" charset="0"/>
            </a:endParaRPr>
          </a:p>
          <a:p>
            <a:pPr marL="283204" indent="-283204">
              <a:spcBef>
                <a:spcPts val="0"/>
              </a:spcBef>
              <a:spcAft>
                <a:spcPts val="0"/>
              </a:spcAft>
            </a:pPr>
            <a:r>
              <a:rPr lang="en-US" sz="32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4"/>
            <a:ext cx="9144000" cy="5016910"/>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395416" y="1280912"/>
            <a:ext cx="8353168"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a:t>
            </a:r>
            <a:r>
              <a:rPr lang="en-US" sz="3200" dirty="0">
                <a:effectLst/>
                <a:latin typeface="Arial Rounded MT Bold" panose="020F0704030504030204" pitchFamily="34" charset="0"/>
                <a:ea typeface="Times New Roman" panose="02020603050405020304" pitchFamily="18" charset="0"/>
              </a:rPr>
              <a:t>O God, through this meal you have strengthened us and appointed us to be your servants.  Send us to do good and to share our possessions with all in need.  We ask this in Jesus’ name.</a:t>
            </a:r>
          </a:p>
          <a:p>
            <a:pPr marL="574660" indent="-57466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 </a:t>
            </a: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2" name="Picture 1">
            <a:extLst>
              <a:ext uri="{FF2B5EF4-FFF2-40B4-BE49-F238E27FC236}">
                <a16:creationId xmlns:a16="http://schemas.microsoft.com/office/drawing/2014/main" id="{3D3DE4C0-00CD-03E0-5DAB-6F9BD70AF8E7}"/>
              </a:ext>
            </a:extLst>
          </p:cNvPr>
          <p:cNvPicPr>
            <a:picLocks noChangeAspect="1"/>
          </p:cNvPicPr>
          <p:nvPr/>
        </p:nvPicPr>
        <p:blipFill>
          <a:blip r:embed="rId3"/>
          <a:stretch>
            <a:fillRect/>
          </a:stretch>
        </p:blipFill>
        <p:spPr>
          <a:xfrm>
            <a:off x="2871174" y="592890"/>
            <a:ext cx="5230836" cy="59770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CEA62A3-7C54-1C95-DA4F-E6A5A9FF802C}"/>
              </a:ext>
            </a:extLst>
          </p:cNvPr>
          <p:cNvSpPr txBox="1"/>
          <p:nvPr/>
        </p:nvSpPr>
        <p:spPr>
          <a:xfrm>
            <a:off x="133350" y="893507"/>
            <a:ext cx="8505825" cy="5414239"/>
          </a:xfrm>
          <a:prstGeom prst="rect">
            <a:avLst/>
          </a:prstGeom>
          <a:noFill/>
        </p:spPr>
        <p:txBody>
          <a:bodyPr wrap="square">
            <a:spAutoFit/>
          </a:bodyPr>
          <a:lstStyle/>
          <a:p>
            <a:pPr marL="519100" indent="-519100">
              <a:lnSpc>
                <a:spcPct val="119000"/>
              </a:lnSpc>
              <a:spcBef>
                <a:spcPts val="0"/>
              </a:spcBef>
              <a:spcAft>
                <a:spcPts val="300"/>
              </a:spcAft>
              <a:tabLst>
                <a:tab pos="6973714" algn="l"/>
              </a:tabLst>
            </a:pPr>
            <a:r>
              <a:rPr lang="en-US" sz="3200" dirty="0">
                <a:latin typeface="Arial Rounded MT Bold" panose="020F0704030504030204" pitchFamily="34" charset="0"/>
                <a:ea typeface="Garamond,Times New Roman"/>
                <a:cs typeface="Garamond,Times New Roman"/>
              </a:rPr>
              <a:t>P:	Hear the good news, siblings in Christ. You have been created in wholeness, claimed in love, and forgiven according to God’s boundless grace. Nothing—even the worst we do or fail to do—can separate us from the love of our God. Receive this forgiveness with joy, in the name of Jesus,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200" dirty="0">
                <a:latin typeface="Arial Rounded MT Bold" panose="020F0704030504030204" pitchFamily="34" charset="0"/>
                <a:ea typeface="Garamond,Times New Roman"/>
                <a:cs typeface="Garamond,Times New Roman"/>
              </a:rPr>
              <a:t>our savior and friend.</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p>
          <a:p>
            <a:pPr marL="519100" indent="-519100">
              <a:lnSpc>
                <a:spcPct val="119000"/>
              </a:lnSpc>
              <a:spcBef>
                <a:spcPts val="0"/>
              </a:spcBef>
              <a:spcAft>
                <a:spcPts val="300"/>
              </a:spcAft>
              <a:tabLst>
                <a:tab pos="6973714" algn="l"/>
              </a:tabLst>
            </a:pPr>
            <a:r>
              <a:rPr lang="en-US" sz="3600" b="1" dirty="0">
                <a:latin typeface="Arial Rounded MT Bold" panose="020F0704030504030204" pitchFamily="34" charset="0"/>
                <a:ea typeface="Garamond,Times New Roman"/>
                <a:cs typeface="Garamond,Times New Roman"/>
              </a:rPr>
              <a:t>C:  Amen.</a:t>
            </a:r>
          </a:p>
        </p:txBody>
      </p:sp>
    </p:spTree>
    <p:extLst>
      <p:ext uri="{BB962C8B-B14F-4D97-AF65-F5344CB8AC3E}">
        <p14:creationId xmlns:p14="http://schemas.microsoft.com/office/powerpoint/2010/main" val="302926163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036" y="1746944"/>
            <a:ext cx="8032173" cy="300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The God of righteousness, who gives justice to the oppressed, who gives food to the hungry, who sets the prisoners free,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bless you now and forever.</a:t>
            </a: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“The Church’s One Foundation”</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369</a:t>
            </a:r>
          </a:p>
        </p:txBody>
      </p:sp>
      <p:pic>
        <p:nvPicPr>
          <p:cNvPr id="5" name="Picture 4">
            <a:extLst>
              <a:ext uri="{FF2B5EF4-FFF2-40B4-BE49-F238E27FC236}">
                <a16:creationId xmlns:a16="http://schemas.microsoft.com/office/drawing/2014/main" id="{D635D4C7-DFE9-112D-6AE4-BB4BB6A0F584}"/>
              </a:ext>
            </a:extLst>
          </p:cNvPr>
          <p:cNvPicPr>
            <a:picLocks noChangeAspect="1"/>
          </p:cNvPicPr>
          <p:nvPr/>
        </p:nvPicPr>
        <p:blipFill>
          <a:blip r:embed="rId3"/>
          <a:stretch>
            <a:fillRect/>
          </a:stretch>
        </p:blipFill>
        <p:spPr>
          <a:xfrm>
            <a:off x="2871174" y="2115881"/>
            <a:ext cx="3897980" cy="445403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4" name="TextBox 3">
            <a:extLst>
              <a:ext uri="{FF2B5EF4-FFF2-40B4-BE49-F238E27FC236}">
                <a16:creationId xmlns:a16="http://schemas.microsoft.com/office/drawing/2014/main" id="{D28B5177-85E8-F9B1-7D6E-FB77AA82ACE1}"/>
              </a:ext>
            </a:extLst>
          </p:cNvPr>
          <p:cNvSpPr txBox="1"/>
          <p:nvPr/>
        </p:nvSpPr>
        <p:spPr>
          <a:xfrm>
            <a:off x="191387" y="967563"/>
            <a:ext cx="8835656" cy="4524315"/>
          </a:xfrm>
          <a:prstGeom prst="rect">
            <a:avLst/>
          </a:prstGeom>
          <a:noFill/>
        </p:spPr>
        <p:txBody>
          <a:bodyPr wrap="square">
            <a:spAutoFit/>
          </a:bodyPr>
          <a:lstStyle/>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1	The church's one foundation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is Jesus Christ, her Lord;</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she is his new creation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by water and the word.</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From </a:t>
            </a:r>
            <a:r>
              <a:rPr lang="en-US" sz="3600" dirty="0" err="1">
                <a:latin typeface="Arial Rounded MT Bold" panose="020F0704030504030204" pitchFamily="34" charset="0"/>
                <a:ea typeface="MS Mincho" panose="02020609040205080304" pitchFamily="49" charset="-128"/>
              </a:rPr>
              <a:t>heav'n</a:t>
            </a:r>
            <a:r>
              <a:rPr lang="en-US" sz="3600" dirty="0">
                <a:latin typeface="Arial Rounded MT Bold" panose="020F0704030504030204" pitchFamily="34" charset="0"/>
                <a:ea typeface="MS Mincho" panose="02020609040205080304" pitchFamily="49" charset="-128"/>
              </a:rPr>
              <a:t> he came and sought her</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to be his holy bride;</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with his own blood he bought her,</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for her life he died.</a:t>
            </a:r>
            <a:endParaRPr lang="en-US" sz="3600" dirty="0">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4" name="TextBox 3">
            <a:extLst>
              <a:ext uri="{FF2B5EF4-FFF2-40B4-BE49-F238E27FC236}">
                <a16:creationId xmlns:a16="http://schemas.microsoft.com/office/drawing/2014/main" id="{D28B5177-85E8-F9B1-7D6E-FB77AA82ACE1}"/>
              </a:ext>
            </a:extLst>
          </p:cNvPr>
          <p:cNvSpPr txBox="1"/>
          <p:nvPr/>
        </p:nvSpPr>
        <p:spPr>
          <a:xfrm>
            <a:off x="886934" y="1319243"/>
            <a:ext cx="7293935" cy="4524315"/>
          </a:xfrm>
          <a:prstGeom prst="rect">
            <a:avLst/>
          </a:prstGeom>
          <a:noFill/>
        </p:spPr>
        <p:txBody>
          <a:bodyPr wrap="square">
            <a:spAutoFit/>
          </a:bodyPr>
          <a:lstStyle/>
          <a:p>
            <a:pPr marL="457189" indent="-457189">
              <a:spcBef>
                <a:spcPts val="0"/>
              </a:spcBef>
              <a:spcAft>
                <a:spcPts val="0"/>
              </a:spcAft>
              <a:tabLst>
                <a:tab pos="2743131" algn="ctr"/>
                <a:tab pos="5486263" algn="r"/>
                <a:tab pos="457189" algn="l"/>
              </a:tabLst>
            </a:pPr>
            <a:r>
              <a:rPr lang="en-US" sz="3600" dirty="0">
                <a:latin typeface="Arial Rounded MT Bold" panose="020F0704030504030204" pitchFamily="34" charset="0"/>
                <a:ea typeface="MS Mincho" panose="02020609040205080304" pitchFamily="49" charset="-128"/>
              </a:rPr>
              <a:t>2	Elect from </a:t>
            </a:r>
            <a:r>
              <a:rPr lang="en-US" sz="3600" dirty="0" err="1">
                <a:latin typeface="Arial Rounded MT Bold" panose="020F0704030504030204" pitchFamily="34" charset="0"/>
                <a:ea typeface="MS Mincho" panose="02020609040205080304" pitchFamily="49" charset="-128"/>
              </a:rPr>
              <a:t>ev'ry</a:t>
            </a:r>
            <a:r>
              <a:rPr lang="en-US" sz="3600" dirty="0">
                <a:latin typeface="Arial Rounded MT Bold" panose="020F0704030504030204" pitchFamily="34" charset="0"/>
                <a:ea typeface="MS Mincho" panose="02020609040205080304" pitchFamily="49" charset="-128"/>
              </a:rPr>
              <a:t> nation,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yet one o'er all the earth,</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her charter of salvation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one Lord, one faith, one birth:</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one holy name she blesses,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partakes one holy food,</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to one hope she presses,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with </a:t>
            </a:r>
            <a:r>
              <a:rPr lang="en-US" sz="3600" dirty="0" err="1">
                <a:latin typeface="Arial Rounded MT Bold" panose="020F0704030504030204" pitchFamily="34" charset="0"/>
                <a:ea typeface="MS Mincho" panose="02020609040205080304" pitchFamily="49" charset="-128"/>
              </a:rPr>
              <a:t>ev'ry</a:t>
            </a:r>
            <a:r>
              <a:rPr lang="en-US" sz="3600" dirty="0">
                <a:latin typeface="Arial Rounded MT Bold" panose="020F0704030504030204" pitchFamily="34" charset="0"/>
                <a:ea typeface="MS Mincho" panose="02020609040205080304" pitchFamily="49" charset="-128"/>
              </a:rPr>
              <a:t> grace endued.</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41232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4" name="TextBox 3">
            <a:extLst>
              <a:ext uri="{FF2B5EF4-FFF2-40B4-BE49-F238E27FC236}">
                <a16:creationId xmlns:a16="http://schemas.microsoft.com/office/drawing/2014/main" id="{D28B5177-85E8-F9B1-7D6E-FB77AA82ACE1}"/>
              </a:ext>
            </a:extLst>
          </p:cNvPr>
          <p:cNvSpPr txBox="1"/>
          <p:nvPr/>
        </p:nvSpPr>
        <p:spPr>
          <a:xfrm>
            <a:off x="408469" y="1319243"/>
            <a:ext cx="8250865" cy="4524315"/>
          </a:xfrm>
          <a:prstGeom prst="rect">
            <a:avLst/>
          </a:prstGeom>
          <a:noFill/>
        </p:spPr>
        <p:txBody>
          <a:bodyPr wrap="square">
            <a:spAutoFit/>
          </a:bodyPr>
          <a:lstStyle/>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3	Though with a scornful wonder</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this world sees her oppressed,</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by schisms rent asunder,</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by heresies distressed,</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yet saints their watch are keeping;</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their cry goes up: "How long?"</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soon the night of weeping</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shall be the morn of song.</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50609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4" name="TextBox 3">
            <a:extLst>
              <a:ext uri="{FF2B5EF4-FFF2-40B4-BE49-F238E27FC236}">
                <a16:creationId xmlns:a16="http://schemas.microsoft.com/office/drawing/2014/main" id="{D28B5177-85E8-F9B1-7D6E-FB77AA82ACE1}"/>
              </a:ext>
            </a:extLst>
          </p:cNvPr>
          <p:cNvSpPr txBox="1"/>
          <p:nvPr/>
        </p:nvSpPr>
        <p:spPr>
          <a:xfrm>
            <a:off x="776178" y="1319243"/>
            <a:ext cx="7591647" cy="4524315"/>
          </a:xfrm>
          <a:prstGeom prst="rect">
            <a:avLst/>
          </a:prstGeom>
          <a:noFill/>
        </p:spPr>
        <p:txBody>
          <a:bodyPr wrap="square">
            <a:spAutoFit/>
          </a:bodyPr>
          <a:lstStyle/>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4	Through toil and tribulation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tumult of her war,</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she waits the consummation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of peace forevermore;</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till with the vision glorious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her longing eyes are blest,</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the great church victorious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shall be the church at rest.</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47935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“The Church’s One Foundation”      LBW 369</a:t>
            </a:r>
          </a:p>
        </p:txBody>
      </p:sp>
      <p:sp>
        <p:nvSpPr>
          <p:cNvPr id="4" name="TextBox 3">
            <a:extLst>
              <a:ext uri="{FF2B5EF4-FFF2-40B4-BE49-F238E27FC236}">
                <a16:creationId xmlns:a16="http://schemas.microsoft.com/office/drawing/2014/main" id="{D28B5177-85E8-F9B1-7D6E-FB77AA82ACE1}"/>
              </a:ext>
            </a:extLst>
          </p:cNvPr>
          <p:cNvSpPr txBox="1"/>
          <p:nvPr/>
        </p:nvSpPr>
        <p:spPr>
          <a:xfrm>
            <a:off x="918831" y="1166843"/>
            <a:ext cx="7230140" cy="4524315"/>
          </a:xfrm>
          <a:prstGeom prst="rect">
            <a:avLst/>
          </a:prstGeom>
          <a:noFill/>
        </p:spPr>
        <p:txBody>
          <a:bodyPr wrap="square">
            <a:spAutoFit/>
          </a:bodyPr>
          <a:lstStyle/>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5	Yet she on earth has union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with God, the Three in One,</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and mystic sweet communion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with those whose rest is won.</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Oh, blessed </a:t>
            </a:r>
            <a:r>
              <a:rPr lang="en-US" sz="3600" dirty="0" err="1">
                <a:latin typeface="Arial Rounded MT Bold" panose="020F0704030504030204" pitchFamily="34" charset="0"/>
                <a:ea typeface="MS Mincho" panose="02020609040205080304" pitchFamily="49" charset="-128"/>
              </a:rPr>
              <a:t>heav'nly</a:t>
            </a:r>
            <a:r>
              <a:rPr lang="en-US" sz="3600" dirty="0">
                <a:latin typeface="Arial Rounded MT Bold" panose="020F0704030504030204" pitchFamily="34" charset="0"/>
                <a:ea typeface="MS Mincho" panose="02020609040205080304" pitchFamily="49" charset="-128"/>
              </a:rPr>
              <a:t> chorus!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Lord, save us by your grace,</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that we, like saints before us,</a:t>
            </a:r>
            <a:endParaRPr lang="en-US" sz="3600" dirty="0">
              <a:latin typeface="Arial Rounded MT Bold" panose="020F0704030504030204" pitchFamily="34" charset="0"/>
              <a:ea typeface="Times New Roman" panose="02020603050405020304" pitchFamily="18" charset="0"/>
            </a:endParaRPr>
          </a:p>
          <a:p>
            <a:pPr marL="457189" indent="-457189">
              <a:spcBef>
                <a:spcPts val="0"/>
              </a:spcBef>
              <a:spcAft>
                <a:spcPts val="0"/>
              </a:spcAft>
            </a:pPr>
            <a:r>
              <a:rPr lang="en-US" sz="3600" dirty="0">
                <a:latin typeface="Arial Rounded MT Bold" panose="020F0704030504030204" pitchFamily="34" charset="0"/>
                <a:ea typeface="MS Mincho" panose="02020609040205080304" pitchFamily="49" charset="-128"/>
              </a:rPr>
              <a:t>	may see you face to face.</a:t>
            </a:r>
            <a:endParaRPr lang="en-US" sz="3600" dirty="0">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402258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2" y="824565"/>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“A Mighty Fortress Is Our God”</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229</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AA42BC16-4CE0-412F-04F9-6D1775CE0EE3}"/>
              </a:ext>
            </a:extLst>
          </p:cNvPr>
          <p:cNvPicPr>
            <a:picLocks noChangeAspect="1"/>
          </p:cNvPicPr>
          <p:nvPr/>
        </p:nvPicPr>
        <p:blipFill>
          <a:blip r:embed="rId3"/>
          <a:stretch>
            <a:fillRect/>
          </a:stretch>
        </p:blipFill>
        <p:spPr>
          <a:xfrm>
            <a:off x="2866030" y="1892673"/>
            <a:ext cx="4230807" cy="48315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637932"/>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A Mighty Fortress Is Our God--LBW 229</a:t>
            </a:r>
          </a:p>
        </p:txBody>
      </p:sp>
      <p:sp>
        <p:nvSpPr>
          <p:cNvPr id="5" name="TextBox 4">
            <a:extLst>
              <a:ext uri="{FF2B5EF4-FFF2-40B4-BE49-F238E27FC236}">
                <a16:creationId xmlns:a16="http://schemas.microsoft.com/office/drawing/2014/main" id="{2716A229-6BC2-D2EB-5929-1AA026F45193}"/>
              </a:ext>
            </a:extLst>
          </p:cNvPr>
          <p:cNvSpPr txBox="1"/>
          <p:nvPr/>
        </p:nvSpPr>
        <p:spPr>
          <a:xfrm>
            <a:off x="248503" y="1160060"/>
            <a:ext cx="8570795" cy="5078313"/>
          </a:xfrm>
          <a:prstGeom prst="rect">
            <a:avLst/>
          </a:prstGeom>
          <a:noFill/>
        </p:spPr>
        <p:txBody>
          <a:bodyPr wrap="square">
            <a:spAutoFit/>
          </a:bodyPr>
          <a:lstStyle/>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1	A mighty fortress is our God,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a sword and shield victorious;</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he breaks the cruel oppressor's rod</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and wins salvation glorious.</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tabLst>
                <a:tab pos="2743131" algn="ctr"/>
                <a:tab pos="5486263" algn="r"/>
                <a:tab pos="457189" algn="l"/>
              </a:tabLst>
            </a:pPr>
            <a:r>
              <a:rPr lang="en-US" sz="3600" dirty="0">
                <a:latin typeface="Arial Rounded MT Bold" panose="020F0704030504030204" pitchFamily="34" charset="0"/>
                <a:ea typeface="MS Mincho" panose="02020609040205080304" pitchFamily="49" charset="-128"/>
              </a:rPr>
              <a:t>	The old satanic foe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has sworn to work us woe!</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With craft and dreadful might </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he arms himself to fight.</a:t>
            </a:r>
            <a:endParaRPr lang="en-US" sz="3600" dirty="0">
              <a:latin typeface="Arial Rounded MT Bold" panose="020F0704030504030204" pitchFamily="34" charset="0"/>
              <a:ea typeface="Times New Roman" panose="02020603050405020304" pitchFamily="18" charset="0"/>
            </a:endParaRPr>
          </a:p>
          <a:p>
            <a:pPr marL="463539" indent="-463539">
              <a:spcBef>
                <a:spcPts val="0"/>
              </a:spcBef>
              <a:spcAft>
                <a:spcPts val="0"/>
              </a:spcAft>
            </a:pPr>
            <a:r>
              <a:rPr lang="en-US" sz="3600" dirty="0">
                <a:latin typeface="Arial Rounded MT Bold" panose="020F0704030504030204" pitchFamily="34" charset="0"/>
                <a:ea typeface="MS Mincho" panose="02020609040205080304" pitchFamily="49" charset="-128"/>
              </a:rPr>
              <a:t>	On earth he has no equal.</a:t>
            </a:r>
            <a:endParaRPr lang="en-US" sz="3600" dirty="0">
              <a:latin typeface="Arial Rounded MT Bold" panose="020F0704030504030204" pitchFamily="34" charset="0"/>
              <a:ea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11120</TotalTime>
  <Words>3836</Words>
  <Application>Microsoft Office PowerPoint</Application>
  <PresentationFormat>On-screen Show (4:3)</PresentationFormat>
  <Paragraphs>395</Paragraphs>
  <Slides>77</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Arial Rounded MT Bold</vt:lpstr>
      <vt:lpstr>Calibri</vt:lpstr>
      <vt:lpstr>Calibri Light</vt:lpstr>
      <vt:lpstr>Castellar</vt:lpstr>
      <vt:lpstr>Segoe UI Symbol</vt:lpstr>
      <vt:lpstr>Symbol</vt:lpstr>
      <vt:lpstr>Times New Roman</vt:lpstr>
      <vt:lpstr>Office Theme</vt:lpstr>
      <vt:lpstr>October 26, 2025</vt:lpstr>
      <vt:lpstr>PowerPoint Presentation</vt:lpstr>
      <vt:lpstr>PowerPoint Presentation</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155</cp:revision>
  <dcterms:created xsi:type="dcterms:W3CDTF">2016-05-14T21:20:00Z</dcterms:created>
  <dcterms:modified xsi:type="dcterms:W3CDTF">2025-10-26T11:18:13Z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