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74"/>
  </p:notesMasterIdLst>
  <p:sldIdLst>
    <p:sldId id="258" r:id="rId3"/>
    <p:sldId id="260" r:id="rId4"/>
    <p:sldId id="261" r:id="rId5"/>
    <p:sldId id="1016" r:id="rId6"/>
    <p:sldId id="1408" r:id="rId7"/>
    <p:sldId id="341" r:id="rId8"/>
    <p:sldId id="267" r:id="rId9"/>
    <p:sldId id="1018" r:id="rId10"/>
    <p:sldId id="1464" r:id="rId11"/>
    <p:sldId id="1462" r:id="rId12"/>
    <p:sldId id="1463" r:id="rId13"/>
    <p:sldId id="270" r:id="rId14"/>
    <p:sldId id="272" r:id="rId15"/>
    <p:sldId id="271" r:id="rId16"/>
    <p:sldId id="273" r:id="rId17"/>
    <p:sldId id="274" r:id="rId18"/>
    <p:sldId id="275" r:id="rId19"/>
    <p:sldId id="348" r:id="rId20"/>
    <p:sldId id="277" r:id="rId21"/>
    <p:sldId id="1283" r:id="rId22"/>
    <p:sldId id="278" r:id="rId23"/>
    <p:sldId id="289" r:id="rId24"/>
    <p:sldId id="995" r:id="rId25"/>
    <p:sldId id="1407" r:id="rId26"/>
    <p:sldId id="1469" r:id="rId27"/>
    <p:sldId id="1470" r:id="rId28"/>
    <p:sldId id="1471" r:id="rId29"/>
    <p:sldId id="1472" r:id="rId30"/>
    <p:sldId id="1473" r:id="rId31"/>
    <p:sldId id="1474" r:id="rId32"/>
    <p:sldId id="1475" r:id="rId33"/>
    <p:sldId id="1476" r:id="rId34"/>
    <p:sldId id="1477" r:id="rId35"/>
    <p:sldId id="1468" r:id="rId36"/>
    <p:sldId id="1479" r:id="rId37"/>
    <p:sldId id="1478" r:id="rId38"/>
    <p:sldId id="1448" r:id="rId39"/>
    <p:sldId id="310" r:id="rId40"/>
    <p:sldId id="1424" r:id="rId41"/>
    <p:sldId id="1425" r:id="rId42"/>
    <p:sldId id="339" r:id="rId43"/>
    <p:sldId id="334" r:id="rId44"/>
    <p:sldId id="335" r:id="rId45"/>
    <p:sldId id="336" r:id="rId46"/>
    <p:sldId id="337" r:id="rId47"/>
    <p:sldId id="338" r:id="rId48"/>
    <p:sldId id="304" r:id="rId49"/>
    <p:sldId id="305" r:id="rId50"/>
    <p:sldId id="1014" r:id="rId51"/>
    <p:sldId id="1291" r:id="rId52"/>
    <p:sldId id="311" r:id="rId53"/>
    <p:sldId id="312" r:id="rId54"/>
    <p:sldId id="313" r:id="rId55"/>
    <p:sldId id="314" r:id="rId56"/>
    <p:sldId id="315" r:id="rId57"/>
    <p:sldId id="316" r:id="rId58"/>
    <p:sldId id="317" r:id="rId59"/>
    <p:sldId id="318" r:id="rId60"/>
    <p:sldId id="1320" r:id="rId61"/>
    <p:sldId id="1292" r:id="rId62"/>
    <p:sldId id="1293" r:id="rId63"/>
    <p:sldId id="1295" r:id="rId64"/>
    <p:sldId id="321" r:id="rId65"/>
    <p:sldId id="1302" r:id="rId66"/>
    <p:sldId id="485" r:id="rId67"/>
    <p:sldId id="1017" r:id="rId68"/>
    <p:sldId id="297" r:id="rId69"/>
    <p:sldId id="1465" r:id="rId70"/>
    <p:sldId id="1466" r:id="rId71"/>
    <p:sldId id="1467" r:id="rId72"/>
    <p:sldId id="330" r:id="rId73"/>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3" autoAdjust="0"/>
    <p:restoredTop sz="94660"/>
  </p:normalViewPr>
  <p:slideViewPr>
    <p:cSldViewPr snapToGrid="0" snapToObjects="1" showGuides="1">
      <p:cViewPr varScale="1">
        <p:scale>
          <a:sx n="67" d="100"/>
          <a:sy n="67" d="100"/>
        </p:scale>
        <p:origin x="108" y="684"/>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6/16/2024</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10</a:t>
            </a:fld>
            <a:endParaRPr lang="en-US" altLang="en-US"/>
          </a:p>
        </p:txBody>
      </p:sp>
    </p:spTree>
    <p:extLst>
      <p:ext uri="{BB962C8B-B14F-4D97-AF65-F5344CB8AC3E}">
        <p14:creationId xmlns:p14="http://schemas.microsoft.com/office/powerpoint/2010/main" val="240884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11</a:t>
            </a:fld>
            <a:endParaRPr lang="en-US" altLang="en-US"/>
          </a:p>
        </p:txBody>
      </p:sp>
    </p:spTree>
    <p:extLst>
      <p:ext uri="{BB962C8B-B14F-4D97-AF65-F5344CB8AC3E}">
        <p14:creationId xmlns:p14="http://schemas.microsoft.com/office/powerpoint/2010/main" val="698344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12</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4279978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374027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3069134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16</a:t>
            </a:fld>
            <a:endParaRPr lang="en-US" altLang="en-US"/>
          </a:p>
        </p:txBody>
      </p:sp>
    </p:spTree>
    <p:extLst>
      <p:ext uri="{BB962C8B-B14F-4D97-AF65-F5344CB8AC3E}">
        <p14:creationId xmlns:p14="http://schemas.microsoft.com/office/powerpoint/2010/main" val="136169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17</a:t>
            </a:fld>
            <a:endParaRPr lang="en-US" altLang="en-US"/>
          </a:p>
        </p:txBody>
      </p:sp>
    </p:spTree>
    <p:extLst>
      <p:ext uri="{BB962C8B-B14F-4D97-AF65-F5344CB8AC3E}">
        <p14:creationId xmlns:p14="http://schemas.microsoft.com/office/powerpoint/2010/main" val="1285793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572276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20</a:t>
            </a:fld>
            <a:endParaRPr lang="en-US" altLang="en-US"/>
          </a:p>
        </p:txBody>
      </p:sp>
    </p:spTree>
    <p:extLst>
      <p:ext uri="{BB962C8B-B14F-4D97-AF65-F5344CB8AC3E}">
        <p14:creationId xmlns:p14="http://schemas.microsoft.com/office/powerpoint/2010/main" val="3231068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1041139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1634411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25</a:t>
            </a:fld>
            <a:endParaRPr lang="en-US" altLang="en-US"/>
          </a:p>
        </p:txBody>
      </p:sp>
    </p:spTree>
    <p:extLst>
      <p:ext uri="{BB962C8B-B14F-4D97-AF65-F5344CB8AC3E}">
        <p14:creationId xmlns:p14="http://schemas.microsoft.com/office/powerpoint/2010/main" val="947668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26</a:t>
            </a:fld>
            <a:endParaRPr lang="en-US" altLang="en-US"/>
          </a:p>
        </p:txBody>
      </p:sp>
    </p:spTree>
    <p:extLst>
      <p:ext uri="{BB962C8B-B14F-4D97-AF65-F5344CB8AC3E}">
        <p14:creationId xmlns:p14="http://schemas.microsoft.com/office/powerpoint/2010/main" val="1686508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394309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28</a:t>
            </a:fld>
            <a:endParaRPr lang="en-US" altLang="en-US"/>
          </a:p>
        </p:txBody>
      </p:sp>
    </p:spTree>
    <p:extLst>
      <p:ext uri="{BB962C8B-B14F-4D97-AF65-F5344CB8AC3E}">
        <p14:creationId xmlns:p14="http://schemas.microsoft.com/office/powerpoint/2010/main" val="1828393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29</a:t>
            </a:fld>
            <a:endParaRPr lang="en-US" altLang="en-US"/>
          </a:p>
        </p:txBody>
      </p:sp>
    </p:spTree>
    <p:extLst>
      <p:ext uri="{BB962C8B-B14F-4D97-AF65-F5344CB8AC3E}">
        <p14:creationId xmlns:p14="http://schemas.microsoft.com/office/powerpoint/2010/main" val="129392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1331919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30</a:t>
            </a:fld>
            <a:endParaRPr lang="en-US" altLang="en-US"/>
          </a:p>
        </p:txBody>
      </p:sp>
    </p:spTree>
    <p:extLst>
      <p:ext uri="{BB962C8B-B14F-4D97-AF65-F5344CB8AC3E}">
        <p14:creationId xmlns:p14="http://schemas.microsoft.com/office/powerpoint/2010/main" val="4022023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31</a:t>
            </a:fld>
            <a:endParaRPr lang="en-US" altLang="en-US"/>
          </a:p>
        </p:txBody>
      </p:sp>
    </p:spTree>
    <p:extLst>
      <p:ext uri="{BB962C8B-B14F-4D97-AF65-F5344CB8AC3E}">
        <p14:creationId xmlns:p14="http://schemas.microsoft.com/office/powerpoint/2010/main" val="406811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32</a:t>
            </a:fld>
            <a:endParaRPr lang="en-US" altLang="en-US"/>
          </a:p>
        </p:txBody>
      </p:sp>
    </p:spTree>
    <p:extLst>
      <p:ext uri="{BB962C8B-B14F-4D97-AF65-F5344CB8AC3E}">
        <p14:creationId xmlns:p14="http://schemas.microsoft.com/office/powerpoint/2010/main" val="1359069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33</a:t>
            </a:fld>
            <a:endParaRPr lang="en-US" altLang="en-US"/>
          </a:p>
        </p:txBody>
      </p:sp>
    </p:spTree>
    <p:extLst>
      <p:ext uri="{BB962C8B-B14F-4D97-AF65-F5344CB8AC3E}">
        <p14:creationId xmlns:p14="http://schemas.microsoft.com/office/powerpoint/2010/main" val="4194974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34</a:t>
            </a:fld>
            <a:endParaRPr lang="en-US" altLang="en-US"/>
          </a:p>
        </p:txBody>
      </p:sp>
    </p:spTree>
    <p:extLst>
      <p:ext uri="{BB962C8B-B14F-4D97-AF65-F5344CB8AC3E}">
        <p14:creationId xmlns:p14="http://schemas.microsoft.com/office/powerpoint/2010/main" val="58439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35</a:t>
            </a:fld>
            <a:endParaRPr lang="en-US" altLang="en-US"/>
          </a:p>
        </p:txBody>
      </p:sp>
    </p:spTree>
    <p:extLst>
      <p:ext uri="{BB962C8B-B14F-4D97-AF65-F5344CB8AC3E}">
        <p14:creationId xmlns:p14="http://schemas.microsoft.com/office/powerpoint/2010/main" val="2162343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36</a:t>
            </a:fld>
            <a:endParaRPr lang="en-US" altLang="en-US"/>
          </a:p>
        </p:txBody>
      </p:sp>
    </p:spTree>
    <p:extLst>
      <p:ext uri="{BB962C8B-B14F-4D97-AF65-F5344CB8AC3E}">
        <p14:creationId xmlns:p14="http://schemas.microsoft.com/office/powerpoint/2010/main" val="1072649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49</a:t>
            </a:fld>
            <a:endParaRPr lang="en-US" altLang="en-US"/>
          </a:p>
        </p:txBody>
      </p:sp>
    </p:spTree>
    <p:extLst>
      <p:ext uri="{BB962C8B-B14F-4D97-AF65-F5344CB8AC3E}">
        <p14:creationId xmlns:p14="http://schemas.microsoft.com/office/powerpoint/2010/main" val="746713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50</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1871435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66</a:t>
            </a:fld>
            <a:endParaRPr lang="en-US" altLang="en-US"/>
          </a:p>
        </p:txBody>
      </p:sp>
    </p:spTree>
    <p:extLst>
      <p:ext uri="{BB962C8B-B14F-4D97-AF65-F5344CB8AC3E}">
        <p14:creationId xmlns:p14="http://schemas.microsoft.com/office/powerpoint/2010/main" val="4276680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822477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481864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598843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81686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4165351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405707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7</a:t>
            </a:fld>
            <a:endParaRPr lang="en-US" altLang="en-US"/>
          </a:p>
        </p:txBody>
      </p:sp>
    </p:spTree>
    <p:extLst>
      <p:ext uri="{BB962C8B-B14F-4D97-AF65-F5344CB8AC3E}">
        <p14:creationId xmlns:p14="http://schemas.microsoft.com/office/powerpoint/2010/main" val="400491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8</a:t>
            </a:fld>
            <a:endParaRPr lang="en-US" altLang="en-US"/>
          </a:p>
        </p:txBody>
      </p:sp>
    </p:spTree>
    <p:extLst>
      <p:ext uri="{BB962C8B-B14F-4D97-AF65-F5344CB8AC3E}">
        <p14:creationId xmlns:p14="http://schemas.microsoft.com/office/powerpoint/2010/main" val="156571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9</a:t>
            </a:fld>
            <a:endParaRPr lang="en-US" altLang="en-US"/>
          </a:p>
        </p:txBody>
      </p:sp>
    </p:spTree>
    <p:extLst>
      <p:ext uri="{BB962C8B-B14F-4D97-AF65-F5344CB8AC3E}">
        <p14:creationId xmlns:p14="http://schemas.microsoft.com/office/powerpoint/2010/main" val="787760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3972117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2232202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04216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6/16/2024</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3179893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6/16/2024</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85606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6/16/2024</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847905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6/16/2024</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740198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6/16/2024</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363047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6/16/2024</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3548683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2056739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265625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6/16/2024</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6/16/2024</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6/16/2024</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6/16/2024</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6/16/2024</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6/16/2024</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charset="0"/>
        </a:defRPr>
      </a:lvl6pPr>
      <a:lvl7pPr marL="914377" algn="l" rtl="0" fontAlgn="base">
        <a:lnSpc>
          <a:spcPct val="90000"/>
        </a:lnSpc>
        <a:spcBef>
          <a:spcPct val="0"/>
        </a:spcBef>
        <a:spcAft>
          <a:spcPct val="0"/>
        </a:spcAft>
        <a:defRPr sz="4400">
          <a:solidFill>
            <a:schemeClr val="tx1"/>
          </a:solidFill>
          <a:latin typeface="Calibri Light" charset="0"/>
        </a:defRPr>
      </a:lvl7pPr>
      <a:lvl8pPr marL="1371566" algn="l" rtl="0" fontAlgn="base">
        <a:lnSpc>
          <a:spcPct val="90000"/>
        </a:lnSpc>
        <a:spcBef>
          <a:spcPct val="0"/>
        </a:spcBef>
        <a:spcAft>
          <a:spcPct val="0"/>
        </a:spcAft>
        <a:defRPr sz="4400">
          <a:solidFill>
            <a:schemeClr val="tx1"/>
          </a:solidFill>
          <a:latin typeface="Calibri Light" charset="0"/>
        </a:defRPr>
      </a:lvl8pPr>
      <a:lvl9pPr marL="1828754" algn="l" rtl="0" fontAlgn="base">
        <a:lnSpc>
          <a:spcPct val="90000"/>
        </a:lnSpc>
        <a:spcBef>
          <a:spcPct val="0"/>
        </a:spcBef>
        <a:spcAft>
          <a:spcPct val="0"/>
        </a:spcAft>
        <a:defRPr sz="4400">
          <a:solidFill>
            <a:schemeClr val="tx1"/>
          </a:solidFill>
          <a:latin typeface="Calibri Light"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2"/>
            <a:ext cx="9144000" cy="6857999"/>
          </a:xfrm>
          <a:prstGeom prst="rect">
            <a:avLst/>
          </a:prstGeom>
        </p:spPr>
      </p:pic>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6/16/2024</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extLst>
      <p:ext uri="{BB962C8B-B14F-4D97-AF65-F5344CB8AC3E}">
        <p14:creationId xmlns:p14="http://schemas.microsoft.com/office/powerpoint/2010/main" val="20774562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charset="0"/>
        </a:defRPr>
      </a:lvl6pPr>
      <a:lvl7pPr marL="914377" algn="l" rtl="0" fontAlgn="base">
        <a:lnSpc>
          <a:spcPct val="90000"/>
        </a:lnSpc>
        <a:spcBef>
          <a:spcPct val="0"/>
        </a:spcBef>
        <a:spcAft>
          <a:spcPct val="0"/>
        </a:spcAft>
        <a:defRPr sz="4400">
          <a:solidFill>
            <a:schemeClr val="tx1"/>
          </a:solidFill>
          <a:latin typeface="Calibri Light" charset="0"/>
        </a:defRPr>
      </a:lvl7pPr>
      <a:lvl8pPr marL="1371566" algn="l" rtl="0" fontAlgn="base">
        <a:lnSpc>
          <a:spcPct val="90000"/>
        </a:lnSpc>
        <a:spcBef>
          <a:spcPct val="0"/>
        </a:spcBef>
        <a:spcAft>
          <a:spcPct val="0"/>
        </a:spcAft>
        <a:defRPr sz="4400">
          <a:solidFill>
            <a:schemeClr val="tx1"/>
          </a:solidFill>
          <a:latin typeface="Calibri Light" charset="0"/>
        </a:defRPr>
      </a:lvl8pPr>
      <a:lvl9pPr marL="1828754" algn="l" rtl="0" fontAlgn="base">
        <a:lnSpc>
          <a:spcPct val="90000"/>
        </a:lnSpc>
        <a:spcBef>
          <a:spcPct val="0"/>
        </a:spcBef>
        <a:spcAft>
          <a:spcPct val="0"/>
        </a:spcAft>
        <a:defRPr sz="4400">
          <a:solidFill>
            <a:schemeClr val="tx1"/>
          </a:solidFill>
          <a:latin typeface="Calibri Light"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1"/>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79" y="1092217"/>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8"/>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8" name="Rectangle 308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1"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Oval 308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495031" y="891655"/>
            <a:ext cx="3309016" cy="3030724"/>
          </a:xfrm>
        </p:spPr>
        <p:txBody>
          <a:bodyPr vert="horz" wrap="square" lIns="91440" tIns="45720" rIns="91440" bIns="45720" numCol="1" rtlCol="0" anchor="b" anchorCtr="0" compatLnSpc="1">
            <a:prstTxWarp prst="textNoShape">
              <a:avLst/>
            </a:prstTxWarp>
            <a:normAutofit/>
          </a:bodyPr>
          <a:lstStyle/>
          <a:p>
            <a:pPr algn="r" eaLnBrk="1" hangingPunct="1"/>
            <a:r>
              <a:rPr lang="en-US" altLang="en-US" sz="3600" dirty="0">
                <a:solidFill>
                  <a:srgbClr val="FFFFFF"/>
                </a:solidFill>
              </a:rPr>
              <a:t>Trinity Evangelical Lutheran Church</a:t>
            </a:r>
            <a:br>
              <a:rPr lang="en-US" altLang="en-US" sz="3600" dirty="0">
                <a:solidFill>
                  <a:srgbClr val="FFFFFF"/>
                </a:solidFill>
              </a:rPr>
            </a:br>
            <a:r>
              <a:rPr lang="en-US" altLang="en-US" sz="3600" dirty="0">
                <a:solidFill>
                  <a:srgbClr val="FFFFFF"/>
                </a:solidFill>
              </a:rPr>
              <a:t>June 16, 2024</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709343" y="4745321"/>
            <a:ext cx="3094704" cy="13751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r" eaLnBrk="1" hangingPunct="1">
              <a:spcBef>
                <a:spcPts val="1000"/>
              </a:spcBef>
            </a:pPr>
            <a:r>
              <a:rPr lang="en-US" altLang="en-US" sz="3600" dirty="0">
                <a:solidFill>
                  <a:srgbClr val="FFFFFF"/>
                </a:solidFill>
                <a:latin typeface="Arial Rounded MT Bold" panose="020F0704030504030204" pitchFamily="34" charset="0"/>
                <a:ea typeface="+mn-ea"/>
                <a:cs typeface="+mn-cs"/>
              </a:rPr>
              <a:t>WELCOME!</a:t>
            </a:r>
          </a:p>
        </p:txBody>
      </p:sp>
      <p:pic>
        <p:nvPicPr>
          <p:cNvPr id="3" name="Picture 2">
            <a:extLst>
              <a:ext uri="{FF2B5EF4-FFF2-40B4-BE49-F238E27FC236}">
                <a16:creationId xmlns:a16="http://schemas.microsoft.com/office/drawing/2014/main" id="{4F605278-B489-C524-E267-682F553CD7B7}"/>
              </a:ext>
            </a:extLst>
          </p:cNvPr>
          <p:cNvPicPr>
            <a:picLocks noChangeAspect="1"/>
          </p:cNvPicPr>
          <p:nvPr/>
        </p:nvPicPr>
        <p:blipFill>
          <a:blip r:embed="rId3"/>
          <a:stretch>
            <a:fillRect/>
          </a:stretch>
        </p:blipFill>
        <p:spPr>
          <a:xfrm>
            <a:off x="4192550" y="10144"/>
            <a:ext cx="4986295" cy="67997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5" y="3680"/>
            <a:ext cx="9143999" cy="577338"/>
          </a:xfrm>
          <a:prstGeom prst="rect">
            <a:avLst/>
          </a:prstGeom>
        </p:spPr>
        <p:txBody>
          <a:bodyPr wrap="square">
            <a:spAutoFit/>
          </a:bodyPr>
          <a:lstStyle/>
          <a:p>
            <a:pPr marL="285744" indent="-285744">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“O Master, Let Me Walk with You”    LBW 492</a:t>
            </a:r>
          </a:p>
        </p:txBody>
      </p:sp>
      <p:sp>
        <p:nvSpPr>
          <p:cNvPr id="4" name="TextBox 3">
            <a:extLst>
              <a:ext uri="{FF2B5EF4-FFF2-40B4-BE49-F238E27FC236}">
                <a16:creationId xmlns:a16="http://schemas.microsoft.com/office/drawing/2014/main" id="{D44BF5C7-C373-5BD4-BA27-CB1B9E5D0927}"/>
              </a:ext>
            </a:extLst>
          </p:cNvPr>
          <p:cNvSpPr txBox="1"/>
          <p:nvPr/>
        </p:nvSpPr>
        <p:spPr>
          <a:xfrm>
            <a:off x="1332274" y="1405741"/>
            <a:ext cx="6479452" cy="3970318"/>
          </a:xfrm>
          <a:prstGeom prst="rect">
            <a:avLst/>
          </a:prstGeom>
          <a:noFill/>
        </p:spPr>
        <p:txBody>
          <a:bodyPr wrap="square">
            <a:spAutoFit/>
          </a:bodyPr>
          <a:lstStyle/>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3	Teach me your patience;                                      share with me</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a closer, dearer company,</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in work that keeps faith                                       sweet and strong,</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in trust that triumphs                                           over wrong,</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17527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5" y="3680"/>
            <a:ext cx="9143999" cy="577338"/>
          </a:xfrm>
          <a:prstGeom prst="rect">
            <a:avLst/>
          </a:prstGeom>
        </p:spPr>
        <p:txBody>
          <a:bodyPr wrap="square">
            <a:spAutoFit/>
          </a:bodyPr>
          <a:lstStyle/>
          <a:p>
            <a:pPr marL="285744" indent="-285744">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“O Master, Let Me Walk with You”    LBW 492</a:t>
            </a:r>
          </a:p>
        </p:txBody>
      </p:sp>
      <p:sp>
        <p:nvSpPr>
          <p:cNvPr id="4" name="TextBox 3">
            <a:extLst>
              <a:ext uri="{FF2B5EF4-FFF2-40B4-BE49-F238E27FC236}">
                <a16:creationId xmlns:a16="http://schemas.microsoft.com/office/drawing/2014/main" id="{D44BF5C7-C373-5BD4-BA27-CB1B9E5D0927}"/>
              </a:ext>
            </a:extLst>
          </p:cNvPr>
          <p:cNvSpPr txBox="1"/>
          <p:nvPr/>
        </p:nvSpPr>
        <p:spPr>
          <a:xfrm>
            <a:off x="1843551" y="1128742"/>
            <a:ext cx="5456897" cy="4524315"/>
          </a:xfrm>
          <a:prstGeom prst="rect">
            <a:avLst/>
          </a:prstGeom>
          <a:noFill/>
        </p:spPr>
        <p:txBody>
          <a:bodyPr wrap="square">
            <a:spAutoFit/>
          </a:bodyPr>
          <a:lstStyle/>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4	In hope that sends                                              a shining ray</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far down the future’s                                      </a:t>
            </a:r>
            <a:r>
              <a:rPr lang="en-US" sz="3600" dirty="0" err="1">
                <a:latin typeface="Arial Rounded MT Bold" panose="020F0704030504030204" pitchFamily="34" charset="0"/>
                <a:ea typeface="MS Mincho" panose="02020609040205080304" pitchFamily="49" charset="-128"/>
              </a:rPr>
              <a:t>broad'ning</a:t>
            </a:r>
            <a:r>
              <a:rPr lang="en-US" sz="3600" dirty="0">
                <a:latin typeface="Arial Rounded MT Bold" panose="020F0704030504030204" pitchFamily="34" charset="0"/>
                <a:ea typeface="MS Mincho" panose="02020609040205080304" pitchFamily="49" charset="-128"/>
              </a:rPr>
              <a:t> way,</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in peace that only                                                       you can give;</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with you, O Master,                                                            let me live. </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903722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196" indent="-684196">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196" indent="-684196">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196" indent="-684196">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b="67517"/>
          <a:stretch/>
        </p:blipFill>
        <p:spPr>
          <a:xfrm>
            <a:off x="18604" y="856344"/>
            <a:ext cx="9118361" cy="5159992"/>
          </a:xfrm>
          <a:prstGeom prst="rect">
            <a:avLst/>
          </a:prstGeom>
        </p:spPr>
      </p:pic>
    </p:spTree>
    <p:extLst>
      <p:ext uri="{BB962C8B-B14F-4D97-AF65-F5344CB8AC3E}">
        <p14:creationId xmlns:p14="http://schemas.microsoft.com/office/powerpoint/2010/main" val="2289408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228" t="33408" r="1516" b="33843"/>
          <a:stretch/>
        </p:blipFill>
        <p:spPr>
          <a:xfrm>
            <a:off x="1" y="955965"/>
            <a:ext cx="9157803" cy="4925291"/>
          </a:xfrm>
          <a:prstGeom prst="rect">
            <a:avLst/>
          </a:prstGeom>
        </p:spPr>
      </p:pic>
    </p:spTree>
    <p:extLst>
      <p:ext uri="{BB962C8B-B14F-4D97-AF65-F5344CB8AC3E}">
        <p14:creationId xmlns:p14="http://schemas.microsoft.com/office/powerpoint/2010/main" val="335825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311" t="65490" r="1751" b="267"/>
          <a:stretch/>
        </p:blipFill>
        <p:spPr>
          <a:xfrm>
            <a:off x="0" y="831277"/>
            <a:ext cx="9144000" cy="5798127"/>
          </a:xfrm>
          <a:prstGeom prst="rect">
            <a:avLst/>
          </a:prstGeom>
        </p:spPr>
      </p:pic>
    </p:spTree>
    <p:extLst>
      <p:ext uri="{BB962C8B-B14F-4D97-AF65-F5344CB8AC3E}">
        <p14:creationId xmlns:p14="http://schemas.microsoft.com/office/powerpoint/2010/main" val="117444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a:extLst>
              <a:ext uri="{FF2B5EF4-FFF2-40B4-BE49-F238E27FC236}">
                <a16:creationId xmlns:a16="http://schemas.microsoft.com/office/drawing/2014/main" id="{CF3D1F17-4212-4CC9-A3DF-0EFB19E070A7}"/>
              </a:ext>
            </a:extLst>
          </p:cNvPr>
          <p:cNvSpPr/>
          <p:nvPr/>
        </p:nvSpPr>
        <p:spPr>
          <a:xfrm>
            <a:off x="1406013" y="51769"/>
            <a:ext cx="7737987"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79057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a:extLst>
              <a:ext uri="{FF2B5EF4-FFF2-40B4-BE49-F238E27FC236}">
                <a16:creationId xmlns:a16="http://schemas.microsoft.com/office/drawing/2014/main" id="{0D825FCB-08CD-938C-2433-5BAC9D1E1E20}"/>
              </a:ext>
            </a:extLst>
          </p:cNvPr>
          <p:cNvSpPr/>
          <p:nvPr/>
        </p:nvSpPr>
        <p:spPr>
          <a:xfrm>
            <a:off x="1406013" y="51769"/>
            <a:ext cx="7737987"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913170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a:extLst>
              <a:ext uri="{FF2B5EF4-FFF2-40B4-BE49-F238E27FC236}">
                <a16:creationId xmlns:a16="http://schemas.microsoft.com/office/drawing/2014/main" id="{AB349273-B5B9-2EBB-70DD-4586D8C8D87B}"/>
              </a:ext>
            </a:extLst>
          </p:cNvPr>
          <p:cNvSpPr/>
          <p:nvPr/>
        </p:nvSpPr>
        <p:spPr>
          <a:xfrm>
            <a:off x="1406013" y="51769"/>
            <a:ext cx="7737987"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9398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BA48FEC2-DD0B-492D-AC1C-B93C6F913E50}"/>
              </a:ext>
            </a:extLst>
          </p:cNvPr>
          <p:cNvSpPr/>
          <p:nvPr/>
        </p:nvSpPr>
        <p:spPr>
          <a:xfrm>
            <a:off x="881216" y="1428788"/>
            <a:ext cx="7381567" cy="2816156"/>
          </a:xfrm>
          <a:prstGeom prst="rect">
            <a:avLst/>
          </a:prstGeom>
        </p:spPr>
        <p:txBody>
          <a:bodyPr wrap="square">
            <a:spAutoFit/>
          </a:bodyPr>
          <a:lstStyle/>
          <a:p>
            <a:pPr marL="682608" indent="-682608">
              <a:spcBef>
                <a:spcPts val="0"/>
              </a:spcBef>
              <a:spcAft>
                <a:spcPts val="1800"/>
              </a:spcAft>
            </a:pPr>
            <a:r>
              <a:rPr lang="en-US" sz="3200" dirty="0">
                <a:solidFill>
                  <a:srgbClr val="000000"/>
                </a:solidFill>
                <a:latin typeface="Arial Rounded MT Bold" panose="020F0704030504030204" pitchFamily="34" charset="0"/>
                <a:ea typeface="Calibri" panose="020F0502020204030204" pitchFamily="34" charset="0"/>
              </a:rPr>
              <a:t>P:	Let us pray…  </a:t>
            </a:r>
          </a:p>
          <a:p>
            <a:pPr marL="682608" indent="-682608">
              <a:spcBef>
                <a:spcPts val="0"/>
              </a:spcBef>
              <a:spcAft>
                <a:spcPts val="1800"/>
              </a:spcAft>
            </a:pPr>
            <a:r>
              <a:rPr lang="en-US" sz="3200" dirty="0">
                <a:solidFill>
                  <a:srgbClr val="000000"/>
                </a:solidFill>
                <a:latin typeface="Arial Rounded MT Bold" panose="020F0704030504030204" pitchFamily="34" charset="0"/>
                <a:ea typeface="Calibri" panose="020F0502020204030204" pitchFamily="34" charset="0"/>
              </a:rPr>
              <a:t>				…In Jesus’ name we pray.</a:t>
            </a:r>
          </a:p>
          <a:p>
            <a:pPr marL="682608" indent="-682608">
              <a:spcBef>
                <a:spcPts val="0"/>
              </a:spcBef>
              <a:spcAft>
                <a:spcPts val="1800"/>
              </a:spcAft>
            </a:pP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18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E9FA35E5-C22E-4876-B6DA-86D7CFD84609}"/>
              </a:ext>
            </a:extLst>
          </p:cNvPr>
          <p:cNvSpPr>
            <a:spLocks noGrp="1"/>
          </p:cNvSpPr>
          <p:nvPr>
            <p:ph type="title"/>
          </p:nvPr>
        </p:nvSpPr>
        <p:spPr>
          <a:xfrm>
            <a:off x="272267" y="1382959"/>
            <a:ext cx="8192655" cy="701484"/>
          </a:xfrm>
        </p:spPr>
        <p:txBody>
          <a:bodyPr anchor="t"/>
          <a:lstStyle/>
          <a:p>
            <a:pPr marL="571486" indent="-571486">
              <a:lnSpc>
                <a:spcPct val="100000"/>
              </a:lnSpc>
              <a:spcBef>
                <a:spcPts val="0"/>
              </a:spcBef>
              <a:spcAft>
                <a:spcPts val="600"/>
              </a:spcAft>
              <a:buFont typeface="Arial" panose="020B0604020202020204" pitchFamily="34" charset="0"/>
              <a:buChar char="•"/>
            </a:pPr>
            <a:r>
              <a:rPr lang="en-US" sz="3600" b="1" dirty="0">
                <a:solidFill>
                  <a:srgbClr val="000000"/>
                </a:solidFill>
                <a:ea typeface="Calibri" panose="020F0502020204030204" pitchFamily="34" charset="0"/>
              </a:rPr>
              <a:t>Prelude	          </a:t>
            </a:r>
            <a:r>
              <a:rPr lang="en-US" sz="3600" i="1" dirty="0">
                <a:solidFill>
                  <a:srgbClr val="000000"/>
                </a:solidFill>
                <a:ea typeface="Calibri" panose="020F0502020204030204" pitchFamily="34" charset="0"/>
              </a:rPr>
              <a:t>By Roxanne Groff					</a:t>
            </a:r>
            <a:endParaRPr lang="en-US" sz="3600" dirty="0">
              <a:ea typeface="Calibri" panose="020F0502020204030204" pitchFamily="34" charset="0"/>
            </a:endParaRPr>
          </a:p>
        </p:txBody>
      </p:sp>
      <p:sp>
        <p:nvSpPr>
          <p:cNvPr id="2" name="Rectangle 1">
            <a:extLst>
              <a:ext uri="{FF2B5EF4-FFF2-40B4-BE49-F238E27FC236}">
                <a16:creationId xmlns:a16="http://schemas.microsoft.com/office/drawing/2014/main" id="{C9E60F6B-FED9-4E5F-A70B-7DC504A676CB}"/>
              </a:ext>
            </a:extLst>
          </p:cNvPr>
          <p:cNvSpPr/>
          <p:nvPr/>
        </p:nvSpPr>
        <p:spPr>
          <a:xfrm>
            <a:off x="272264" y="2828284"/>
            <a:ext cx="8785109" cy="1415772"/>
          </a:xfrm>
          <a:prstGeom prst="rect">
            <a:avLst/>
          </a:prstGeom>
        </p:spPr>
        <p:txBody>
          <a:bodyPr wrap="square">
            <a:spAutoFit/>
          </a:bodyPr>
          <a:lstStyle/>
          <a:p>
            <a:pPr marL="457189" indent="-457189">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 and Ringing of the Bell</a:t>
            </a:r>
            <a:br>
              <a:rPr lang="en-US" sz="3600" b="1" dirty="0">
                <a:solidFill>
                  <a:srgbClr val="000000"/>
                </a:solidFill>
                <a:latin typeface="Arial Rounded MT Bold" panose="020F0704030504030204" pitchFamily="34" charset="0"/>
                <a:ea typeface="Calibri" panose="020F0502020204030204" pitchFamily="34" charset="0"/>
              </a:rPr>
            </a:br>
            <a:endParaRPr lang="en-US" sz="1400" dirty="0"/>
          </a:p>
        </p:txBody>
      </p:sp>
      <p:sp>
        <p:nvSpPr>
          <p:cNvPr id="3" name="Rectangle 2">
            <a:extLst>
              <a:ext uri="{FF2B5EF4-FFF2-40B4-BE49-F238E27FC236}">
                <a16:creationId xmlns:a16="http://schemas.microsoft.com/office/drawing/2014/main" id="{B8588CE1-B3F8-4002-BD43-0154334815CB}"/>
              </a:ext>
            </a:extLst>
          </p:cNvPr>
          <p:cNvSpPr/>
          <p:nvPr/>
        </p:nvSpPr>
        <p:spPr>
          <a:xfrm>
            <a:off x="320391" y="4367263"/>
            <a:ext cx="8688856" cy="1200329"/>
          </a:xfrm>
          <a:prstGeom prst="rect">
            <a:avLst/>
          </a:prstGeom>
        </p:spPr>
        <p:txBody>
          <a:bodyPr wrap="square">
            <a:spAutoFit/>
          </a:bodyPr>
          <a:lstStyle/>
          <a:p>
            <a:pPr marL="457189" indent="-457189">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Welcome</a:t>
            </a:r>
          </a:p>
          <a:p>
            <a:endParaRPr lang="en-US" sz="3600" b="1" dirty="0">
              <a:solidFill>
                <a:srgbClr val="000000"/>
              </a:solidFill>
              <a:latin typeface="Arial Rounded MT Bold" panose="020F0704030504030204" pitchFamily="34" charset="0"/>
            </a:endParaRPr>
          </a:p>
        </p:txBody>
      </p:sp>
      <p:sp>
        <p:nvSpPr>
          <p:cNvPr id="6" name="Rectangle 5">
            <a:extLst>
              <a:ext uri="{FF2B5EF4-FFF2-40B4-BE49-F238E27FC236}">
                <a16:creationId xmlns:a16="http://schemas.microsoft.com/office/drawing/2014/main" id="{3307B9BA-4A49-46E0-B3F7-3E3F957662C0}"/>
              </a:ext>
            </a:extLst>
          </p:cNvPr>
          <p:cNvSpPr/>
          <p:nvPr/>
        </p:nvSpPr>
        <p:spPr>
          <a:xfrm>
            <a:off x="272269" y="152264"/>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89961" y="0"/>
            <a:ext cx="9054039" cy="4134678"/>
          </a:xfrm>
          <a:prstGeom prst="rect">
            <a:avLst/>
          </a:prstGeom>
        </p:spPr>
      </p:pic>
    </p:spTree>
    <p:extLst>
      <p:ext uri="{BB962C8B-B14F-4D97-AF65-F5344CB8AC3E}">
        <p14:creationId xmlns:p14="http://schemas.microsoft.com/office/powerpoint/2010/main" val="60345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345719" y="1474174"/>
            <a:ext cx="8452563" cy="3214278"/>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Our scripture reading for today is from the Gospel according to Luke, the 11</a:t>
            </a:r>
            <a:r>
              <a:rPr lang="en-US" sz="3600" baseline="30000" dirty="0">
                <a:solidFill>
                  <a:prstClr val="black"/>
                </a:solidFill>
                <a:latin typeface="Arial Rounded MT Bold" panose="020F0704030504030204" pitchFamily="34" charset="0"/>
                <a:ea typeface="Calibri" panose="020F0502020204030204" pitchFamily="34" charset="0"/>
              </a:rPr>
              <a:t>th</a:t>
            </a:r>
            <a:r>
              <a:rPr lang="en-US" sz="3600" dirty="0">
                <a:solidFill>
                  <a:prstClr val="black"/>
                </a:solidFill>
                <a:latin typeface="Arial Rounded MT Bold" panose="020F0704030504030204" pitchFamily="34" charset="0"/>
                <a:ea typeface="Calibri" panose="020F0502020204030204" pitchFamily="34" charset="0"/>
              </a:rPr>
              <a:t> chapter.</a:t>
            </a:r>
          </a:p>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 </a:t>
            </a: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3" y="136309"/>
            <a:ext cx="9028547" cy="707886"/>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11:2-4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8694C8A-4EFC-E122-CB8B-5C6ECC0BF0F0}"/>
              </a:ext>
            </a:extLst>
          </p:cNvPr>
          <p:cNvSpPr txBox="1"/>
          <p:nvPr/>
        </p:nvSpPr>
        <p:spPr>
          <a:xfrm>
            <a:off x="115457" y="1435515"/>
            <a:ext cx="8871231" cy="3970318"/>
          </a:xfrm>
          <a:prstGeom prst="rect">
            <a:avLst/>
          </a:prstGeom>
          <a:noFill/>
        </p:spPr>
        <p:txBody>
          <a:bodyPr wrap="square">
            <a:spAutoFit/>
          </a:bodyPr>
          <a:lstStyle/>
          <a:p>
            <a:pPr>
              <a:spcBef>
                <a:spcPts val="0"/>
              </a:spcBef>
              <a:spcAft>
                <a:spcPts val="600"/>
              </a:spcAft>
            </a:pPr>
            <a:r>
              <a:rPr lang="en-US" sz="3600" baseline="30000" dirty="0">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latin typeface="Arial Rounded MT Bold" panose="020F0704030504030204" pitchFamily="34" charset="0"/>
                <a:ea typeface="Calibri" panose="020F0502020204030204" pitchFamily="34" charset="0"/>
                <a:cs typeface="Times New Roman" panose="02020603050405020304" pitchFamily="18" charset="0"/>
              </a:rPr>
              <a:t>He said to them, “When you pray, say: Father, hallowed be your name. Your kingdom come. </a:t>
            </a:r>
            <a:r>
              <a:rPr lang="en-US" sz="3600" baseline="30000" dirty="0">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latin typeface="Arial Rounded MT Bold" panose="020F0704030504030204" pitchFamily="34" charset="0"/>
                <a:ea typeface="Calibri" panose="020F0502020204030204" pitchFamily="34" charset="0"/>
                <a:cs typeface="Times New Roman" panose="02020603050405020304" pitchFamily="18" charset="0"/>
              </a:rPr>
              <a:t>Give us each day our daily bread. </a:t>
            </a:r>
            <a:r>
              <a:rPr lang="en-US" sz="3600" baseline="30000" dirty="0">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latin typeface="Arial Rounded MT Bold" panose="020F0704030504030204" pitchFamily="34" charset="0"/>
                <a:ea typeface="Calibri" panose="020F0502020204030204" pitchFamily="34" charset="0"/>
                <a:cs typeface="Times New Roman" panose="02020603050405020304" pitchFamily="18" charset="0"/>
              </a:rPr>
              <a:t>And forgive us our sins, for we ourselves forgive everyone indebted to us. And do not bring us to the time of trial.”</a:t>
            </a:r>
          </a:p>
        </p:txBody>
      </p:sp>
    </p:spTree>
    <p:extLst>
      <p:ext uri="{BB962C8B-B14F-4D97-AF65-F5344CB8AC3E}">
        <p14:creationId xmlns:p14="http://schemas.microsoft.com/office/powerpoint/2010/main" val="3728942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4" y="3822862"/>
          <a:ext cx="7886700" cy="356871"/>
        </p:xfrm>
        <a:graphic>
          <a:graphicData uri="http://schemas.openxmlformats.org/drawingml/2006/table">
            <a:tbl>
              <a:tblPr/>
              <a:tblGrid>
                <a:gridCol w="7886700">
                  <a:extLst>
                    <a:ext uri="{9D8B030D-6E8A-4147-A177-3AD203B41FA5}">
                      <a16:colId xmlns:a16="http://schemas.microsoft.com/office/drawing/2014/main" val="2195665217"/>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55518" y="1189609"/>
            <a:ext cx="7509165" cy="276447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9A7C9C1-8527-7F94-8CAC-44162C21D291}"/>
              </a:ext>
            </a:extLst>
          </p:cNvPr>
          <p:cNvSpPr/>
          <p:nvPr/>
        </p:nvSpPr>
        <p:spPr>
          <a:xfrm>
            <a:off x="115453" y="136314"/>
            <a:ext cx="9028547" cy="646331"/>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Luke 11:2-4</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0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4" y="3822862"/>
          <a:ext cx="7886700" cy="45720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363E8A8-340C-A207-D4C3-63C383C9531B}"/>
              </a:ext>
            </a:extLst>
          </p:cNvPr>
          <p:cNvPicPr>
            <a:picLocks noChangeAspect="1"/>
          </p:cNvPicPr>
          <p:nvPr/>
        </p:nvPicPr>
        <p:blipFill>
          <a:blip r:embed="rId3"/>
          <a:stretch>
            <a:fillRect/>
          </a:stretch>
        </p:blipFill>
        <p:spPr>
          <a:xfrm>
            <a:off x="204326" y="1047750"/>
            <a:ext cx="8773675" cy="5362882"/>
          </a:xfrm>
          <a:prstGeom prst="rect">
            <a:avLst/>
          </a:prstGeom>
        </p:spPr>
      </p:pic>
    </p:spTree>
    <p:extLst>
      <p:ext uri="{BB962C8B-B14F-4D97-AF65-F5344CB8AC3E}">
        <p14:creationId xmlns:p14="http://schemas.microsoft.com/office/powerpoint/2010/main" val="2621755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4" y="3822862"/>
          <a:ext cx="7886700" cy="45720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A4A32BF-D19F-0399-CE1E-74AF3A1C7B3A}"/>
              </a:ext>
            </a:extLst>
          </p:cNvPr>
          <p:cNvPicPr>
            <a:picLocks noChangeAspect="1"/>
          </p:cNvPicPr>
          <p:nvPr/>
        </p:nvPicPr>
        <p:blipFill>
          <a:blip r:embed="rId3"/>
          <a:stretch>
            <a:fillRect/>
          </a:stretch>
        </p:blipFill>
        <p:spPr>
          <a:xfrm>
            <a:off x="0" y="1474840"/>
            <a:ext cx="9144000" cy="4414684"/>
          </a:xfrm>
          <a:prstGeom prst="rect">
            <a:avLst/>
          </a:prstGeom>
        </p:spPr>
      </p:pic>
    </p:spTree>
    <p:extLst>
      <p:ext uri="{BB962C8B-B14F-4D97-AF65-F5344CB8AC3E}">
        <p14:creationId xmlns:p14="http://schemas.microsoft.com/office/powerpoint/2010/main" val="272639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03E54D-2626-F82F-9EA0-8AEA8BFF9A13}"/>
              </a:ext>
            </a:extLst>
          </p:cNvPr>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2971416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287ADCF-999E-872B-F1CC-A2CE7B18A3E0}"/>
              </a:ext>
            </a:extLst>
          </p:cNvPr>
          <p:cNvPicPr>
            <a:picLocks noChangeAspect="1"/>
          </p:cNvPicPr>
          <p:nvPr/>
        </p:nvPicPr>
        <p:blipFill>
          <a:blip r:embed="rId3"/>
          <a:stretch>
            <a:fillRect/>
          </a:stretch>
        </p:blipFill>
        <p:spPr>
          <a:xfrm>
            <a:off x="0" y="798945"/>
            <a:ext cx="9144000" cy="6059055"/>
          </a:xfrm>
          <a:prstGeom prst="rect">
            <a:avLst/>
          </a:prstGeom>
        </p:spPr>
      </p:pic>
    </p:spTree>
    <p:extLst>
      <p:ext uri="{BB962C8B-B14F-4D97-AF65-F5344CB8AC3E}">
        <p14:creationId xmlns:p14="http://schemas.microsoft.com/office/powerpoint/2010/main" val="1673139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5D6433D-2C2C-1EAA-6C67-75A8012E8C23}"/>
              </a:ext>
            </a:extLst>
          </p:cNvPr>
          <p:cNvPicPr>
            <a:picLocks noChangeAspect="1"/>
          </p:cNvPicPr>
          <p:nvPr/>
        </p:nvPicPr>
        <p:blipFill>
          <a:blip r:embed="rId3"/>
          <a:stretch>
            <a:fillRect/>
          </a:stretch>
        </p:blipFill>
        <p:spPr>
          <a:xfrm>
            <a:off x="0" y="1179871"/>
            <a:ext cx="9153832" cy="5678129"/>
          </a:xfrm>
          <a:prstGeom prst="rect">
            <a:avLst/>
          </a:prstGeom>
        </p:spPr>
      </p:pic>
    </p:spTree>
    <p:extLst>
      <p:ext uri="{BB962C8B-B14F-4D97-AF65-F5344CB8AC3E}">
        <p14:creationId xmlns:p14="http://schemas.microsoft.com/office/powerpoint/2010/main" val="3534472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DDED180-6837-5FF5-A562-9B58F0F276CC}"/>
              </a:ext>
            </a:extLst>
          </p:cNvPr>
          <p:cNvPicPr>
            <a:picLocks noChangeAspect="1"/>
          </p:cNvPicPr>
          <p:nvPr/>
        </p:nvPicPr>
        <p:blipFill rotWithShape="1">
          <a:blip r:embed="rId3"/>
          <a:srcRect b="8853"/>
          <a:stretch/>
        </p:blipFill>
        <p:spPr>
          <a:xfrm>
            <a:off x="0" y="1061884"/>
            <a:ext cx="9144000" cy="5545393"/>
          </a:xfrm>
          <a:prstGeom prst="rect">
            <a:avLst/>
          </a:prstGeom>
        </p:spPr>
      </p:pic>
    </p:spTree>
    <p:extLst>
      <p:ext uri="{BB962C8B-B14F-4D97-AF65-F5344CB8AC3E}">
        <p14:creationId xmlns:p14="http://schemas.microsoft.com/office/powerpoint/2010/main" val="2058209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72"/>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a:extLst>
              <a:ext uri="{FF2B5EF4-FFF2-40B4-BE49-F238E27FC236}">
                <a16:creationId xmlns:a16="http://schemas.microsoft.com/office/drawing/2014/main" id="{0FB00A36-8166-4946-A857-83D76CE2E813}"/>
              </a:ext>
            </a:extLst>
          </p:cNvPr>
          <p:cNvSpPr/>
          <p:nvPr/>
        </p:nvSpPr>
        <p:spPr>
          <a:xfrm>
            <a:off x="246585" y="3090058"/>
            <a:ext cx="8650839" cy="2312043"/>
          </a:xfrm>
          <a:prstGeom prst="rect">
            <a:avLst/>
          </a:prstGeom>
        </p:spPr>
        <p:txBody>
          <a:bodyPr wrap="square">
            <a:spAutoFit/>
          </a:bodyPr>
          <a:lstStyle/>
          <a:p>
            <a:pPr marL="682608" indent="-682608" defTabSz="6459377">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08" indent="-682608" defTabSz="6459377">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377">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Merciful God,</a:t>
            </a:r>
          </a:p>
        </p:txBody>
      </p:sp>
    </p:spTree>
    <p:extLst>
      <p:ext uri="{BB962C8B-B14F-4D97-AF65-F5344CB8AC3E}">
        <p14:creationId xmlns:p14="http://schemas.microsoft.com/office/powerpoint/2010/main" val="3113721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D71E4DF-339E-7D43-2CEA-0906545D4364}"/>
              </a:ext>
            </a:extLst>
          </p:cNvPr>
          <p:cNvPicPr>
            <a:picLocks noChangeAspect="1"/>
          </p:cNvPicPr>
          <p:nvPr/>
        </p:nvPicPr>
        <p:blipFill>
          <a:blip r:embed="rId3"/>
          <a:stretch>
            <a:fillRect/>
          </a:stretch>
        </p:blipFill>
        <p:spPr>
          <a:xfrm>
            <a:off x="2487561" y="866760"/>
            <a:ext cx="4277033" cy="5788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06650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5DED902-5AB3-A922-11BE-9059A7A1D3D5}"/>
              </a:ext>
            </a:extLst>
          </p:cNvPr>
          <p:cNvPicPr>
            <a:picLocks noChangeAspect="1"/>
          </p:cNvPicPr>
          <p:nvPr/>
        </p:nvPicPr>
        <p:blipFill>
          <a:blip r:embed="rId3"/>
          <a:stretch>
            <a:fillRect/>
          </a:stretch>
        </p:blipFill>
        <p:spPr>
          <a:xfrm>
            <a:off x="0" y="1366685"/>
            <a:ext cx="9144000" cy="4227870"/>
          </a:xfrm>
          <a:prstGeom prst="rect">
            <a:avLst/>
          </a:prstGeom>
        </p:spPr>
      </p:pic>
    </p:spTree>
    <p:extLst>
      <p:ext uri="{BB962C8B-B14F-4D97-AF65-F5344CB8AC3E}">
        <p14:creationId xmlns:p14="http://schemas.microsoft.com/office/powerpoint/2010/main" val="424457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7D4CB57-A979-C845-D2C9-D2A1D53A3A84}"/>
              </a:ext>
            </a:extLst>
          </p:cNvPr>
          <p:cNvPicPr>
            <a:picLocks noChangeAspect="1"/>
          </p:cNvPicPr>
          <p:nvPr/>
        </p:nvPicPr>
        <p:blipFill>
          <a:blip r:embed="rId3"/>
          <a:stretch>
            <a:fillRect/>
          </a:stretch>
        </p:blipFill>
        <p:spPr>
          <a:xfrm>
            <a:off x="0" y="1425804"/>
            <a:ext cx="9144000" cy="5220802"/>
          </a:xfrm>
          <a:prstGeom prst="rect">
            <a:avLst/>
          </a:prstGeom>
        </p:spPr>
      </p:pic>
    </p:spTree>
    <p:extLst>
      <p:ext uri="{BB962C8B-B14F-4D97-AF65-F5344CB8AC3E}">
        <p14:creationId xmlns:p14="http://schemas.microsoft.com/office/powerpoint/2010/main" val="2713661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03A7FC7-F0D3-6CE9-E35F-770289E9CC27}"/>
              </a:ext>
            </a:extLst>
          </p:cNvPr>
          <p:cNvPicPr>
            <a:picLocks noChangeAspect="1"/>
          </p:cNvPicPr>
          <p:nvPr/>
        </p:nvPicPr>
        <p:blipFill>
          <a:blip r:embed="rId3"/>
          <a:stretch>
            <a:fillRect/>
          </a:stretch>
        </p:blipFill>
        <p:spPr>
          <a:xfrm>
            <a:off x="0" y="2626135"/>
            <a:ext cx="3171825" cy="4219575"/>
          </a:xfrm>
          <a:prstGeom prst="rect">
            <a:avLst/>
          </a:prstGeom>
        </p:spPr>
      </p:pic>
      <p:pic>
        <p:nvPicPr>
          <p:cNvPr id="4" name="Picture 3">
            <a:extLst>
              <a:ext uri="{FF2B5EF4-FFF2-40B4-BE49-F238E27FC236}">
                <a16:creationId xmlns:a16="http://schemas.microsoft.com/office/drawing/2014/main" id="{4412400C-8F1F-1BB2-17AE-F63D7508B10D}"/>
              </a:ext>
            </a:extLst>
          </p:cNvPr>
          <p:cNvPicPr>
            <a:picLocks noChangeAspect="1"/>
          </p:cNvPicPr>
          <p:nvPr/>
        </p:nvPicPr>
        <p:blipFill>
          <a:blip r:embed="rId4"/>
          <a:stretch>
            <a:fillRect/>
          </a:stretch>
        </p:blipFill>
        <p:spPr>
          <a:xfrm>
            <a:off x="3177100" y="885825"/>
            <a:ext cx="5816958" cy="5013530"/>
          </a:xfrm>
          <a:prstGeom prst="rect">
            <a:avLst/>
          </a:prstGeom>
        </p:spPr>
      </p:pic>
    </p:spTree>
    <p:extLst>
      <p:ext uri="{BB962C8B-B14F-4D97-AF65-F5344CB8AC3E}">
        <p14:creationId xmlns:p14="http://schemas.microsoft.com/office/powerpoint/2010/main" val="591838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480060" y="5576887"/>
            <a:ext cx="8183880" cy="640081"/>
          </a:xfrm>
          <a:prstGeom prst="rect">
            <a:avLst/>
          </a:prstGeom>
        </p:spPr>
        <p:txBody>
          <a:bodyPr vert="horz" lIns="91440" tIns="45720" rIns="91440" bIns="45720" rtlCol="0" anchor="ctr">
            <a:normAutofit/>
          </a:bodyPr>
          <a:lstStyle/>
          <a:p>
            <a:pPr algn="ctr" defTabSz="914400" eaLnBrk="1" hangingPunct="1">
              <a:lnSpc>
                <a:spcPct val="90000"/>
              </a:lnSpc>
              <a:spcAft>
                <a:spcPts val="600"/>
              </a:spcAft>
            </a:pPr>
            <a:r>
              <a:rPr lang="en-US" sz="2800" b="1">
                <a:latin typeface="+mj-lt"/>
                <a:ea typeface="+mj-ea"/>
                <a:cs typeface="+mj-cs"/>
              </a:rPr>
              <a:t>SERMON</a:t>
            </a:r>
            <a:endParaRPr lang="en-US" sz="2800">
              <a:latin typeface="+mj-lt"/>
              <a:ea typeface="+mj-ea"/>
              <a:cs typeface="+mj-cs"/>
            </a:endParaRPr>
          </a:p>
        </p:txBody>
      </p:sp>
      <p:sp>
        <p:nvSpPr>
          <p:cNvPr id="7" name="Rectangle 6">
            <a:extLst>
              <a:ext uri="{FF2B5EF4-FFF2-40B4-BE49-F238E27FC236}">
                <a16:creationId xmlns:a16="http://schemas.microsoft.com/office/drawing/2014/main" id="{823B4F1B-E967-603E-0488-83731FCCF33D}"/>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EB4E2BBC-6D1E-311F-D102-890E336C5D1B}"/>
              </a:ext>
            </a:extLst>
          </p:cNvPr>
          <p:cNvPicPr>
            <a:picLocks noChangeAspect="1"/>
          </p:cNvPicPr>
          <p:nvPr/>
        </p:nvPicPr>
        <p:blipFill>
          <a:blip r:embed="rId3"/>
          <a:stretch>
            <a:fillRect/>
          </a:stretch>
        </p:blipFill>
        <p:spPr>
          <a:xfrm>
            <a:off x="2190749" y="879219"/>
            <a:ext cx="4762500" cy="55911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6014373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480060" y="5576887"/>
            <a:ext cx="8183880" cy="640081"/>
          </a:xfrm>
          <a:prstGeom prst="rect">
            <a:avLst/>
          </a:prstGeom>
        </p:spPr>
        <p:txBody>
          <a:bodyPr vert="horz" lIns="91440" tIns="45720" rIns="91440" bIns="45720" rtlCol="0" anchor="ctr">
            <a:normAutofit/>
          </a:bodyPr>
          <a:lstStyle/>
          <a:p>
            <a:pPr algn="ctr" defTabSz="914400" eaLnBrk="1" hangingPunct="1">
              <a:lnSpc>
                <a:spcPct val="90000"/>
              </a:lnSpc>
              <a:spcAft>
                <a:spcPts val="600"/>
              </a:spcAft>
            </a:pPr>
            <a:r>
              <a:rPr lang="en-US" sz="2800" b="1">
                <a:latin typeface="+mj-lt"/>
                <a:ea typeface="+mj-ea"/>
                <a:cs typeface="+mj-cs"/>
              </a:rPr>
              <a:t>SERMON</a:t>
            </a:r>
            <a:endParaRPr lang="en-US" sz="2800">
              <a:latin typeface="+mj-lt"/>
              <a:ea typeface="+mj-ea"/>
              <a:cs typeface="+mj-cs"/>
            </a:endParaRPr>
          </a:p>
        </p:txBody>
      </p:sp>
      <p:sp>
        <p:nvSpPr>
          <p:cNvPr id="7" name="Rectangle 6">
            <a:extLst>
              <a:ext uri="{FF2B5EF4-FFF2-40B4-BE49-F238E27FC236}">
                <a16:creationId xmlns:a16="http://schemas.microsoft.com/office/drawing/2014/main" id="{823B4F1B-E967-603E-0488-83731FCCF33D}"/>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4315CBD-6626-7F3B-3BA5-D5DC0AE1B743}"/>
              </a:ext>
            </a:extLst>
          </p:cNvPr>
          <p:cNvPicPr>
            <a:picLocks noChangeAspect="1"/>
          </p:cNvPicPr>
          <p:nvPr/>
        </p:nvPicPr>
        <p:blipFill>
          <a:blip r:embed="rId3"/>
          <a:stretch>
            <a:fillRect/>
          </a:stretch>
        </p:blipFill>
        <p:spPr>
          <a:xfrm>
            <a:off x="0" y="1040130"/>
            <a:ext cx="9144000" cy="5817870"/>
          </a:xfrm>
          <a:prstGeom prst="rect">
            <a:avLst/>
          </a:prstGeom>
        </p:spPr>
      </p:pic>
    </p:spTree>
    <p:extLst>
      <p:ext uri="{BB962C8B-B14F-4D97-AF65-F5344CB8AC3E}">
        <p14:creationId xmlns:p14="http://schemas.microsoft.com/office/powerpoint/2010/main" val="101719379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12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1897C87-CA42-97D3-E3D7-5B0391549F36}"/>
              </a:ext>
            </a:extLst>
          </p:cNvPr>
          <p:cNvPicPr>
            <a:picLocks noChangeAspect="1"/>
          </p:cNvPicPr>
          <p:nvPr/>
        </p:nvPicPr>
        <p:blipFill rotWithShape="1">
          <a:blip r:embed="rId3"/>
          <a:srcRect b="33907"/>
          <a:stretch/>
        </p:blipFill>
        <p:spPr>
          <a:xfrm>
            <a:off x="2107162" y="825909"/>
            <a:ext cx="4929673" cy="5792317"/>
          </a:xfrm>
          <a:prstGeom prst="rect">
            <a:avLst/>
          </a:prstGeom>
        </p:spPr>
      </p:pic>
    </p:spTree>
    <p:extLst>
      <p:ext uri="{BB962C8B-B14F-4D97-AF65-F5344CB8AC3E}">
        <p14:creationId xmlns:p14="http://schemas.microsoft.com/office/powerpoint/2010/main" val="1934549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72"/>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1" y="963996"/>
            <a:ext cx="9144000" cy="5380255"/>
          </a:xfrm>
          <a:prstGeom prst="rect">
            <a:avLst/>
          </a:prstGeom>
        </p:spPr>
        <p:txBody>
          <a:bodyPr wrap="square">
            <a:spAutoFit/>
          </a:bodyPr>
          <a:lstStyle/>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Like willful children, we have turned away from you, we have refused to heed your call to love you and our neighbors as ourselves. We have wandered after other gods, and squandered your extravagant gifts to us. We have been ungrateful for all that you have provided, and refused to share these things with others. </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040423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301"/>
            <a:ext cx="8835656" cy="2416302"/>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304"/>
            <a:ext cx="8835656" cy="4194674"/>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303"/>
            <a:ext cx="8835656" cy="4194674"/>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01883"/>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50" y="1086701"/>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latin typeface="Arial Rounded MT Bold" panose="020F0704030504030204" pitchFamily="34" charset="0"/>
                <a:ea typeface="Calibri" panose="020F0502020204030204" pitchFamily="34" charset="0"/>
                <a:cs typeface="Times New Roman" panose="02020603050405020304" pitchFamily="18" charset="0"/>
              </a:rPr>
              <a:t>A:	God our shepherd,</a:t>
            </a:r>
          </a:p>
          <a:p>
            <a:pPr>
              <a:spcBef>
                <a:spcPts val="0"/>
              </a:spcBef>
              <a:spcAft>
                <a:spcPts val="0"/>
              </a:spcAft>
            </a:pP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Hear our prayer.</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6"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50" y="1086701"/>
            <a:ext cx="8765308" cy="475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a:spcBef>
                <a:spcPts val="0"/>
              </a:spcBef>
              <a:spcAft>
                <a:spcPts val="0"/>
              </a:spcAft>
            </a:pP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marL="684196" indent="-684196">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	Confident that you care for all our needs, we lift these prayers, spoken and unspoken, into your loving hands.</a:t>
            </a:r>
          </a:p>
          <a:p>
            <a:pPr marL="684196" indent="-684196">
              <a:spcBef>
                <a:spcPts val="0"/>
              </a:spcBef>
              <a:spcAft>
                <a:spcPts val="0"/>
              </a:spcAft>
            </a:pPr>
            <a:endParaRPr lang="en-US" sz="4000" b="1" dirty="0">
              <a:latin typeface="Arial Rounded MT Bold" panose="020F0704030504030204" pitchFamily="34" charset="0"/>
              <a:ea typeface="Calibri" panose="020F0502020204030204" pitchFamily="34" charset="0"/>
              <a:cs typeface="Times New Roman" panose="02020603050405020304" pitchFamily="18" charset="0"/>
            </a:endParaRPr>
          </a:p>
          <a:p>
            <a:pPr marL="684196" indent="-684196">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6"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3"/>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D568DF-5F3A-4225-9A3D-7196971BE121}"/>
              </a:ext>
            </a:extLst>
          </p:cNvPr>
          <p:cNvSpPr/>
          <p:nvPr/>
        </p:nvSpPr>
        <p:spPr>
          <a:xfrm>
            <a:off x="771525" y="1967270"/>
            <a:ext cx="1971675" cy="2547257"/>
          </a:xfrm>
          <a:prstGeom prst="rect">
            <a:avLst/>
          </a:prstGeom>
          <a:noFill/>
        </p:spPr>
        <p:txBody>
          <a:bodyPr vert="horz" lIns="91440" tIns="45720" rIns="91440" bIns="45720" rtlCol="0" anchor="ctr">
            <a:normAutofit/>
          </a:bodyPr>
          <a:lstStyle/>
          <a:p>
            <a:pPr algn="ctr" eaLnBrk="1" hangingPunct="1">
              <a:lnSpc>
                <a:spcPct val="90000"/>
              </a:lnSpc>
              <a:spcAft>
                <a:spcPts val="600"/>
              </a:spcAft>
            </a:pPr>
            <a:r>
              <a:rPr lang="en-US" sz="3100" b="1">
                <a:solidFill>
                  <a:srgbClr val="FFFFFF"/>
                </a:solidFill>
                <a:latin typeface="+mj-lt"/>
                <a:ea typeface="+mj-ea"/>
                <a:cs typeface="+mj-cs"/>
              </a:rPr>
              <a:t>OFFERING</a:t>
            </a:r>
          </a:p>
        </p:txBody>
      </p:sp>
      <p:pic>
        <p:nvPicPr>
          <p:cNvPr id="3" name="Picture 2">
            <a:extLst>
              <a:ext uri="{FF2B5EF4-FFF2-40B4-BE49-F238E27FC236}">
                <a16:creationId xmlns:a16="http://schemas.microsoft.com/office/drawing/2014/main" id="{1A1A675E-BBEA-7CF9-EED8-BEEE0681E4AA}"/>
              </a:ext>
            </a:extLst>
          </p:cNvPr>
          <p:cNvPicPr>
            <a:picLocks noChangeAspect="1"/>
          </p:cNvPicPr>
          <p:nvPr/>
        </p:nvPicPr>
        <p:blipFill>
          <a:blip r:embed="rId3"/>
          <a:stretch>
            <a:fillRect/>
          </a:stretch>
        </p:blipFill>
        <p:spPr>
          <a:xfrm>
            <a:off x="4192550" y="10144"/>
            <a:ext cx="4986295" cy="6799793"/>
          </a:xfrm>
          <a:prstGeom prst="rect">
            <a:avLst/>
          </a:prstGeom>
        </p:spPr>
      </p:pic>
    </p:spTree>
    <p:extLst>
      <p:ext uri="{BB962C8B-B14F-4D97-AF65-F5344CB8AC3E}">
        <p14:creationId xmlns:p14="http://schemas.microsoft.com/office/powerpoint/2010/main" val="2563240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72"/>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462120" y="1347454"/>
            <a:ext cx="8219769" cy="3601883"/>
          </a:xfrm>
          <a:prstGeom prst="rect">
            <a:avLst/>
          </a:prstGeom>
        </p:spPr>
        <p:txBody>
          <a:bodyPr wrap="square">
            <a:spAutoFit/>
          </a:bodyPr>
          <a:lstStyle/>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Draw us back into your embrace. Cleanse us by your unconditional love and mercy, that we might live in a state of complete trust in you, and act out of that trust on behalf of others.</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220806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3"/>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D568DF-5F3A-4225-9A3D-7196971BE121}"/>
              </a:ext>
            </a:extLst>
          </p:cNvPr>
          <p:cNvSpPr/>
          <p:nvPr/>
        </p:nvSpPr>
        <p:spPr>
          <a:xfrm>
            <a:off x="771525" y="1967270"/>
            <a:ext cx="1971675" cy="2547257"/>
          </a:xfrm>
          <a:prstGeom prst="rect">
            <a:avLst/>
          </a:prstGeom>
          <a:noFill/>
        </p:spPr>
        <p:txBody>
          <a:bodyPr vert="horz" lIns="91440" tIns="45720" rIns="91440" bIns="45720" rtlCol="0" anchor="ctr">
            <a:normAutofit/>
          </a:bodyPr>
          <a:lstStyle/>
          <a:p>
            <a:pPr algn="ctr" eaLnBrk="1" hangingPunct="1">
              <a:lnSpc>
                <a:spcPct val="90000"/>
              </a:lnSpc>
              <a:spcAft>
                <a:spcPts val="600"/>
              </a:spcAft>
            </a:pPr>
            <a:r>
              <a:rPr lang="en-US" sz="3100" b="1">
                <a:solidFill>
                  <a:srgbClr val="FFFFFF"/>
                </a:solidFill>
                <a:latin typeface="+mj-lt"/>
                <a:ea typeface="+mj-ea"/>
                <a:cs typeface="+mj-cs"/>
              </a:rPr>
              <a:t>OFFERING PRAYER</a:t>
            </a:r>
          </a:p>
        </p:txBody>
      </p:sp>
      <p:pic>
        <p:nvPicPr>
          <p:cNvPr id="3" name="Picture 2">
            <a:extLst>
              <a:ext uri="{FF2B5EF4-FFF2-40B4-BE49-F238E27FC236}">
                <a16:creationId xmlns:a16="http://schemas.microsoft.com/office/drawing/2014/main" id="{9FEA4BD0-B741-4747-A0FF-06A7F5070D4C}"/>
              </a:ext>
            </a:extLst>
          </p:cNvPr>
          <p:cNvPicPr>
            <a:picLocks noChangeAspect="1"/>
          </p:cNvPicPr>
          <p:nvPr/>
        </p:nvPicPr>
        <p:blipFill>
          <a:blip r:embed="rId3"/>
          <a:stretch>
            <a:fillRect/>
          </a:stretch>
        </p:blipFill>
        <p:spPr>
          <a:xfrm>
            <a:off x="4192550" y="10144"/>
            <a:ext cx="4986295" cy="6799793"/>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094BD-6407-498B-BDDA-F42E3E030E1A}"/>
              </a:ext>
            </a:extLst>
          </p:cNvPr>
          <p:cNvSpPr/>
          <p:nvPr/>
        </p:nvSpPr>
        <p:spPr>
          <a:xfrm>
            <a:off x="159250" y="135692"/>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4CEE7E59-37F8-42F9-99C3-E89A921846FB}"/>
              </a:ext>
            </a:extLst>
          </p:cNvPr>
          <p:cNvSpPr/>
          <p:nvPr/>
        </p:nvSpPr>
        <p:spPr>
          <a:xfrm>
            <a:off x="645928" y="2379445"/>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85365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1C308028-73A0-4104-BA91-11FB17A109C9}"/>
              </a:ext>
            </a:extLst>
          </p:cNvPr>
          <p:cNvPicPr>
            <a:picLocks noChangeAspect="1"/>
          </p:cNvPicPr>
          <p:nvPr/>
        </p:nvPicPr>
        <p:blipFill>
          <a:blip r:embed="rId2"/>
          <a:stretch>
            <a:fillRect/>
          </a:stretch>
        </p:blipFill>
        <p:spPr>
          <a:xfrm>
            <a:off x="0" y="812061"/>
            <a:ext cx="9144000" cy="6045943"/>
          </a:xfrm>
          <a:prstGeom prst="rect">
            <a:avLst/>
          </a:prstGeom>
        </p:spPr>
      </p:pic>
    </p:spTree>
    <p:extLst>
      <p:ext uri="{BB962C8B-B14F-4D97-AF65-F5344CB8AC3E}">
        <p14:creationId xmlns:p14="http://schemas.microsoft.com/office/powerpoint/2010/main" val="3134261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CAF296BA-ECD4-4806-B314-8949409D0B42}"/>
              </a:ext>
            </a:extLst>
          </p:cNvPr>
          <p:cNvSpPr/>
          <p:nvPr/>
        </p:nvSpPr>
        <p:spPr>
          <a:xfrm>
            <a:off x="318500" y="2145026"/>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526391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7C1CD38C-4676-4AD9-8C15-B25A9A8CE4CF}"/>
              </a:ext>
            </a:extLst>
          </p:cNvPr>
          <p:cNvPicPr>
            <a:picLocks noChangeAspect="1"/>
          </p:cNvPicPr>
          <p:nvPr/>
        </p:nvPicPr>
        <p:blipFill>
          <a:blip r:embed="rId2"/>
          <a:stretch>
            <a:fillRect/>
          </a:stretch>
        </p:blipFill>
        <p:spPr>
          <a:xfrm>
            <a:off x="3" y="945225"/>
            <a:ext cx="9166815" cy="5912777"/>
          </a:xfrm>
          <a:prstGeom prst="rect">
            <a:avLst/>
          </a:prstGeom>
        </p:spPr>
      </p:pic>
    </p:spTree>
    <p:extLst>
      <p:ext uri="{BB962C8B-B14F-4D97-AF65-F5344CB8AC3E}">
        <p14:creationId xmlns:p14="http://schemas.microsoft.com/office/powerpoint/2010/main" val="39072897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5512F862-2185-4C0F-900C-D55319678986}"/>
              </a:ext>
            </a:extLst>
          </p:cNvPr>
          <p:cNvSpPr/>
          <p:nvPr/>
        </p:nvSpPr>
        <p:spPr>
          <a:xfrm>
            <a:off x="82194" y="1999634"/>
            <a:ext cx="8902557" cy="2811539"/>
          </a:xfrm>
          <a:prstGeom prst="rect">
            <a:avLst/>
          </a:prstGeom>
        </p:spPr>
        <p:txBody>
          <a:bodyPr wrap="square">
            <a:spAutoFit/>
          </a:bodyPr>
          <a:lstStyle/>
          <a:p>
            <a:pPr marL="461951" indent="-461951">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our maker and redeemer…</a:t>
            </a:r>
          </a:p>
          <a:p>
            <a:pPr marL="461951" indent="-461951">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1951" indent="-461951">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1951" indent="-461951">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1951" indent="-461951">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196593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71"/>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8" y="1431470"/>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F6E101CF-2376-48DF-83F1-0663968FA873}"/>
              </a:ext>
            </a:extLst>
          </p:cNvPr>
          <p:cNvSpPr/>
          <p:nvPr/>
        </p:nvSpPr>
        <p:spPr>
          <a:xfrm>
            <a:off x="159250" y="1557961"/>
            <a:ext cx="8630789" cy="3601883"/>
          </a:xfrm>
          <a:prstGeom prst="rect">
            <a:avLst/>
          </a:prstGeom>
        </p:spPr>
        <p:txBody>
          <a:bodyPr wrap="square">
            <a:spAutoFit/>
          </a:bodyPr>
          <a:lstStyle/>
          <a:p>
            <a:pPr marL="573074" indent="-57307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Jesus, who is to be found fully present in this bread and wine, now invites you to be nourished on it at this table. Come and be joined with your siblings in Christ throughout time and space in this holy meal.</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58479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10"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72"/>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678427" y="1209797"/>
            <a:ext cx="7502013" cy="5007333"/>
          </a:xfrm>
          <a:prstGeom prst="rect">
            <a:avLst/>
          </a:prstGeom>
        </p:spPr>
        <p:txBody>
          <a:bodyPr wrap="square">
            <a:spAutoFit/>
          </a:bodyPr>
          <a:lstStyle/>
          <a:p>
            <a:pPr marL="682608" indent="-68260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Beloved children of God, your heavenly Father throws open His arms like the father of the prodigal son and welcomes you back always. For the sake of Jesus, your brother, </a:t>
            </a:r>
            <a:r>
              <a:rPr lang="en-US" sz="3200" dirty="0">
                <a:solidFill>
                  <a:srgbClr val="C00000"/>
                </a:solidFill>
                <a:latin typeface="Arial Rounded MT Bold" panose="020F0704030504030204" pitchFamily="34" charset="0"/>
                <a:ea typeface="Times New Roman" panose="02020603050405020304" pitchFamily="18" charset="0"/>
              </a:rPr>
              <a:t>☩</a:t>
            </a:r>
            <a:r>
              <a:rPr lang="en-US" sz="3200" dirty="0">
                <a:solidFill>
                  <a:srgbClr val="000000"/>
                </a:solidFill>
                <a:latin typeface="Arial Rounded MT Bold" panose="020F0704030504030204" pitchFamily="34" charset="0"/>
                <a:ea typeface="Times New Roman" panose="02020603050405020304" pitchFamily="18" charset="0"/>
              </a:rPr>
              <a:t> God forgives you all your sins.</a:t>
            </a:r>
          </a:p>
          <a:p>
            <a:pPr marL="682608" indent="-682608">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1351364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1610A61-53FF-42BC-9BBB-9A2AFC5B9606}"/>
              </a:ext>
            </a:extLst>
          </p:cNvPr>
          <p:cNvSpPr/>
          <p:nvPr/>
        </p:nvSpPr>
        <p:spPr>
          <a:xfrm>
            <a:off x="471058" y="1706537"/>
            <a:ext cx="8423564" cy="3108543"/>
          </a:xfrm>
          <a:prstGeom prst="rect">
            <a:avLst/>
          </a:prstGeom>
        </p:spPr>
        <p:txBody>
          <a:bodyPr wrap="square">
            <a:spAutoFit/>
          </a:bodyPr>
          <a:lstStyle/>
          <a:p>
            <a:pPr marL="914377" indent="-914377" defTabSz="7776968"/>
            <a:r>
              <a:rPr lang="en-US" sz="3200" dirty="0">
                <a:latin typeface="Arial Rounded MT Bold" panose="020F0704030504030204" pitchFamily="34" charset="0"/>
                <a:cs typeface="Arial" panose="020B0604020202020204" pitchFamily="34" charset="0"/>
              </a:rPr>
              <a:t>P:	</a:t>
            </a:r>
            <a:r>
              <a:rPr lang="en-US" sz="3200" dirty="0">
                <a:solidFill>
                  <a:srgbClr val="000000"/>
                </a:solidFill>
                <a:latin typeface="Arial Rounded MT Bold" panose="020F0704030504030204" pitchFamily="34" charset="0"/>
                <a:ea typeface="Calibri" panose="020F0502020204030204" pitchFamily="34" charset="0"/>
              </a:rPr>
              <a:t>May this body and blood of our Lord and Savior, Jesus Christ, strengthen, keep and unite us, </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a:t>
            </a:r>
            <a:r>
              <a:rPr lang="en-US" sz="3200" dirty="0">
                <a:solidFill>
                  <a:srgbClr val="000000"/>
                </a:solidFill>
                <a:latin typeface="Arial Rounded MT Bold" panose="020F0704030504030204" pitchFamily="34" charset="0"/>
                <a:ea typeface="Calibri" panose="020F0502020204030204" pitchFamily="34" charset="0"/>
              </a:rPr>
              <a:t> now and forever, amen.</a:t>
            </a:r>
          </a:p>
          <a:p>
            <a:pPr marL="914377" indent="-914377" defTabSz="7776968"/>
            <a:endParaRPr lang="en-US" sz="3200" dirty="0">
              <a:latin typeface="Arial Rounded MT Bold" panose="020F0704030504030204" pitchFamily="34" charset="0"/>
            </a:endParaRPr>
          </a:p>
          <a:p>
            <a:pPr marL="914377" indent="-914377" defTabSz="7776968"/>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3692211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84428494-B12E-EE67-C635-E5A66CF769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1741" t="3184" r="1803" b="51506"/>
          <a:stretch/>
        </p:blipFill>
        <p:spPr>
          <a:xfrm>
            <a:off x="15740" y="1117083"/>
            <a:ext cx="9128265" cy="4163852"/>
          </a:xfrm>
          <a:prstGeom prst="rect">
            <a:avLst/>
          </a:prstGeom>
        </p:spPr>
      </p:pic>
    </p:spTree>
    <p:extLst>
      <p:ext uri="{BB962C8B-B14F-4D97-AF65-F5344CB8AC3E}">
        <p14:creationId xmlns:p14="http://schemas.microsoft.com/office/powerpoint/2010/main" val="1013885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571486" indent="-571486" defTabSz="685783">
              <a:lnSpc>
                <a:spcPct val="107000"/>
              </a:lnSpc>
              <a:spcBef>
                <a:spcPts val="0"/>
              </a:spcBef>
              <a:spcAft>
                <a:spcPts val="600"/>
              </a:spcAft>
              <a:buFont typeface="Symbol" panose="05050102010706020507" pitchFamily="18" charset="2"/>
              <a:buChar char=""/>
              <a:defRP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solidFill>
                <a:prstClr val="black"/>
              </a:solidFill>
              <a:latin typeface="Arial Rounded MT Bold" panose="020F07040305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84428494-B12E-EE67-C635-E5A66CF769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741" t="49229" r="1803" b="4210"/>
          <a:stretch/>
        </p:blipFill>
        <p:spPr>
          <a:xfrm>
            <a:off x="4" y="1258528"/>
            <a:ext cx="9128265" cy="4435691"/>
          </a:xfrm>
          <a:prstGeom prst="rect">
            <a:avLst/>
          </a:prstGeom>
        </p:spPr>
      </p:pic>
    </p:spTree>
    <p:extLst>
      <p:ext uri="{BB962C8B-B14F-4D97-AF65-F5344CB8AC3E}">
        <p14:creationId xmlns:p14="http://schemas.microsoft.com/office/powerpoint/2010/main" val="3009912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D3718BD4-2BC1-43E3-BFDC-F43F71C2DBEA}"/>
              </a:ext>
            </a:extLst>
          </p:cNvPr>
          <p:cNvSpPr/>
          <p:nvPr/>
        </p:nvSpPr>
        <p:spPr>
          <a:xfrm>
            <a:off x="649895" y="1054058"/>
            <a:ext cx="7844211" cy="3738972"/>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Jesus, Bread of life, we have received from your table more than we could ever ask.  As you have nourished us in this meal, now strengthen us to love the world with your own life.  In your name we pray.</a:t>
            </a:r>
          </a:p>
        </p:txBody>
      </p:sp>
      <p:sp>
        <p:nvSpPr>
          <p:cNvPr id="3" name="Rectangle 2">
            <a:extLst>
              <a:ext uri="{FF2B5EF4-FFF2-40B4-BE49-F238E27FC236}">
                <a16:creationId xmlns:a16="http://schemas.microsoft.com/office/drawing/2014/main" id="{790C6291-52B3-4F46-B302-22178A78676C}"/>
              </a:ext>
            </a:extLst>
          </p:cNvPr>
          <p:cNvSpPr/>
          <p:nvPr/>
        </p:nvSpPr>
        <p:spPr>
          <a:xfrm>
            <a:off x="274752" y="5252859"/>
            <a:ext cx="2262158" cy="637932"/>
          </a:xfrm>
          <a:prstGeom prst="rect">
            <a:avLst/>
          </a:prstGeom>
        </p:spPr>
        <p:txBody>
          <a:bodyPr wrap="none">
            <a:spAutoFit/>
          </a:bodyPr>
          <a:lstStyle/>
          <a:p>
            <a:pPr marL="574660" indent="-574660">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35385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45691" y="1746947"/>
            <a:ext cx="8052619" cy="278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120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The blessing of God, who provides for us, feeds us, and journeys with us, </a:t>
            </a:r>
            <a:r>
              <a:rPr lang="en-US" sz="32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a:t>
            </a:r>
            <a:r>
              <a:rPr lang="en-US" sz="3200" dirty="0">
                <a:latin typeface="Arial Rounded MT Bold" panose="020F0704030504030204" pitchFamily="34" charset="0"/>
                <a:ea typeface="Calibri" panose="020F0502020204030204" pitchFamily="34" charset="0"/>
                <a:cs typeface="Times New Roman" panose="02020603050405020304" pitchFamily="18" charset="0"/>
              </a:rPr>
              <a:t> be upon you now and forever.</a:t>
            </a:r>
          </a:p>
          <a:p>
            <a:pPr marL="803255" indent="-803255">
              <a:lnSpc>
                <a:spcPct val="95000"/>
              </a:lnSpc>
              <a:spcBef>
                <a:spcPts val="0"/>
              </a:spcBef>
              <a:spcAft>
                <a:spcPts val="1200"/>
              </a:spcAft>
            </a:pPr>
            <a:endParaRPr lang="en-US" sz="3200" b="1" dirty="0">
              <a:latin typeface="Arial Rounded MT Bold" panose="020F0704030504030204" pitchFamily="34" charset="0"/>
              <a:ea typeface="Calibri" panose="020F0502020204030204" pitchFamily="34" charset="0"/>
              <a:cs typeface="Times New Roman" panose="02020603050405020304" pitchFamily="18" charset="0"/>
            </a:endParaRPr>
          </a:p>
          <a:p>
            <a:pPr marL="803255" indent="-803255">
              <a:lnSpc>
                <a:spcPct val="95000"/>
              </a:lnSpc>
              <a:spcBef>
                <a:spcPts val="0"/>
              </a:spcBef>
              <a:spcAft>
                <a:spcPts val="12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Amen.</a:t>
            </a:r>
          </a:p>
        </p:txBody>
      </p:sp>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 y="3"/>
            <a:ext cx="3893447" cy="1671484"/>
          </a:xfrm>
        </p:spPr>
        <p:txBody>
          <a:bodyPr/>
          <a:lstStyle/>
          <a:p>
            <a:pPr marL="571486" indent="-571486" algn="ctr">
              <a:buFont typeface="Symbol" panose="05050102010706020507" pitchFamily="18" charset="2"/>
              <a:buChar char=""/>
            </a:pPr>
            <a:r>
              <a:rPr lang="en-US" dirty="0"/>
              <a:t>Sending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5" y="2534098"/>
            <a:ext cx="3893447" cy="1900457"/>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“Sent Forth by God’s Blessing”</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221</a:t>
            </a:r>
          </a:p>
        </p:txBody>
      </p:sp>
      <p:pic>
        <p:nvPicPr>
          <p:cNvPr id="3" name="Picture 2">
            <a:extLst>
              <a:ext uri="{FF2B5EF4-FFF2-40B4-BE49-F238E27FC236}">
                <a16:creationId xmlns:a16="http://schemas.microsoft.com/office/drawing/2014/main" id="{9F34EF03-B3CF-92CB-6346-A3272B0F3014}"/>
              </a:ext>
            </a:extLst>
          </p:cNvPr>
          <p:cNvPicPr>
            <a:picLocks noChangeAspect="1"/>
          </p:cNvPicPr>
          <p:nvPr/>
        </p:nvPicPr>
        <p:blipFill>
          <a:blip r:embed="rId3"/>
          <a:stretch>
            <a:fillRect/>
          </a:stretch>
        </p:blipFill>
        <p:spPr>
          <a:xfrm>
            <a:off x="4192550" y="10144"/>
            <a:ext cx="4986295" cy="6799793"/>
          </a:xfrm>
          <a:prstGeom prst="rect">
            <a:avLst/>
          </a:prstGeom>
        </p:spPr>
      </p:pic>
    </p:spTree>
    <p:extLst>
      <p:ext uri="{BB962C8B-B14F-4D97-AF65-F5344CB8AC3E}">
        <p14:creationId xmlns:p14="http://schemas.microsoft.com/office/powerpoint/2010/main" val="558007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3" y="59313"/>
            <a:ext cx="9028547"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“Sent Forth by God’s Blessing”      LBW 221</a:t>
            </a:r>
          </a:p>
        </p:txBody>
      </p:sp>
      <p:sp>
        <p:nvSpPr>
          <p:cNvPr id="4" name="TextBox 3">
            <a:extLst>
              <a:ext uri="{FF2B5EF4-FFF2-40B4-BE49-F238E27FC236}">
                <a16:creationId xmlns:a16="http://schemas.microsoft.com/office/drawing/2014/main" id="{7A6CF01D-5597-1331-064E-F33F3A8A393E}"/>
              </a:ext>
            </a:extLst>
          </p:cNvPr>
          <p:cNvSpPr txBox="1"/>
          <p:nvPr/>
        </p:nvSpPr>
        <p:spPr>
          <a:xfrm>
            <a:off x="1065533" y="1319242"/>
            <a:ext cx="7012934" cy="4524315"/>
          </a:xfrm>
          <a:prstGeom prst="rect">
            <a:avLst/>
          </a:prstGeom>
          <a:noFill/>
        </p:spPr>
        <p:txBody>
          <a:bodyPr wrap="square">
            <a:spAutoFit/>
          </a:bodyPr>
          <a:lstStyle/>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1	Sent forth by God's blessing,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our true faith confessing,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the people of God                                            from this dwelling take leave.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The supper is ended.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Oh, now be extended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the fruits of this service                                              in all who believe.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790055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3" y="59313"/>
            <a:ext cx="9028547"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“Sent Forth by God’s Blessing”      LBW 221</a:t>
            </a:r>
          </a:p>
        </p:txBody>
      </p:sp>
      <p:sp>
        <p:nvSpPr>
          <p:cNvPr id="4" name="TextBox 3">
            <a:extLst>
              <a:ext uri="{FF2B5EF4-FFF2-40B4-BE49-F238E27FC236}">
                <a16:creationId xmlns:a16="http://schemas.microsoft.com/office/drawing/2014/main" id="{7A6CF01D-5597-1331-064E-F33F3A8A393E}"/>
              </a:ext>
            </a:extLst>
          </p:cNvPr>
          <p:cNvSpPr txBox="1"/>
          <p:nvPr/>
        </p:nvSpPr>
        <p:spPr>
          <a:xfrm>
            <a:off x="962294" y="1128742"/>
            <a:ext cx="7219412" cy="4524315"/>
          </a:xfrm>
          <a:prstGeom prst="rect">
            <a:avLst/>
          </a:prstGeom>
          <a:noFill/>
        </p:spPr>
        <p:txBody>
          <a:bodyPr wrap="square">
            <a:spAutoFit/>
          </a:bodyPr>
          <a:lstStyle/>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1	The seed of Christ's teaching,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receptive souls reaching,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shall blossom in action                                         for God and for all.</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Your grace shall incite us,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your love shall unite us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to work for your kingdom                               and answer your call.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48754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3" y="59313"/>
            <a:ext cx="9028547"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“Sent Forth by God’s Blessing”      LBW 221</a:t>
            </a:r>
          </a:p>
        </p:txBody>
      </p:sp>
      <p:sp>
        <p:nvSpPr>
          <p:cNvPr id="4" name="TextBox 3">
            <a:extLst>
              <a:ext uri="{FF2B5EF4-FFF2-40B4-BE49-F238E27FC236}">
                <a16:creationId xmlns:a16="http://schemas.microsoft.com/office/drawing/2014/main" id="{7A6CF01D-5597-1331-064E-F33F3A8A393E}"/>
              </a:ext>
            </a:extLst>
          </p:cNvPr>
          <p:cNvSpPr txBox="1"/>
          <p:nvPr/>
        </p:nvSpPr>
        <p:spPr>
          <a:xfrm>
            <a:off x="967210" y="1396181"/>
            <a:ext cx="7209579" cy="4524315"/>
          </a:xfrm>
          <a:prstGeom prst="rect">
            <a:avLst/>
          </a:prstGeom>
          <a:noFill/>
        </p:spPr>
        <p:txBody>
          <a:bodyPr wrap="square">
            <a:spAutoFit/>
          </a:bodyPr>
          <a:lstStyle/>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2	With praise and thanksgiving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to God ever-living,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the tasks of our </a:t>
            </a:r>
            <a:r>
              <a:rPr lang="en-US" sz="3600" dirty="0" err="1">
                <a:effectLst/>
                <a:latin typeface="Arial Rounded MT Bold" panose="020F0704030504030204" pitchFamily="34" charset="0"/>
                <a:ea typeface="MS Mincho" panose="02020609040205080304" pitchFamily="49" charset="-128"/>
              </a:rPr>
              <a:t>ev'ryday</a:t>
            </a:r>
            <a:r>
              <a:rPr lang="en-US" sz="3600" dirty="0">
                <a:effectLst/>
                <a:latin typeface="Arial Rounded MT Bold" panose="020F0704030504030204" pitchFamily="34" charset="0"/>
                <a:ea typeface="MS Mincho" panose="02020609040205080304" pitchFamily="49" charset="-128"/>
              </a:rPr>
              <a:t>                                                life we will face—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our faith ever sharing,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in love ever caring,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spc="-20" dirty="0">
                <a:effectLst/>
                <a:latin typeface="Arial Rounded MT Bold" panose="020F0704030504030204" pitchFamily="34" charset="0"/>
                <a:ea typeface="MS Mincho" panose="02020609040205080304" pitchFamily="49" charset="-128"/>
              </a:rPr>
              <a:t>	embracing God's children,                                            the whole human race.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009731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3893445" cy="1818968"/>
          </a:xfrm>
        </p:spPr>
        <p:txBody>
          <a:bodyPr/>
          <a:lstStyle/>
          <a:p>
            <a:pPr marL="571486" indent="-571486"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5" y="2440673"/>
            <a:ext cx="3893447" cy="2493247"/>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“O Master, Let Me Walk with You”</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492</a:t>
            </a:r>
          </a:p>
        </p:txBody>
      </p:sp>
      <p:pic>
        <p:nvPicPr>
          <p:cNvPr id="3" name="Picture 2">
            <a:extLst>
              <a:ext uri="{FF2B5EF4-FFF2-40B4-BE49-F238E27FC236}">
                <a16:creationId xmlns:a16="http://schemas.microsoft.com/office/drawing/2014/main" id="{D312975B-442C-1A43-1ECB-A61052D6CCDA}"/>
              </a:ext>
            </a:extLst>
          </p:cNvPr>
          <p:cNvPicPr>
            <a:picLocks noChangeAspect="1"/>
          </p:cNvPicPr>
          <p:nvPr/>
        </p:nvPicPr>
        <p:blipFill>
          <a:blip r:embed="rId3"/>
          <a:stretch>
            <a:fillRect/>
          </a:stretch>
        </p:blipFill>
        <p:spPr>
          <a:xfrm>
            <a:off x="4192550" y="10144"/>
            <a:ext cx="4986295" cy="6799793"/>
          </a:xfrm>
          <a:prstGeom prst="rect">
            <a:avLst/>
          </a:prstGeom>
        </p:spPr>
      </p:pic>
    </p:spTree>
    <p:extLst>
      <p:ext uri="{BB962C8B-B14F-4D97-AF65-F5344CB8AC3E}">
        <p14:creationId xmlns:p14="http://schemas.microsoft.com/office/powerpoint/2010/main" val="25211656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3" y="59313"/>
            <a:ext cx="9028547"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“Sent Forth by God’s Blessing”      LBW 221</a:t>
            </a:r>
          </a:p>
        </p:txBody>
      </p:sp>
      <p:sp>
        <p:nvSpPr>
          <p:cNvPr id="4" name="TextBox 3">
            <a:extLst>
              <a:ext uri="{FF2B5EF4-FFF2-40B4-BE49-F238E27FC236}">
                <a16:creationId xmlns:a16="http://schemas.microsoft.com/office/drawing/2014/main" id="{7A6CF01D-5597-1331-064E-F33F3A8A393E}"/>
              </a:ext>
            </a:extLst>
          </p:cNvPr>
          <p:cNvSpPr txBox="1"/>
          <p:nvPr/>
        </p:nvSpPr>
        <p:spPr>
          <a:xfrm>
            <a:off x="1011455" y="1238864"/>
            <a:ext cx="7121089" cy="4524315"/>
          </a:xfrm>
          <a:prstGeom prst="rect">
            <a:avLst/>
          </a:prstGeom>
          <a:noFill/>
        </p:spPr>
        <p:txBody>
          <a:bodyPr wrap="square">
            <a:spAutoFit/>
          </a:bodyPr>
          <a:lstStyle/>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2	With your feast you feed us,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with your light now lead us;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unite us as one in this                                                 life that we share.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Then may all the living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with praise and thanksgiving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7432675" algn="l"/>
              </a:tabLst>
            </a:pPr>
            <a:r>
              <a:rPr lang="en-US" sz="3600" dirty="0">
                <a:effectLst/>
                <a:latin typeface="Arial Rounded MT Bold" panose="020F0704030504030204" pitchFamily="34" charset="0"/>
                <a:ea typeface="MS Mincho" panose="02020609040205080304" pitchFamily="49" charset="-128"/>
              </a:rPr>
              <a:t>	give honor to Christ                                                 and his name that we bear.</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33035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4" y="829583"/>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endParaRPr lang="en-US" sz="3600" dirty="0">
              <a:solidFill>
                <a:srgbClr val="000000"/>
              </a:solidFill>
              <a:latin typeface="Arial Rounded MT Bold" panose="020F0704030504030204" pitchFamily="34" charset="0"/>
              <a:ea typeface="Calibri" panose="020F0502020204030204" pitchFamily="34" charset="0"/>
            </a:endParaRP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Roxanne Groff  </a:t>
            </a:r>
          </a:p>
        </p:txBody>
      </p:sp>
      <p:sp>
        <p:nvSpPr>
          <p:cNvPr id="8" name="Rectangle 7">
            <a:extLst>
              <a:ext uri="{FF2B5EF4-FFF2-40B4-BE49-F238E27FC236}">
                <a16:creationId xmlns:a16="http://schemas.microsoft.com/office/drawing/2014/main" id="{586513A4-E57B-48A7-AEDA-DD3E2B975B8C}"/>
              </a:ext>
            </a:extLst>
          </p:cNvPr>
          <p:cNvSpPr/>
          <p:nvPr/>
        </p:nvSpPr>
        <p:spPr>
          <a:xfrm>
            <a:off x="159253"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5" y="3680"/>
            <a:ext cx="9143999" cy="577338"/>
          </a:xfrm>
          <a:prstGeom prst="rect">
            <a:avLst/>
          </a:prstGeom>
        </p:spPr>
        <p:txBody>
          <a:bodyPr wrap="square">
            <a:spAutoFit/>
          </a:bodyPr>
          <a:lstStyle/>
          <a:p>
            <a:pPr marL="285744" indent="-285744">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“O Master, Let Me Walk with You”    LBW 492</a:t>
            </a:r>
          </a:p>
        </p:txBody>
      </p:sp>
      <p:sp>
        <p:nvSpPr>
          <p:cNvPr id="4" name="TextBox 3">
            <a:extLst>
              <a:ext uri="{FF2B5EF4-FFF2-40B4-BE49-F238E27FC236}">
                <a16:creationId xmlns:a16="http://schemas.microsoft.com/office/drawing/2014/main" id="{D44BF5C7-C373-5BD4-BA27-CB1B9E5D0927}"/>
              </a:ext>
            </a:extLst>
          </p:cNvPr>
          <p:cNvSpPr txBox="1"/>
          <p:nvPr/>
        </p:nvSpPr>
        <p:spPr>
          <a:xfrm>
            <a:off x="2109022" y="1128742"/>
            <a:ext cx="4925956" cy="4524315"/>
          </a:xfrm>
          <a:prstGeom prst="rect">
            <a:avLst/>
          </a:prstGeom>
          <a:noFill/>
        </p:spPr>
        <p:txBody>
          <a:bodyPr wrap="square">
            <a:spAutoFit/>
          </a:bodyPr>
          <a:lstStyle/>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1	O Master, let me                                                   walk with you</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in lowly paths                                                          of service true;</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tell me your secret;                                             help me bear</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the strain of toil,                                                     the fret of care.</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6621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5" y="3680"/>
            <a:ext cx="9143999" cy="577338"/>
          </a:xfrm>
          <a:prstGeom prst="rect">
            <a:avLst/>
          </a:prstGeom>
        </p:spPr>
        <p:txBody>
          <a:bodyPr wrap="square">
            <a:spAutoFit/>
          </a:bodyPr>
          <a:lstStyle/>
          <a:p>
            <a:pPr marL="285744" indent="-285744">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“O Master, Let Me Walk with You”    LBW 492</a:t>
            </a:r>
          </a:p>
        </p:txBody>
      </p:sp>
      <p:sp>
        <p:nvSpPr>
          <p:cNvPr id="4" name="TextBox 3">
            <a:extLst>
              <a:ext uri="{FF2B5EF4-FFF2-40B4-BE49-F238E27FC236}">
                <a16:creationId xmlns:a16="http://schemas.microsoft.com/office/drawing/2014/main" id="{D44BF5C7-C373-5BD4-BA27-CB1B9E5D0927}"/>
              </a:ext>
            </a:extLst>
          </p:cNvPr>
          <p:cNvSpPr txBox="1"/>
          <p:nvPr/>
        </p:nvSpPr>
        <p:spPr>
          <a:xfrm>
            <a:off x="1681318" y="953729"/>
            <a:ext cx="5781363" cy="4524315"/>
          </a:xfrm>
          <a:prstGeom prst="rect">
            <a:avLst/>
          </a:prstGeom>
          <a:noFill/>
        </p:spPr>
        <p:txBody>
          <a:bodyPr wrap="square">
            <a:spAutoFit/>
          </a:bodyPr>
          <a:lstStyle/>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2	Help me the slow                                                                               of heart to move</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by some clear, winning                                           word of love;</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teach me the wayward                                         feet to stay,</a:t>
            </a:r>
            <a:endParaRPr lang="en-US" sz="3600" dirty="0">
              <a:latin typeface="Arial Rounded MT Bold" panose="020F0704030504030204" pitchFamily="34" charset="0"/>
              <a:ea typeface="Times New Roman" panose="02020603050405020304" pitchFamily="18" charset="0"/>
            </a:endParaRPr>
          </a:p>
          <a:p>
            <a:pPr marL="403215" indent="-403215" defTabSz="6175220">
              <a:spcBef>
                <a:spcPts val="0"/>
              </a:spcBef>
              <a:spcAft>
                <a:spcPts val="0"/>
              </a:spcAft>
            </a:pPr>
            <a:r>
              <a:rPr lang="en-US" sz="3600" dirty="0">
                <a:latin typeface="Arial Rounded MT Bold" panose="020F0704030504030204" pitchFamily="34" charset="0"/>
                <a:ea typeface="MS Mincho" panose="02020609040205080304" pitchFamily="49" charset="-128"/>
              </a:rPr>
              <a:t>	and guide them in                                                               the homeward way. </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9134925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8858</TotalTime>
  <Words>3303</Words>
  <Application>Microsoft Office PowerPoint</Application>
  <PresentationFormat>On-screen Show (4:3)</PresentationFormat>
  <Paragraphs>309</Paragraphs>
  <Slides>71</Slides>
  <Notes>44</Notes>
  <HiddenSlides>6</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Arial</vt:lpstr>
      <vt:lpstr>Arial Rounded MT Bold</vt:lpstr>
      <vt:lpstr>Calibri</vt:lpstr>
      <vt:lpstr>Calibri Light</vt:lpstr>
      <vt:lpstr>Symbol</vt:lpstr>
      <vt:lpstr>Times New Roman</vt:lpstr>
      <vt:lpstr>Office Theme</vt:lpstr>
      <vt:lpstr>1_Office Theme</vt:lpstr>
      <vt:lpstr>Trinity Evangelical Lutheran Church June 16, 2024</vt:lpstr>
      <vt:lpstr>Prelude           By Roxanne Groff     </vt:lpstr>
      <vt:lpstr>PowerPoint Presentation</vt:lpstr>
      <vt:lpstr>PowerPoint Presentation</vt:lpstr>
      <vt:lpstr>PowerPoint Presentation</vt:lpstr>
      <vt:lpstr>PowerPoint Presentation</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99</cp:revision>
  <dcterms:created xsi:type="dcterms:W3CDTF">2016-05-14T21:20:37Z</dcterms:created>
  <dcterms:modified xsi:type="dcterms:W3CDTF">2024-06-16T11:23:10Z</dcterms:modified>
</cp:coreProperties>
</file>