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359" r:id="rId2"/>
    <p:sldId id="522" r:id="rId3"/>
    <p:sldId id="514" r:id="rId4"/>
    <p:sldId id="360" r:id="rId5"/>
    <p:sldId id="513" r:id="rId6"/>
    <p:sldId id="535" r:id="rId7"/>
    <p:sldId id="361" r:id="rId8"/>
    <p:sldId id="507" r:id="rId9"/>
    <p:sldId id="362" r:id="rId10"/>
    <p:sldId id="494" r:id="rId11"/>
    <p:sldId id="365" r:id="rId12"/>
    <p:sldId id="363" r:id="rId13"/>
    <p:sldId id="515" r:id="rId14"/>
    <p:sldId id="367" r:id="rId15"/>
    <p:sldId id="369" r:id="rId16"/>
    <p:sldId id="370" r:id="rId17"/>
    <p:sldId id="548" r:id="rId18"/>
    <p:sldId id="512" r:id="rId19"/>
    <p:sldId id="374" r:id="rId20"/>
    <p:sldId id="532" r:id="rId21"/>
    <p:sldId id="375" r:id="rId22"/>
    <p:sldId id="516" r:id="rId23"/>
    <p:sldId id="399" r:id="rId24"/>
    <p:sldId id="506" r:id="rId25"/>
    <p:sldId id="538" r:id="rId26"/>
    <p:sldId id="463" r:id="rId27"/>
    <p:sldId id="530" r:id="rId28"/>
    <p:sldId id="550" r:id="rId29"/>
    <p:sldId id="527" r:id="rId30"/>
    <p:sldId id="552" r:id="rId31"/>
    <p:sldId id="553" r:id="rId32"/>
    <p:sldId id="381" r:id="rId33"/>
    <p:sldId id="491" r:id="rId34"/>
    <p:sldId id="504" r:id="rId35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 userDrawn="1">
          <p15:clr>
            <a:srgbClr val="A4A3A4"/>
          </p15:clr>
        </p15:guide>
        <p15:guide id="2" pos="290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102" d="100"/>
          <a:sy n="102" d="100"/>
        </p:scale>
        <p:origin x="1458" y="114"/>
      </p:cViewPr>
      <p:guideLst>
        <p:guide orient="horz" pos="2256"/>
        <p:guide pos="290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t>12/9/2023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107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18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044095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767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5618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9110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794854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13110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t>12/9/2023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t>12/9/2023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t>12/9/2023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t>12/9/2023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t>12/9/2023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t>12/9/2023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t>12/9/2023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t>12/9/2023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t>12/9/2023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t>12/9/2023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t>12/9/2023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t>12/9/2023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5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2.png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28.png"/><Relationship Id="rId4" Type="http://schemas.microsoft.com/office/2007/relationships/hdphoto" Target="../media/hdphoto1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microsoft.com/office/2007/relationships/hdphoto" Target="../media/hdphoto1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/>
          <p:nvPr/>
        </p:nvSpPr>
        <p:spPr>
          <a:xfrm>
            <a:off x="0" y="9423"/>
            <a:ext cx="9143999" cy="17112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Evangelical Lutheran Church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Announcements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December 10, 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D0D12E-DF12-C07D-FEA2-6E3AB76F2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71" y="2912123"/>
            <a:ext cx="8193734" cy="22252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/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/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262665" y="3429000"/>
            <a:ext cx="6993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January 17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200400" y="2760505"/>
            <a:ext cx="3256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7527" y="4596011"/>
            <a:ext cx="3593973" cy="20832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bldLvl="5"/>
      <p:bldP spid="15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7304" b="29648"/>
          <a:stretch>
            <a:fillRect/>
          </a:stretch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TBD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2023 budget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t="12177" r="50000" b="10000"/>
          <a:stretch>
            <a:fillRect/>
          </a:stretch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/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VACANT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78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/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Taking December off…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Merry Christmas!!!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06" y="2977046"/>
            <a:ext cx="8295588" cy="3849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842" y="3017648"/>
            <a:ext cx="905915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December 18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 @ 11:30 am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Company 7 Bar-B-Que</a:t>
            </a:r>
          </a:p>
          <a:p>
            <a:pPr marL="5080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Arial Rounded MT Bold" panose="020F0704030504030204" pitchFamily="34" charset="0"/>
              </a:rPr>
              <a:t>			1001 S Main St, Englewood, OH For Reservations</a:t>
            </a:r>
            <a:r>
              <a:rPr lang="en-US" sz="3200" b="1">
                <a:latin typeface="Arial Rounded MT Bold" panose="020F0704030504030204" pitchFamily="34" charset="0"/>
              </a:rPr>
              <a:t>/Questions:</a:t>
            </a:r>
            <a:endParaRPr lang="en-US" sz="3200" b="1" dirty="0">
              <a:latin typeface="Arial Rounded MT Bold" panose="020F0704030504030204" pitchFamily="34" charset="0"/>
            </a:endParaRP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                                                or call her @ 937 545-0975</a:t>
            </a:r>
          </a:p>
        </p:txBody>
      </p:sp>
      <p:pic>
        <p:nvPicPr>
          <p:cNvPr id="4" name="Picture 2" descr="Lunch7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</a:extLst>
          </a:blip>
          <a:srcRect l="27577"/>
          <a:stretch>
            <a:fillRect/>
          </a:stretch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70" y="2298158"/>
            <a:ext cx="9144000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Next Class – Attend Advent Soup Suppers and Devotions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HIGHLY encouraged to take turns as Acolyte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Acolyt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2977293"/>
            <a:ext cx="87630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Who can be an Acolyte?  YOU CAN!!!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Training will be rescheduled for January    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830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68322" cy="28459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66809" y="3658037"/>
            <a:ext cx="670245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0" marR="0" indent="-182880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MIND:	</a:t>
            </a:r>
            <a:r>
              <a:rPr lang="en-US" sz="32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 a Christmas craft.</a:t>
            </a:r>
          </a:p>
          <a:p>
            <a:pPr marL="1828800" marR="0" indent="-182880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BODY:	</a:t>
            </a:r>
            <a:r>
              <a:rPr lang="en-US" sz="32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Smile</a:t>
            </a:r>
            <a:endParaRPr lang="en-US" sz="3600" dirty="0"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8800" marR="0" indent="-182880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SPIRIT:	</a:t>
            </a:r>
            <a:r>
              <a:rPr lang="en-US" sz="32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Sing Christmas Carols</a:t>
            </a:r>
            <a:endParaRPr lang="en-US" sz="3600" dirty="0"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New Member Class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14022" y="3653640"/>
            <a:ext cx="743774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will begin January 8</a:t>
            </a:r>
            <a:r>
              <a:rPr lang="en-US" sz="32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start at 12:00 Noon or as soon after Worship as possible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Please see Pastor Mel if Interested in attending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8357" y="912555"/>
            <a:ext cx="67802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Osaka"/>
                <a:cs typeface="+mn-cs"/>
              </a:rPr>
              <a:t>We are forming a “New Member” Class for anyone who wants to learn more about Being Lutheran and what Being a member of Trinity entails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5354" y="2788691"/>
            <a:ext cx="75932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Commemorate special days like Anniversaries, Birthdays, Baptisms and more…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200" b="1" dirty="0">
              <a:latin typeface="Arial Rounded MT Bold" panose="020F0704030504030204" pitchFamily="34" charset="0"/>
              <a:ea typeface="Osaka"/>
            </a:endParaRP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See PJ to Sign Up!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0766" y="76202"/>
            <a:ext cx="4742468" cy="17287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0829" y="2047038"/>
            <a:ext cx="885176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 Rounded MT Bold" panose="020F0704030504030204" pitchFamily="34" charset="0"/>
              </a:rPr>
              <a:t>December 7</a:t>
            </a:r>
            <a:r>
              <a:rPr lang="en-US" sz="3600" baseline="300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 Rounded MT Bold" panose="020F0704030504030204" pitchFamily="34" charset="0"/>
              </a:rPr>
              <a:t> @ 10:00 am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Purpose -- plan for Christmas Events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come if you can!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59946" y="1177257"/>
            <a:ext cx="71938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Youth and Family Ministry Team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127" y="1524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Blood Pressure Screening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27" y="3960043"/>
            <a:ext cx="91258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BP Screening 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By Appointment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In The Nursery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572" y="860286"/>
            <a:ext cx="3236655" cy="2976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3122" y="1298440"/>
            <a:ext cx="896382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Today is “At the Railing”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200" r="97200">
                        <a14:foregroundMark x1="92600" y1="35400" x2="92400" y2="71600"/>
                        <a14:foregroundMark x1="92400" y1="71600" x2="82200" y2="72200"/>
                        <a14:foregroundMark x1="82200" y1="72200" x2="82000" y2="71600"/>
                        <a14:foregroundMark x1="96600" y1="39200" x2="97200" y2="82400"/>
                        <a14:foregroundMark x1="9200" y1="43200" x2="9200" y2="43200"/>
                        <a14:foregroundMark x1="10800" y1="51000" x2="10800" y2="51000"/>
                        <a14:foregroundMark x1="10200" y1="44600" x2="14400" y2="58000"/>
                      </a14:backgroundRemoval>
                    </a14:imgEffect>
                  </a14:imgLayer>
                </a14:imgProps>
              </a:ext>
            </a:extLst>
          </a:blip>
          <a:srcRect l="7156" t="18634" b="13591"/>
          <a:stretch>
            <a:fillRect/>
          </a:stretch>
        </p:blipFill>
        <p:spPr>
          <a:xfrm>
            <a:off x="6052008" y="4553146"/>
            <a:ext cx="2978870" cy="2174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00" b="94800" l="10000" r="91600">
                        <a14:foregroundMark x1="36533" y1="8800" x2="54667" y2="3800"/>
                        <a14:foregroundMark x1="54667" y1="3800" x2="63733" y2="4600"/>
                        <a14:foregroundMark x1="63733" y1="4600" x2="59067" y2="14000"/>
                        <a14:foregroundMark x1="59067" y1="14000" x2="43600" y2="7800"/>
                        <a14:foregroundMark x1="43600" y1="7800" x2="36267" y2="10200"/>
                        <a14:foregroundMark x1="36267" y1="10200" x2="35600" y2="11000"/>
                        <a14:foregroundMark x1="57067" y1="2800" x2="57067" y2="2800"/>
                        <a14:foregroundMark x1="91600" y1="53800" x2="91600" y2="53800"/>
                        <a14:foregroundMark x1="15200" y1="57600" x2="33733" y2="42400"/>
                        <a14:foregroundMark x1="33733" y1="42400" x2="44667" y2="41400"/>
                        <a14:foregroundMark x1="44667" y1="41400" x2="61200" y2="80400"/>
                        <a14:foregroundMark x1="61200" y1="80400" x2="68267" y2="89400"/>
                        <a14:foregroundMark x1="68267" y1="89400" x2="60533" y2="96000"/>
                        <a14:foregroundMark x1="60533" y1="96000" x2="47600" y2="98000"/>
                        <a14:foregroundMark x1="47600" y1="98000" x2="37333" y2="94800"/>
                        <a14:foregroundMark x1="37333" y1="94800" x2="20533" y2="73600"/>
                        <a14:foregroundMark x1="20533" y1="73600" x2="16000" y2="61200"/>
                        <a14:foregroundMark x1="16000" y1="61200" x2="15867" y2="57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1350" y="4942681"/>
            <a:ext cx="2677508" cy="1785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Calling all Adults!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1395" y="1016580"/>
            <a:ext cx="58649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Join Us For “Christian Conversations”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Not Your Ordinary Adult Sunday School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Sharing – Discussion - Prayer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Free Donuts, Juice, and Coffee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4" b="94091" l="5167" r="97667">
                        <a14:foregroundMark x1="22500" y1="61591" x2="22500" y2="61591"/>
                        <a14:foregroundMark x1="5333" y1="74318" x2="5333" y2="74318"/>
                        <a14:foregroundMark x1="22167" y1="91136" x2="22167" y2="91136"/>
                        <a14:foregroundMark x1="40500" y1="76136" x2="40500" y2="76136"/>
                        <a14:foregroundMark x1="40167" y1="76364" x2="40167" y2="76364"/>
                        <a14:foregroundMark x1="39833" y1="75682" x2="43000" y2="78409"/>
                        <a14:foregroundMark x1="35167" y1="84091" x2="52333" y2="93636"/>
                        <a14:foregroundMark x1="52333" y1="93636" x2="72333" y2="95000"/>
                        <a14:foregroundMark x1="72333" y1="95000" x2="80667" y2="94091"/>
                        <a14:foregroundMark x1="80667" y1="94091" x2="88667" y2="89318"/>
                        <a14:foregroundMark x1="88667" y1="89318" x2="80000" y2="80455"/>
                        <a14:foregroundMark x1="80000" y1="80455" x2="75667" y2="81136"/>
                        <a14:foregroundMark x1="90333" y1="45909" x2="90500" y2="45909"/>
                        <a14:foregroundMark x1="92838" y1="58683" x2="92333" y2="60455"/>
                        <a14:foregroundMark x1="95833" y1="48182" x2="94655" y2="52313"/>
                        <a14:foregroundMark x1="92333" y1="60455" x2="92000" y2="61136"/>
                        <a14:foregroundMark x1="97667" y1="51364" x2="97667" y2="51364"/>
                        <a14:foregroundMark x1="69167" y1="17727" x2="61167" y2="6364"/>
                        <a14:foregroundMark x1="61167" y1="6364" x2="54500" y2="12727"/>
                        <a14:backgroundMark x1="92167" y1="55909" x2="91833" y2="55455"/>
                        <a14:backgroundMark x1="92500" y1="51136" x2="90667" y2="570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93110" y="4490884"/>
            <a:ext cx="2857500" cy="2095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54801">
            <a:off x="6249724" y="2311609"/>
            <a:ext cx="223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Every Sunday @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9:30 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75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295400" y="3067788"/>
            <a:ext cx="669853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DARTBALL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3425" y="4200367"/>
            <a:ext cx="76771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Monday, December 11</a:t>
            </a:r>
            <a:r>
              <a:rPr lang="en-US" sz="2800" baseline="30000" dirty="0">
                <a:latin typeface="Arial Rounded MT Bold" panose="020F0704030504030204" pitchFamily="34" charset="0"/>
              </a:rPr>
              <a:t>th</a:t>
            </a:r>
            <a:r>
              <a:rPr lang="en-US" sz="2800" dirty="0">
                <a:latin typeface="Arial Rounded MT Bold" panose="020F0704030504030204" pitchFamily="34" charset="0"/>
              </a:rPr>
              <a:t> @ 7:30 pm</a:t>
            </a:r>
          </a:p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First UMC</a:t>
            </a:r>
          </a:p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202 W 4th St.</a:t>
            </a:r>
          </a:p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Greenville , OH, 45331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32" y="0"/>
            <a:ext cx="2971800" cy="292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968" y="76199"/>
            <a:ext cx="6201032" cy="214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95400" y="1354663"/>
            <a:ext cx="1929423" cy="15049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89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5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42" end="5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6">
                                            <p:txEl>
                                              <p:charRg st="42" end="5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6">
                                            <p:txEl>
                                              <p:charRg st="42" end="5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6">
                                            <p:txEl>
                                              <p:charRg st="42" end="5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25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56" end="7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6">
                                            <p:txEl>
                                              <p:charRg st="56" end="7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6">
                                            <p:txEl>
                                              <p:charRg st="56" end="7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6">
                                            <p:txEl>
                                              <p:charRg st="56" end="7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 Youth (7</a:t>
            </a:r>
            <a:r>
              <a:rPr lang="en-US" altLang="en-US" sz="4000" b="1" baseline="30000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th</a:t>
            </a: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 – 12</a:t>
            </a:r>
            <a:r>
              <a:rPr lang="en-US" altLang="en-US" sz="4000" b="1" baseline="30000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th</a:t>
            </a: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 Grades)</a:t>
            </a:r>
          </a:p>
        </p:txBody>
      </p:sp>
      <p:pic>
        <p:nvPicPr>
          <p:cNvPr id="16" name="Picture 15" descr="A close-up of a flyer&#10;&#10;Description automatically generated">
            <a:extLst>
              <a:ext uri="{FF2B5EF4-FFF2-40B4-BE49-F238E27FC236}">
                <a16:creationId xmlns:a16="http://schemas.microsoft.com/office/drawing/2014/main" id="{0808106A-DD14-88F7-45D1-BC7C6644CA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641" t="82662" b="2775"/>
          <a:stretch/>
        </p:blipFill>
        <p:spPr>
          <a:xfrm>
            <a:off x="4968834" y="5043340"/>
            <a:ext cx="4175166" cy="1348033"/>
          </a:xfrm>
          <a:prstGeom prst="rect">
            <a:avLst/>
          </a:prstGeom>
        </p:spPr>
      </p:pic>
      <p:pic>
        <p:nvPicPr>
          <p:cNvPr id="12" name="Picture 11" descr="A poster with a group of men&#10;&#10;Description automatically generated">
            <a:extLst>
              <a:ext uri="{FF2B5EF4-FFF2-40B4-BE49-F238E27FC236}">
                <a16:creationId xmlns:a16="http://schemas.microsoft.com/office/drawing/2014/main" id="{76BAFEDD-A6C0-C22B-5B11-13C6DF3643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9" y="1725518"/>
            <a:ext cx="5125825" cy="51258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C7AA7E7-8BE2-04BD-64C7-CD0695B4C8D4}"/>
              </a:ext>
            </a:extLst>
          </p:cNvPr>
          <p:cNvSpPr txBox="1"/>
          <p:nvPr/>
        </p:nvSpPr>
        <p:spPr>
          <a:xfrm>
            <a:off x="5147034" y="1231452"/>
            <a:ext cx="3975757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2575" marR="0" lvl="1" indent="-2794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800" b="1" baseline="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If Interested, please see </a:t>
            </a:r>
            <a:r>
              <a:rPr lang="en-US" sz="2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Pr Mel or PJ</a:t>
            </a:r>
          </a:p>
          <a:p>
            <a:pPr marL="282575" marR="0" lvl="1" indent="-2794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Deadline is December 14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th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 </a:t>
            </a:r>
          </a:p>
          <a:p>
            <a:pPr marL="282575" marR="0" lvl="1" indent="-2794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Ages: 7</a:t>
            </a:r>
            <a:r>
              <a:rPr lang="en-US" sz="2800" b="1" baseline="300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28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 – 12</a:t>
            </a:r>
            <a:r>
              <a:rPr lang="en-US" sz="2800" b="1" baseline="300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28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 Grades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 Troops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976" y="914211"/>
            <a:ext cx="871036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November 19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--  After Worship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Trinity Fellowship Hall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Who:  Youth 4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– 6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Grades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What:  Service </a:t>
            </a:r>
            <a:r>
              <a:rPr lang="en-US" sz="3200" b="1">
                <a:latin typeface="Arial Rounded MT Bold" panose="020F0704030504030204" pitchFamily="34" charset="0"/>
              </a:rPr>
              <a:t>Project—Fleece </a:t>
            </a:r>
            <a:r>
              <a:rPr lang="en-US" sz="3200" b="1" dirty="0">
                <a:latin typeface="Arial Rounded MT Bold" panose="020F0704030504030204" pitchFamily="34" charset="0"/>
              </a:rPr>
              <a:t>Blankets for Comfort Kids Ministry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2F30F0-5DB6-C6CE-320E-F61C0284007D}"/>
              </a:ext>
            </a:extLst>
          </p:cNvPr>
          <p:cNvGrpSpPr/>
          <p:nvPr/>
        </p:nvGrpSpPr>
        <p:grpSpPr>
          <a:xfrm>
            <a:off x="1356364" y="3850260"/>
            <a:ext cx="6523348" cy="3007740"/>
            <a:chOff x="0" y="993938"/>
            <a:chExt cx="9144000" cy="48701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754709-0ACE-2792-79EB-385F0B529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458" b="98318" l="3484" r="99204">
                          <a14:foregroundMark x1="4131" y1="20000" x2="11299" y2="50654"/>
                          <a14:foregroundMark x1="11299" y1="50654" x2="28123" y2="45514"/>
                          <a14:foregroundMark x1="28123" y1="45514" x2="34246" y2="40374"/>
                          <a14:foregroundMark x1="34246" y1="40374" x2="36784" y2="28037"/>
                          <a14:foregroundMark x1="36784" y1="28037" x2="30314" y2="3551"/>
                          <a14:foregroundMark x1="30314" y1="3551" x2="3733" y2="20280"/>
                          <a14:foregroundMark x1="11548" y1="70187" x2="6869" y2="76822"/>
                          <a14:foregroundMark x1="6869" y1="76822" x2="6720" y2="87103"/>
                          <a14:foregroundMark x1="6720" y1="87103" x2="12643" y2="92243"/>
                          <a14:foregroundMark x1="12643" y1="92243" x2="18069" y2="88037"/>
                          <a14:foregroundMark x1="18069" y1="88037" x2="23992" y2="90374"/>
                          <a14:foregroundMark x1="23992" y1="90374" x2="28472" y2="60280"/>
                          <a14:foregroundMark x1="30513" y1="90654" x2="36287" y2="94206"/>
                          <a14:foregroundMark x1="56894" y1="67290" x2="62270" y2="70374"/>
                          <a14:foregroundMark x1="62270" y1="70374" x2="62768" y2="80748"/>
                          <a14:foregroundMark x1="62768" y1="80748" x2="57939" y2="89346"/>
                          <a14:foregroundMark x1="57939" y1="89346" x2="56794" y2="78037"/>
                          <a14:foregroundMark x1="56794" y1="78037" x2="57193" y2="68224"/>
                          <a14:foregroundMark x1="57193" y1="68224" x2="59383" y2="67290"/>
                          <a14:foregroundMark x1="70931" y1="74673" x2="67446" y2="88785"/>
                          <a14:foregroundMark x1="67446" y1="88785" x2="71628" y2="98318"/>
                          <a14:foregroundMark x1="71628" y1="98318" x2="71229" y2="82430"/>
                          <a14:foregroundMark x1="71229" y1="82430" x2="69288" y2="71121"/>
                          <a14:foregroundMark x1="69288" y1="71121" x2="69388" y2="70374"/>
                          <a14:foregroundMark x1="78945" y1="68037" x2="74664" y2="90467"/>
                          <a14:foregroundMark x1="74664" y1="90467" x2="78547" y2="75607"/>
                          <a14:foregroundMark x1="78547" y1="75607" x2="78945" y2="65888"/>
                          <a14:foregroundMark x1="80538" y1="64393" x2="78646" y2="64579"/>
                          <a14:foregroundMark x1="94973" y1="24299" x2="95470" y2="39813"/>
                          <a14:foregroundMark x1="99303" y1="24860" x2="99303" y2="24860"/>
                          <a14:foregroundMark x1="44649" y1="91495" x2="45396" y2="72056"/>
                          <a14:foregroundMark x1="45396" y1="72056" x2="47237" y2="85327"/>
                          <a14:foregroundMark x1="47237" y1="85327" x2="44350" y2="92056"/>
                          <a14:foregroundMark x1="38776" y1="61121" x2="39472" y2="66542"/>
                          <a14:foregroundMark x1="50124" y1="62991" x2="49477" y2="70000"/>
                          <a14:foregroundMark x1="53907" y1="58972" x2="54206" y2="63551"/>
                          <a14:foregroundMark x1="67646" y1="61682" x2="63415" y2="70561"/>
                          <a14:foregroundMark x1="60080" y1="63178" x2="60080" y2="63178"/>
                          <a14:foregroundMark x1="13688" y1="79439" x2="13688" y2="79439"/>
                          <a14:foregroundMark x1="41961" y1="75234" x2="41961" y2="75234"/>
                          <a14:foregroundMark x1="40319" y1="70000" x2="40319" y2="70000"/>
                          <a14:foregroundMark x1="43006" y1="67477" x2="43006" y2="67477"/>
                          <a14:foregroundMark x1="14335" y1="61869" x2="17422" y2="73832"/>
                          <a14:foregroundMark x1="12145" y1="38411" x2="12145" y2="38411"/>
                          <a14:foregroundMark x1="20607" y1="32243" x2="20607" y2="32243"/>
                          <a14:foregroundMark x1="22349" y1="29720" x2="22349" y2="29720"/>
                          <a14:foregroundMark x1="20110" y1="27570" x2="20110" y2="27570"/>
                          <a14:foregroundMark x1="46491" y1="34766" x2="48133" y2="30093"/>
                          <a14:foregroundMark x1="49676" y1="36542" x2="50025" y2="34393"/>
                          <a14:foregroundMark x1="52165" y1="35327" x2="52464" y2="37850"/>
                          <a14:foregroundMark x1="55351" y1="36542" x2="58337" y2="34393"/>
                          <a14:foregroundMark x1="29268" y1="55514" x2="29268" y2="55514"/>
                          <a14:foregroundMark x1="26680" y1="47944" x2="28771" y2="55514"/>
                          <a14:foregroundMark x1="38875" y1="58598" x2="38875" y2="58598"/>
                          <a14:foregroundMark x1="38576" y1="60093" x2="37929" y2="58598"/>
                          <a14:foregroundMark x1="50224" y1="63178" x2="50921" y2="52991"/>
                          <a14:foregroundMark x1="54654" y1="56449" x2="54107" y2="58411"/>
                          <a14:foregroundMark x1="53609" y1="56822" x2="53808" y2="59346"/>
                          <a14:foregroundMark x1="55251" y1="59159" x2="55251" y2="59159"/>
                          <a14:foregroundMark x1="8462" y1="93178" x2="11249" y2="94393"/>
                          <a14:foregroundMark x1="3584" y1="74019" x2="5276" y2="70374"/>
                          <a14:foregroundMark x1="6620" y1="64206" x2="10503" y2="65514"/>
                          <a14:foregroundMark x1="21951" y1="69813" x2="23942" y2="60280"/>
                          <a14:foregroundMark x1="18666" y1="65514" x2="18666" y2="65514"/>
                          <a14:foregroundMark x1="20607" y1="59159" x2="18865" y2="60093"/>
                          <a14:foregroundMark x1="34146" y1="65888" x2="34146" y2="85514"/>
                          <a14:foregroundMark x1="41862" y1="74019" x2="42558" y2="83738"/>
                          <a14:foregroundMark x1="43504" y1="67103" x2="42807" y2="68785"/>
                          <a14:foregroundMark x1="42907" y1="67477" x2="43604" y2="65888"/>
                          <a14:foregroundMark x1="45993" y1="66262" x2="44251" y2="66916"/>
                          <a14:foregroundMark x1="68741" y1="68972" x2="69686" y2="68972"/>
                          <a14:foregroundMark x1="74116" y1="73832" x2="75460" y2="49720"/>
                          <a14:foregroundMark x1="75460" y1="49720" x2="76307" y2="47944"/>
                          <a14:foregroundMark x1="73221" y1="61682" x2="74017" y2="57570"/>
                          <a14:foregroundMark x1="29368" y1="57009" x2="30413" y2="59533"/>
                          <a14:foregroundMark x1="3484" y1="55888" x2="3484" y2="5588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993938"/>
              <a:ext cx="9144000" cy="487012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E0C800-EABE-EBC5-D135-F1F04B5F187F}"/>
                </a:ext>
              </a:extLst>
            </p:cNvPr>
            <p:cNvSpPr txBox="1"/>
            <p:nvPr/>
          </p:nvSpPr>
          <p:spPr>
            <a:xfrm rot="1199407">
              <a:off x="5697722" y="1455142"/>
              <a:ext cx="3269888" cy="2068157"/>
            </a:xfrm>
            <a:custGeom>
              <a:avLst/>
              <a:gdLst>
                <a:gd name="connsiteX0" fmla="*/ 0 w 3269888"/>
                <a:gd name="connsiteY0" fmla="*/ 0 h 2068157"/>
                <a:gd name="connsiteX1" fmla="*/ 588580 w 3269888"/>
                <a:gd name="connsiteY1" fmla="*/ 0 h 2068157"/>
                <a:gd name="connsiteX2" fmla="*/ 1275256 w 3269888"/>
                <a:gd name="connsiteY2" fmla="*/ 0 h 2068157"/>
                <a:gd name="connsiteX3" fmla="*/ 1994632 w 3269888"/>
                <a:gd name="connsiteY3" fmla="*/ 0 h 2068157"/>
                <a:gd name="connsiteX4" fmla="*/ 2648609 w 3269888"/>
                <a:gd name="connsiteY4" fmla="*/ 0 h 2068157"/>
                <a:gd name="connsiteX5" fmla="*/ 3269888 w 3269888"/>
                <a:gd name="connsiteY5" fmla="*/ 0 h 2068157"/>
                <a:gd name="connsiteX6" fmla="*/ 3269888 w 3269888"/>
                <a:gd name="connsiteY6" fmla="*/ 648023 h 2068157"/>
                <a:gd name="connsiteX7" fmla="*/ 3269888 w 3269888"/>
                <a:gd name="connsiteY7" fmla="*/ 1296045 h 2068157"/>
                <a:gd name="connsiteX8" fmla="*/ 3269888 w 3269888"/>
                <a:gd name="connsiteY8" fmla="*/ 2068157 h 2068157"/>
                <a:gd name="connsiteX9" fmla="*/ 2681308 w 3269888"/>
                <a:gd name="connsiteY9" fmla="*/ 2068157 h 2068157"/>
                <a:gd name="connsiteX10" fmla="*/ 2092728 w 3269888"/>
                <a:gd name="connsiteY10" fmla="*/ 2068157 h 2068157"/>
                <a:gd name="connsiteX11" fmla="*/ 1438751 w 3269888"/>
                <a:gd name="connsiteY11" fmla="*/ 2068157 h 2068157"/>
                <a:gd name="connsiteX12" fmla="*/ 752074 w 3269888"/>
                <a:gd name="connsiteY12" fmla="*/ 2068157 h 2068157"/>
                <a:gd name="connsiteX13" fmla="*/ 0 w 3269888"/>
                <a:gd name="connsiteY13" fmla="*/ 2068157 h 2068157"/>
                <a:gd name="connsiteX14" fmla="*/ 0 w 3269888"/>
                <a:gd name="connsiteY14" fmla="*/ 1337408 h 2068157"/>
                <a:gd name="connsiteX15" fmla="*/ 0 w 3269888"/>
                <a:gd name="connsiteY15" fmla="*/ 689386 h 2068157"/>
                <a:gd name="connsiteX16" fmla="*/ 0 w 3269888"/>
                <a:gd name="connsiteY16" fmla="*/ 0 h 206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69888" h="2068157" fill="none" extrusionOk="0">
                  <a:moveTo>
                    <a:pt x="0" y="0"/>
                  </a:moveTo>
                  <a:cubicBezTo>
                    <a:pt x="163481" y="14028"/>
                    <a:pt x="403242" y="23884"/>
                    <a:pt x="588580" y="0"/>
                  </a:cubicBezTo>
                  <a:cubicBezTo>
                    <a:pt x="773918" y="-23884"/>
                    <a:pt x="939872" y="-18962"/>
                    <a:pt x="1275256" y="0"/>
                  </a:cubicBezTo>
                  <a:cubicBezTo>
                    <a:pt x="1610640" y="18962"/>
                    <a:pt x="1756206" y="21766"/>
                    <a:pt x="1994632" y="0"/>
                  </a:cubicBezTo>
                  <a:cubicBezTo>
                    <a:pt x="2233058" y="-21766"/>
                    <a:pt x="2431021" y="-32585"/>
                    <a:pt x="2648609" y="0"/>
                  </a:cubicBezTo>
                  <a:cubicBezTo>
                    <a:pt x="2866197" y="32585"/>
                    <a:pt x="3081588" y="-8384"/>
                    <a:pt x="3269888" y="0"/>
                  </a:cubicBezTo>
                  <a:cubicBezTo>
                    <a:pt x="3294799" y="269987"/>
                    <a:pt x="3242431" y="460324"/>
                    <a:pt x="3269888" y="648023"/>
                  </a:cubicBezTo>
                  <a:cubicBezTo>
                    <a:pt x="3297345" y="835722"/>
                    <a:pt x="3265697" y="1129389"/>
                    <a:pt x="3269888" y="1296045"/>
                  </a:cubicBezTo>
                  <a:cubicBezTo>
                    <a:pt x="3274079" y="1462701"/>
                    <a:pt x="3256793" y="1907854"/>
                    <a:pt x="3269888" y="2068157"/>
                  </a:cubicBezTo>
                  <a:cubicBezTo>
                    <a:pt x="3150783" y="2060313"/>
                    <a:pt x="2935957" y="2079883"/>
                    <a:pt x="2681308" y="2068157"/>
                  </a:cubicBezTo>
                  <a:cubicBezTo>
                    <a:pt x="2426659" y="2056431"/>
                    <a:pt x="2275183" y="2084948"/>
                    <a:pt x="2092728" y="2068157"/>
                  </a:cubicBezTo>
                  <a:cubicBezTo>
                    <a:pt x="1910273" y="2051366"/>
                    <a:pt x="1626886" y="2099746"/>
                    <a:pt x="1438751" y="2068157"/>
                  </a:cubicBezTo>
                  <a:cubicBezTo>
                    <a:pt x="1250616" y="2036568"/>
                    <a:pt x="1062496" y="2048550"/>
                    <a:pt x="752074" y="2068157"/>
                  </a:cubicBezTo>
                  <a:cubicBezTo>
                    <a:pt x="441652" y="2087764"/>
                    <a:pt x="267594" y="2074456"/>
                    <a:pt x="0" y="2068157"/>
                  </a:cubicBezTo>
                  <a:cubicBezTo>
                    <a:pt x="-7097" y="1794403"/>
                    <a:pt x="23418" y="1593352"/>
                    <a:pt x="0" y="1337408"/>
                  </a:cubicBezTo>
                  <a:cubicBezTo>
                    <a:pt x="-23418" y="1081464"/>
                    <a:pt x="-9699" y="877255"/>
                    <a:pt x="0" y="689386"/>
                  </a:cubicBezTo>
                  <a:cubicBezTo>
                    <a:pt x="9699" y="501517"/>
                    <a:pt x="-20794" y="289254"/>
                    <a:pt x="0" y="0"/>
                  </a:cubicBezTo>
                  <a:close/>
                </a:path>
                <a:path w="3269888" h="2068157" stroke="0" extrusionOk="0">
                  <a:moveTo>
                    <a:pt x="0" y="0"/>
                  </a:moveTo>
                  <a:cubicBezTo>
                    <a:pt x="184939" y="27420"/>
                    <a:pt x="310702" y="-3601"/>
                    <a:pt x="555881" y="0"/>
                  </a:cubicBezTo>
                  <a:cubicBezTo>
                    <a:pt x="801060" y="3601"/>
                    <a:pt x="963106" y="10845"/>
                    <a:pt x="1144461" y="0"/>
                  </a:cubicBezTo>
                  <a:cubicBezTo>
                    <a:pt x="1325816" y="-10845"/>
                    <a:pt x="1605776" y="-15552"/>
                    <a:pt x="1863836" y="0"/>
                  </a:cubicBezTo>
                  <a:cubicBezTo>
                    <a:pt x="2121896" y="15552"/>
                    <a:pt x="2185735" y="-18350"/>
                    <a:pt x="2485115" y="0"/>
                  </a:cubicBezTo>
                  <a:cubicBezTo>
                    <a:pt x="2784495" y="18350"/>
                    <a:pt x="3005377" y="38812"/>
                    <a:pt x="3269888" y="0"/>
                  </a:cubicBezTo>
                  <a:cubicBezTo>
                    <a:pt x="3273214" y="278006"/>
                    <a:pt x="3269331" y="331262"/>
                    <a:pt x="3269888" y="627341"/>
                  </a:cubicBezTo>
                  <a:cubicBezTo>
                    <a:pt x="3270445" y="923420"/>
                    <a:pt x="3300753" y="1145494"/>
                    <a:pt x="3269888" y="1316727"/>
                  </a:cubicBezTo>
                  <a:cubicBezTo>
                    <a:pt x="3239023" y="1487960"/>
                    <a:pt x="3246837" y="1896917"/>
                    <a:pt x="3269888" y="2068157"/>
                  </a:cubicBezTo>
                  <a:cubicBezTo>
                    <a:pt x="3104354" y="2045741"/>
                    <a:pt x="2889338" y="2078386"/>
                    <a:pt x="2550513" y="2068157"/>
                  </a:cubicBezTo>
                  <a:cubicBezTo>
                    <a:pt x="2211688" y="2057928"/>
                    <a:pt x="2147462" y="2079378"/>
                    <a:pt x="1961933" y="2068157"/>
                  </a:cubicBezTo>
                  <a:cubicBezTo>
                    <a:pt x="1776404" y="2056936"/>
                    <a:pt x="1568821" y="2073549"/>
                    <a:pt x="1307955" y="2068157"/>
                  </a:cubicBezTo>
                  <a:cubicBezTo>
                    <a:pt x="1047089" y="2062765"/>
                    <a:pt x="908980" y="2072355"/>
                    <a:pt x="719375" y="2068157"/>
                  </a:cubicBezTo>
                  <a:cubicBezTo>
                    <a:pt x="529770" y="2063959"/>
                    <a:pt x="154074" y="2076830"/>
                    <a:pt x="0" y="2068157"/>
                  </a:cubicBezTo>
                  <a:cubicBezTo>
                    <a:pt x="-32101" y="1818263"/>
                    <a:pt x="15522" y="1691774"/>
                    <a:pt x="0" y="1337408"/>
                  </a:cubicBezTo>
                  <a:cubicBezTo>
                    <a:pt x="-15522" y="983042"/>
                    <a:pt x="-9130" y="824800"/>
                    <a:pt x="0" y="689386"/>
                  </a:cubicBezTo>
                  <a:cubicBezTo>
                    <a:pt x="9130" y="553972"/>
                    <a:pt x="31682" y="250696"/>
                    <a:pt x="0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27782976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ircus Wide" panose="00000400000000000000" pitchFamily="2" charset="0"/>
                </a:rPr>
                <a:t>Trinity Troops!</a:t>
              </a:r>
            </a:p>
            <a:p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198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8" y="2262749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00B05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Open House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540162-C5D8-A7CD-9B86-D765D6D3CDE5}"/>
              </a:ext>
            </a:extLst>
          </p:cNvPr>
          <p:cNvSpPr txBox="1"/>
          <p:nvPr/>
        </p:nvSpPr>
        <p:spPr>
          <a:xfrm>
            <a:off x="362384" y="2941177"/>
            <a:ext cx="851130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4538" lvl="1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200" b="1" u="sng" dirty="0">
                <a:solidFill>
                  <a:srgbClr val="C00000"/>
                </a:solidFill>
                <a:latin typeface="Arial Rounded MT Bold" panose="020F0704030504030204" pitchFamily="34" charset="0"/>
              </a:rPr>
              <a:t>Wednesday, December 13, 2023 </a:t>
            </a:r>
          </a:p>
          <a:p>
            <a:pPr marL="744538" lvl="1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200" b="1" u="sng" dirty="0">
                <a:solidFill>
                  <a:srgbClr val="C00000"/>
                </a:solidFill>
                <a:latin typeface="Arial Rounded MT Bold" panose="020F0704030504030204" pitchFamily="34" charset="0"/>
              </a:rPr>
              <a:t>Noon to 2:00 PM</a:t>
            </a:r>
          </a:p>
          <a:p>
            <a:pPr marL="744538" lvl="1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200" b="1" u="sng" dirty="0">
                <a:solidFill>
                  <a:srgbClr val="C00000"/>
                </a:solidFill>
                <a:latin typeface="Arial Rounded MT Bold" panose="020F0704030504030204" pitchFamily="34" charset="0"/>
              </a:rPr>
              <a:t>Hors d'oeuvres </a:t>
            </a:r>
          </a:p>
          <a:p>
            <a:pPr marL="744538" lvl="1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200" b="1" u="sng" dirty="0">
                <a:solidFill>
                  <a:srgbClr val="C00000"/>
                </a:solidFill>
                <a:latin typeface="Arial Rounded MT Bold" panose="020F0704030504030204" pitchFamily="34" charset="0"/>
              </a:rPr>
              <a:t>Hot Chocolate </a:t>
            </a:r>
          </a:p>
          <a:p>
            <a:pPr marL="744538" lvl="1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200" b="1" u="sng" dirty="0">
                <a:solidFill>
                  <a:srgbClr val="C00000"/>
                </a:solidFill>
                <a:latin typeface="Arial Rounded MT Bold" panose="020F0704030504030204" pitchFamily="34" charset="0"/>
              </a:rPr>
              <a:t>Christmas Cookies</a:t>
            </a:r>
          </a:p>
          <a:p>
            <a:pPr marL="744538" lvl="1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200" b="1" u="sng" dirty="0">
                <a:solidFill>
                  <a:srgbClr val="C00000"/>
                </a:solidFill>
                <a:latin typeface="Arial Rounded MT Bold" panose="020F0704030504030204" pitchFamily="34" charset="0"/>
              </a:rPr>
              <a:t>Meet the new Director - Maria Vail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C72573-2A58-0A51-620F-55EA29F62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383" y="241316"/>
            <a:ext cx="3540313" cy="154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92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5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58568"/>
            <a:ext cx="8839200" cy="2984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200" b="1" u="sng" dirty="0">
                <a:solidFill>
                  <a:schemeClr val="tx1"/>
                </a:solidFill>
                <a:latin typeface="Arial Rounded MT Bold" panose="020F0704030504030204" pitchFamily="34" charset="0"/>
              </a:rPr>
              <a:t>Church Office Schedule 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Tues, Wed, &amp; Thurs </a:t>
            </a:r>
          </a:p>
          <a:p>
            <a:pPr marL="1078230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8:00 am – 12:00 noon</a:t>
            </a:r>
          </a:p>
          <a:p>
            <a:pPr marL="163830" lvl="1" indent="0"/>
            <a:endParaRPr lang="en-US" sz="1600" b="1" dirty="0">
              <a:latin typeface="Arial Rounded MT Bold" panose="020F0704030504030204" pitchFamily="34" charset="0"/>
            </a:endParaRP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Image result for church office hours clipar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905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ADVENT SOUP SUPPERS DEVOTIONS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6816" y="2119364"/>
            <a:ext cx="871036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Dates: </a:t>
            </a: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All Wednesdays @ 6:30 pm</a:t>
            </a:r>
          </a:p>
          <a:p>
            <a:pPr marL="1879600" lvl="4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chemeClr val="accent6"/>
                </a:solidFill>
                <a:latin typeface="Arial Rounded MT Bold" panose="020F0704030504030204" pitchFamily="34" charset="0"/>
              </a:rPr>
              <a:t>Dec </a:t>
            </a:r>
            <a:r>
              <a:rPr lang="en-US" sz="3200" b="1" strike="dblStrike" dirty="0">
                <a:solidFill>
                  <a:schemeClr val="accent6"/>
                </a:solidFill>
                <a:highlight>
                  <a:srgbClr val="C0C0C0"/>
                </a:highlight>
                <a:latin typeface="Arial Rounded MT Bold" panose="020F0704030504030204" pitchFamily="34" charset="0"/>
              </a:rPr>
              <a:t>6</a:t>
            </a:r>
            <a:r>
              <a:rPr lang="en-US" sz="3200" b="1" dirty="0">
                <a:solidFill>
                  <a:schemeClr val="accent6"/>
                </a:solidFill>
                <a:latin typeface="Arial Rounded MT Bold" panose="020F0704030504030204" pitchFamily="34" charset="0"/>
              </a:rPr>
              <a:t>, 13, &amp; 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1FF8DE-7439-EF15-64BF-4CE4EF901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2017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8D1069-4E65-82BE-C74F-330D166E8C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48" y="0"/>
            <a:ext cx="1819029" cy="19420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1A4C35-0986-E4D7-DC3E-3B92B9048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70" y="0"/>
            <a:ext cx="1819029" cy="19420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F9D566-87A0-89B7-8E3F-26F6A49D0B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81400"/>
            <a:ext cx="4986778" cy="28059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EF7FB7-CA46-39AF-958B-6B1C51FF75FA}"/>
              </a:ext>
            </a:extLst>
          </p:cNvPr>
          <p:cNvSpPr txBox="1"/>
          <p:nvPr/>
        </p:nvSpPr>
        <p:spPr>
          <a:xfrm>
            <a:off x="4986779" y="3581400"/>
            <a:ext cx="41572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6"/>
                </a:solidFill>
                <a:latin typeface="Arial Rounded MT Bold" panose="020F0704030504030204" pitchFamily="34" charset="0"/>
              </a:rPr>
              <a:t>Enjoy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Delicious soup</a:t>
            </a:r>
          </a:p>
          <a:p>
            <a:pPr algn="ctr"/>
            <a:r>
              <a:rPr lang="en-US" sz="3200" dirty="0">
                <a:solidFill>
                  <a:schemeClr val="accent6"/>
                </a:solidFill>
                <a:latin typeface="Arial Rounded MT Bold" panose="020F0704030504030204" pitchFamily="34" charset="0"/>
              </a:rPr>
              <a:t>30 minute Video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Great Conversation</a:t>
            </a:r>
          </a:p>
          <a:p>
            <a:endParaRPr lang="en-US" sz="32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0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7AAC79-E55F-6C6C-73CE-053C1520F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8578">
            <a:off x="5822512" y="4115490"/>
            <a:ext cx="2929472" cy="2015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Darke County Christmas Fund Drive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(Christmas Bell Ringers)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5687" y="1588182"/>
            <a:ext cx="7315201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6"/>
                </a:solidFill>
                <a:latin typeface="Arial Rounded MT Bold" panose="020F0704030504030204" pitchFamily="34" charset="0"/>
              </a:rPr>
              <a:t>Dates: December 16, 21</a:t>
            </a:r>
          </a:p>
          <a:p>
            <a:pPr marL="396875" indent="-3460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Times: From 10:00 am – 8:00 pm</a:t>
            </a:r>
          </a:p>
          <a:p>
            <a:pPr marL="396875" indent="-3460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6"/>
                </a:solidFill>
                <a:latin typeface="Arial Rounded MT Bold" panose="020F0704030504030204" pitchFamily="34" charset="0"/>
              </a:rPr>
              <a:t>Where:  Walmart (South Entrance)</a:t>
            </a:r>
          </a:p>
          <a:p>
            <a:pPr marL="396875" indent="-3460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Who:  Everyone!!!</a:t>
            </a:r>
          </a:p>
          <a:p>
            <a:pPr marL="396875" indent="-3460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6"/>
                </a:solidFill>
                <a:latin typeface="Arial Rounded MT Bold" panose="020F0704030504030204" pitchFamily="34" charset="0"/>
              </a:rPr>
              <a:t>Check your email                                                 for sign-up link or sign                                 up on the sheet on the Communications Table                            across from the Church Office</a:t>
            </a:r>
          </a:p>
        </p:txBody>
      </p:sp>
    </p:spTree>
    <p:extLst>
      <p:ext uri="{BB962C8B-B14F-4D97-AF65-F5344CB8AC3E}">
        <p14:creationId xmlns:p14="http://schemas.microsoft.com/office/powerpoint/2010/main" val="162052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6C7E72A-8D0B-4582-8DA2-B086522AA3B2}"/>
              </a:ext>
            </a:extLst>
          </p:cNvPr>
          <p:cNvSpPr/>
          <p:nvPr/>
        </p:nvSpPr>
        <p:spPr>
          <a:xfrm>
            <a:off x="479659" y="1933205"/>
            <a:ext cx="72165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When:  </a:t>
            </a:r>
            <a:r>
              <a:rPr lang="en-US" sz="3200" b="1" dirty="0">
                <a:latin typeface="Arial Rounded MT Bold" panose="020F0704030504030204" pitchFamily="34" charset="0"/>
              </a:rPr>
              <a:t>Wednesday, December 20 </a:t>
            </a:r>
            <a:r>
              <a:rPr lang="en-US" sz="3200" dirty="0">
                <a:latin typeface="Arial Rounded MT Bold" panose="020F0704030504030204" pitchFamily="34" charset="0"/>
              </a:rPr>
              <a:t>@ 10:00 am to 1:00 pm.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819D7F-12D8-4FE1-94EA-0FEDA5B14E81}"/>
              </a:ext>
            </a:extLst>
          </p:cNvPr>
          <p:cNvSpPr/>
          <p:nvPr/>
        </p:nvSpPr>
        <p:spPr>
          <a:xfrm>
            <a:off x="3176336" y="76200"/>
            <a:ext cx="55104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Grace Resurrection Community Center</a:t>
            </a:r>
          </a:p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 Soup Kitchen Meal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4C09C9-E276-4555-9443-DA066C8D928E}"/>
              </a:ext>
            </a:extLst>
          </p:cNvPr>
          <p:cNvSpPr/>
          <p:nvPr/>
        </p:nvSpPr>
        <p:spPr>
          <a:xfrm>
            <a:off x="381000" y="4042805"/>
            <a:ext cx="441970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If you can help in any way, please contact Katherine Jump at          937-423-2333.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27275F-949A-447B-825E-67E2FD503520}"/>
              </a:ext>
            </a:extLst>
          </p:cNvPr>
          <p:cNvSpPr/>
          <p:nvPr/>
        </p:nvSpPr>
        <p:spPr>
          <a:xfrm>
            <a:off x="381000" y="3075481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Where:  433 Water Street in Greenville</a:t>
            </a:r>
          </a:p>
        </p:txBody>
      </p:sp>
      <p:pic>
        <p:nvPicPr>
          <p:cNvPr id="6" name="Picture 5" descr="The leprous man said] ‘Lord, if you are willing, you can make me ...">
            <a:extLst>
              <a:ext uri="{FF2B5EF4-FFF2-40B4-BE49-F238E27FC236}">
                <a16:creationId xmlns:a16="http://schemas.microsoft.com/office/drawing/2014/main" id="{8CB19CB2-42C0-4EDC-97A9-49652BDF8C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708" y="3872571"/>
            <a:ext cx="4318427" cy="2881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&lt;strong&gt;Soup Kitchen&lt;/strong&gt; logo | Flickr - Photo Sharing!">
            <a:extLst>
              <a:ext uri="{FF2B5EF4-FFF2-40B4-BE49-F238E27FC236}">
                <a16:creationId xmlns:a16="http://schemas.microsoft.com/office/drawing/2014/main" id="{39ECAC09-2CB0-43B9-B846-2B6F02BBF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87" y="111019"/>
            <a:ext cx="3064650" cy="132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3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B32639-FC7F-449B-A07B-1EF51F64B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527141"/>
            <a:ext cx="4599137" cy="26233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4333827"/>
            <a:ext cx="4525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92250" indent="-1492250"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Early Service @ 4:00 pm</a:t>
            </a:r>
          </a:p>
          <a:p>
            <a:pPr marL="1492250" indent="-1492250" algn="ctr"/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1492250" indent="-1492250"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Midnight Service @ 10:00 pm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442F01-3D7D-4130-09D4-EC9D38F61E0C}"/>
              </a:ext>
            </a:extLst>
          </p:cNvPr>
          <p:cNvSpPr txBox="1"/>
          <p:nvPr/>
        </p:nvSpPr>
        <p:spPr>
          <a:xfrm>
            <a:off x="0" y="150828"/>
            <a:ext cx="91553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 Rounded MT Bold" panose="020F0704030504030204" pitchFamily="34" charset="0"/>
              </a:rPr>
              <a:t>Sunday, December 24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– Christmas Eve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Three Worship Opportunities!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8380A3-2E33-ED81-D788-FB13907CC4C2}"/>
              </a:ext>
            </a:extLst>
          </p:cNvPr>
          <p:cNvSpPr txBox="1"/>
          <p:nvPr/>
        </p:nvSpPr>
        <p:spPr>
          <a:xfrm>
            <a:off x="198438" y="4517184"/>
            <a:ext cx="4525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92250" indent="-1492250"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Morning Worship Service</a:t>
            </a:r>
          </a:p>
          <a:p>
            <a:pPr marL="1492250" indent="-1492250"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10:30 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5FB185-E7CD-5560-AFB7-A233E58340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20113"/>
            <a:ext cx="4572000" cy="262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15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0668" y="3680186"/>
            <a:ext cx="91226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New Year’s Eve</a:t>
            </a:r>
          </a:p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December 31</a:t>
            </a:r>
            <a:r>
              <a:rPr lang="en-US" sz="4400" b="1" baseline="30000" dirty="0">
                <a:latin typeface="Arial Rounded MT Bold" panose="020F0704030504030204" pitchFamily="34" charset="0"/>
              </a:rPr>
              <a:t>st</a:t>
            </a:r>
            <a:r>
              <a:rPr lang="en-US" sz="4400" b="1" dirty="0">
                <a:latin typeface="Arial Rounded MT Bold" panose="020F0704030504030204" pitchFamily="34" charset="0"/>
              </a:rPr>
              <a:t> – 10:30 am</a:t>
            </a:r>
          </a:p>
        </p:txBody>
      </p:sp>
      <p:pic>
        <p:nvPicPr>
          <p:cNvPr id="4" name="Picture 3" descr="A person wearing a red hat&#10;&#10;Description automatically generated">
            <a:extLst>
              <a:ext uri="{FF2B5EF4-FFF2-40B4-BE49-F238E27FC236}">
                <a16:creationId xmlns:a16="http://schemas.microsoft.com/office/drawing/2014/main" id="{9D7F95E3-4319-6E60-12A0-61D120789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572000" cy="2573867"/>
          </a:xfrm>
          <a:prstGeom prst="rect">
            <a:avLst/>
          </a:prstGeom>
        </p:spPr>
      </p:pic>
      <p:pic>
        <p:nvPicPr>
          <p:cNvPr id="7" name="Picture 6" descr="A red sign with gold text&#10;&#10;Description automatically generated">
            <a:extLst>
              <a:ext uri="{FF2B5EF4-FFF2-40B4-BE49-F238E27FC236}">
                <a16:creationId xmlns:a16="http://schemas.microsoft.com/office/drawing/2014/main" id="{207F9878-9BFE-F355-AC4B-1499A24AB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68" y="0"/>
            <a:ext cx="4572000" cy="257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6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  <a:p>
            <a:pPr marL="509905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0"/>
            <a:ext cx="8534400" cy="246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November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December 19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 panose="020B0604020202020204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facebook.com/pitsburgtrinitylutheran.church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736" y="2102577"/>
            <a:ext cx="3075552" cy="39833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1466823"/>
            <a:ext cx="9144000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Separate Giving Categories for: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noFill/>
                  <a:prstDash val="solid"/>
                </a:ln>
                <a:effectLst/>
                <a:latin typeface="Arial Rounded MT Bold" panose="020F0704030504030204" pitchFamily="34" charset="0"/>
              </a:rPr>
              <a:t>Online Giving</a:t>
            </a:r>
          </a:p>
          <a:p>
            <a:pPr algn="ctr"/>
            <a:r>
              <a:rPr lang="en-US" sz="4000" b="1" dirty="0">
                <a:ln w="22225">
                  <a:noFill/>
                  <a:prstDash val="solid"/>
                </a:ln>
                <a:latin typeface="Arial Rounded MT Bold" panose="020F0704030504030204" pitchFamily="34" charset="0"/>
              </a:rPr>
              <a:t>www.pitsburgtlc.org</a:t>
            </a:r>
            <a:endParaRPr lang="en-US" sz="4000" b="1" cap="none" spc="0" dirty="0">
              <a:ln w="22225">
                <a:noFill/>
                <a:prstDash val="solid"/>
              </a:ln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290687" cy="13118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767704" y="107437"/>
            <a:ext cx="1290687" cy="13118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3848453"/>
            <a:ext cx="4571999" cy="293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General Treasury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Benevolence/Mission Support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Building Fund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Annual Christmas Auction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1999" y="3864216"/>
            <a:ext cx="4333973" cy="1988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Memorial Funds</a:t>
            </a:r>
          </a:p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Thrive Capital Campaign</a:t>
            </a:r>
          </a:p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lang="en-US" sz="2800" b="1" kern="0" dirty="0">
                <a:ln w="22225">
                  <a:noFill/>
                  <a:prstDash val="solid"/>
                </a:ln>
                <a:solidFill>
                  <a:prstClr val="black"/>
                </a:solidFill>
                <a:latin typeface="Arial" panose="020B0604020202020204"/>
              </a:rPr>
              <a:t>Tyler Norris Fund</a:t>
            </a:r>
            <a:endParaRPr kumimoji="0" lang="en-US" sz="2800" b="1" i="0" u="none" strike="noStrike" kern="0" cap="none" spc="0" normalizeH="0" baseline="0" noProof="0" dirty="0">
              <a:ln w="22225">
                <a:noFill/>
                <a:prstDash val="solid"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ヒラギノ角ゴ Pro W3" pitchFamily="4" charset="-128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  <p:bldP spid="7" grpId="0" build="p" bldLvl="5"/>
      <p:bldP spid="9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3786</TotalTime>
  <Words>1168</Words>
  <Application>Microsoft Office PowerPoint</Application>
  <PresentationFormat>On-screen Show (4:3)</PresentationFormat>
  <Paragraphs>222</Paragraphs>
  <Slides>34</Slides>
  <Notes>29</Notes>
  <HiddenSlides>9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Arial Rounded MT Bold</vt:lpstr>
      <vt:lpstr>Calibri</vt:lpstr>
      <vt:lpstr>Calibri Light</vt:lpstr>
      <vt:lpstr>Circus Wide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256</cp:revision>
  <cp:lastPrinted>2022-02-13T11:38:00Z</cp:lastPrinted>
  <dcterms:created xsi:type="dcterms:W3CDTF">2020-11-15T00:46:00Z</dcterms:created>
  <dcterms:modified xsi:type="dcterms:W3CDTF">2023-12-10T03:45:44Z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967252F3CABA48D8A771E18EF4473AEC</vt:lpwstr>
  </property>
  <property fmtid="{D5CDD505-2E9C-101B-9397-08002B2CF9AE}" pid="3" name="KSOProductBuildVer">
    <vt:lpwstr>1033-11.2.0.11219</vt:lpwstr>
  </property>
</Properties>
</file>