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59" r:id="rId2"/>
    <p:sldId id="522" r:id="rId3"/>
    <p:sldId id="566" r:id="rId4"/>
    <p:sldId id="514" r:id="rId5"/>
    <p:sldId id="360" r:id="rId6"/>
    <p:sldId id="513" r:id="rId7"/>
    <p:sldId id="535" r:id="rId8"/>
    <p:sldId id="361" r:id="rId9"/>
    <p:sldId id="507" r:id="rId10"/>
    <p:sldId id="362" r:id="rId11"/>
    <p:sldId id="494" r:id="rId12"/>
    <p:sldId id="365" r:id="rId13"/>
    <p:sldId id="363" r:id="rId14"/>
    <p:sldId id="515" r:id="rId15"/>
    <p:sldId id="367" r:id="rId16"/>
    <p:sldId id="369" r:id="rId17"/>
    <p:sldId id="370" r:id="rId18"/>
    <p:sldId id="500" r:id="rId19"/>
    <p:sldId id="564" r:id="rId20"/>
    <p:sldId id="548" r:id="rId21"/>
    <p:sldId id="571" r:id="rId22"/>
    <p:sldId id="512" r:id="rId23"/>
    <p:sldId id="374" r:id="rId24"/>
    <p:sldId id="532" r:id="rId25"/>
    <p:sldId id="561" r:id="rId26"/>
    <p:sldId id="516" r:id="rId27"/>
    <p:sldId id="399" r:id="rId28"/>
    <p:sldId id="562" r:id="rId29"/>
    <p:sldId id="568" r:id="rId30"/>
    <p:sldId id="550" r:id="rId31"/>
    <p:sldId id="381" r:id="rId32"/>
    <p:sldId id="463" r:id="rId33"/>
    <p:sldId id="530" r:id="rId34"/>
    <p:sldId id="527" r:id="rId35"/>
    <p:sldId id="504" r:id="rId36"/>
    <p:sldId id="567" r:id="rId37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3" autoAdjust="0"/>
    <p:restoredTop sz="96126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1428" y="120"/>
      </p:cViewPr>
      <p:guideLst>
        <p:guide orient="horz" pos="2256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Photo by Unknown Author is licensed under CC BY-NC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61583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DE58C-3A5A-37F7-C555-8E5D16829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C7D9B9-4681-A288-7249-5A7F161950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8490A6-642F-F4B6-91DB-7476E8EB0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01F9A-84DE-4245-257B-8AB269A203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83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85111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38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2725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12/24/2024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12/24/2024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12/24/2024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12/24/2024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12/24/2024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12/24/2024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12/24/2024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12/24/2024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12/24/2024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12/24/2024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12/24/2024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12/24/2024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microsoft.com/office/2007/relationships/hdphoto" Target="../media/hdphoto1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1" y="753143"/>
            <a:ext cx="9143998" cy="646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1" y="4525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-1" y="5831801"/>
            <a:ext cx="9143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December 24,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5A35A-1353-9790-3014-031C37D59975}"/>
              </a:ext>
            </a:extLst>
          </p:cNvPr>
          <p:cNvGrpSpPr/>
          <p:nvPr/>
        </p:nvGrpSpPr>
        <p:grpSpPr>
          <a:xfrm>
            <a:off x="1192648" y="1908945"/>
            <a:ext cx="2039639" cy="2512440"/>
            <a:chOff x="6352588" y="6646924"/>
            <a:chExt cx="2515197" cy="3070976"/>
          </a:xfrm>
        </p:grpSpPr>
        <p:pic>
          <p:nvPicPr>
            <p:cNvPr id="10" name="Picture 9" descr="A qr code with green leaves&#10;&#10;Description automatically generated">
              <a:extLst>
                <a:ext uri="{FF2B5EF4-FFF2-40B4-BE49-F238E27FC236}">
                  <a16:creationId xmlns:a16="http://schemas.microsoft.com/office/drawing/2014/main" id="{2E8D45AA-425F-A8DB-609B-F8E8A9AB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2589" y="6646924"/>
              <a:ext cx="2515196" cy="25151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DC83C-7C4C-B5F4-7768-FE3971187CA6}"/>
                </a:ext>
              </a:extLst>
            </p:cNvPr>
            <p:cNvSpPr txBox="1"/>
            <p:nvPr/>
          </p:nvSpPr>
          <p:spPr>
            <a:xfrm>
              <a:off x="6352588" y="9071569"/>
              <a:ext cx="2515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Scan Me!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62D438E-375D-4B5D-F500-A34638710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187" y="1610404"/>
            <a:ext cx="4278170" cy="36240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24207" y="3061042"/>
            <a:ext cx="8116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January 15, 2025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January 9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January 28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028180"/>
            <a:ext cx="9144000" cy="3299071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January 8, 2024</a:t>
            </a:r>
          </a:p>
          <a:p>
            <a:r>
              <a:rPr lang="en-US" sz="4800" dirty="0"/>
              <a:t>@ 11:30 am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4771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ULTIMATE CLEANING CLOTH 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E02F39-B876-0E84-E066-B0FA5E3FA6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87" y="2352776"/>
            <a:ext cx="2731416" cy="273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E08BA-6C9A-44D2-C68B-D6D5B262CC44}"/>
              </a:ext>
            </a:extLst>
          </p:cNvPr>
          <p:cNvSpPr txBox="1"/>
          <p:nvPr/>
        </p:nvSpPr>
        <p:spPr>
          <a:xfrm>
            <a:off x="3883844" y="2692692"/>
            <a:ext cx="465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for $7.00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for $10.00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for $20.00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</a:p>
          <a:p>
            <a:pPr marL="914400" lvl="1" indent="-5715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2400300" algn="l"/>
              </a:tabLst>
            </a:pP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Portia Boord or Diane Warner</a:t>
            </a:r>
          </a:p>
        </p:txBody>
      </p:sp>
    </p:spTree>
    <p:extLst>
      <p:ext uri="{BB962C8B-B14F-4D97-AF65-F5344CB8AC3E}">
        <p14:creationId xmlns:p14="http://schemas.microsoft.com/office/powerpoint/2010/main" val="18044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C69BE5-6C59-C8FA-7127-C6C1C1607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300" r="92000">
                        <a14:foregroundMark x1="8900" y1="36600" x2="6800" y2="47400"/>
                        <a14:foregroundMark x1="6800" y1="47400" x2="7300" y2="58000"/>
                        <a14:foregroundMark x1="7300" y1="58000" x2="10100" y2="66200"/>
                        <a14:foregroundMark x1="90200" y1="33600" x2="92800" y2="45200"/>
                        <a14:foregroundMark x1="92800" y1="45200" x2="92000" y2="56400"/>
                        <a14:foregroundMark x1="92000" y1="56400" x2="89800" y2="66600"/>
                        <a14:foregroundMark x1="89800" y1="66600" x2="88900" y2="67400"/>
                      </a14:backgroundRemoval>
                    </a14:imgEffect>
                  </a14:imgLayer>
                </a14:imgProps>
              </a:ext>
            </a:extLst>
          </a:blip>
          <a:srcRect l="4961" t="14347" r="5452" b="13694"/>
          <a:stretch/>
        </p:blipFill>
        <p:spPr>
          <a:xfrm>
            <a:off x="46038" y="1719216"/>
            <a:ext cx="9144000" cy="3672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January 16, 2025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</a:t>
            </a:r>
            <a:r>
              <a:rPr lang="en-US" sz="3200" dirty="0">
                <a:latin typeface="Arial Rounded MT Bold" panose="020F0704030504030204" pitchFamily="34" charset="0"/>
              </a:rPr>
              <a:t>Montage, 527 South Broadway 						     Greenville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937 545-8410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03BC6-794E-26CE-DC71-C4F818827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FEB23E-B9CF-8332-A8E4-38323037C3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>
            <a:extLst>
              <a:ext uri="{FF2B5EF4-FFF2-40B4-BE49-F238E27FC236}">
                <a16:creationId xmlns:a16="http://schemas.microsoft.com/office/drawing/2014/main" id="{D4C545E8-29C0-CC5B-7E2A-75719C4B7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Undecorating The Church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E19BFA-81BB-C97F-1360-283B1467E62C}"/>
              </a:ext>
            </a:extLst>
          </p:cNvPr>
          <p:cNvSpPr txBox="1"/>
          <p:nvPr/>
        </p:nvSpPr>
        <p:spPr>
          <a:xfrm>
            <a:off x="0" y="5591140"/>
            <a:ext cx="914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algn="ctr">
              <a:spcAft>
                <a:spcPts val="120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Saturday, January 11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endParaRPr lang="en-US" sz="3200" b="1" dirty="0">
              <a:latin typeface="Arial Rounded MT Bold" panose="020F0704030504030204" pitchFamily="34" charset="0"/>
            </a:endParaRPr>
          </a:p>
          <a:p>
            <a:pPr marL="50800" algn="ctr">
              <a:spcAft>
                <a:spcPts val="120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10:00 am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486DCE6-DBD2-7160-4224-4544D328C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224" y="838200"/>
            <a:ext cx="6111551" cy="45836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3958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Sunday Class Resumes – Jan 12</a:t>
            </a:r>
            <a:r>
              <a:rPr lang="en-US" sz="30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@ 9:00 am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9976" y="2890391"/>
            <a:ext cx="8624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If you would like to sponsor the Altar Flowers, 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2"/>
            <a:ext cx="3541059" cy="1423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January 2, 2025 </a:t>
            </a: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Purpose – Plan Winter/Spring Events!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720840"/>
            <a:ext cx="58649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Chosen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473" y="1074930"/>
            <a:ext cx="8481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Video Discussion Group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Resumes January 12 @ 6:00 pm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45E81-4BE5-C251-53BD-D26CAFAC0F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398" y="3892681"/>
            <a:ext cx="5271678" cy="29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265" y="3588185"/>
            <a:ext cx="8668139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884363" marR="0" indent="-1884363">
              <a:spcBef>
                <a:spcPts val="0"/>
              </a:spcBef>
              <a:spcAft>
                <a:spcPts val="0"/>
              </a:spcAft>
              <a:tabLst>
                <a:tab pos="2687638" algn="l"/>
              </a:tabLs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 aware of what your body tells you.</a:t>
            </a:r>
          </a:p>
          <a:p>
            <a:pPr marL="1884363" marR="0" indent="-1884363">
              <a:spcBef>
                <a:spcPts val="0"/>
              </a:spcBef>
              <a:spcAft>
                <a:spcPts val="0"/>
              </a:spcAft>
              <a:tabLst>
                <a:tab pos="2687638" algn="l"/>
              </a:tabLs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Try to see other's points of view.</a:t>
            </a:r>
          </a:p>
          <a:p>
            <a:pPr marL="1884363" marR="0" indent="-1884363">
              <a:spcBef>
                <a:spcPts val="0"/>
              </a:spcBef>
              <a:spcAft>
                <a:spcPts val="0"/>
              </a:spcAft>
              <a:tabLst>
                <a:tab pos="2687638" algn="l"/>
              </a:tabLs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Put your trust in God.</a:t>
            </a:r>
          </a:p>
          <a:p>
            <a:pPr marL="1884363" marR="0" indent="-1884363">
              <a:spcBef>
                <a:spcPts val="0"/>
              </a:spcBef>
              <a:spcAft>
                <a:spcPts val="0"/>
              </a:spcAft>
              <a:tabLst>
                <a:tab pos="2687638" algn="l"/>
              </a:tabLst>
            </a:pP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8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January 12, 2025 --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4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Snacks! Making felt Blankets!!!                                             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9384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December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8832" y="4077562"/>
            <a:ext cx="9172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36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 JANUARY 6, 2025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361" y="4600551"/>
            <a:ext cx="86494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7:30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@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Castine Church, 624 US Rt 127,               Arcanum OH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15EBFEE7-2451-E48C-BE01-FDB67049F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4" y="2827294"/>
            <a:ext cx="91728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b="1" cap="all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Monday December 30, 2024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altLang="en-US" b="1" cap="all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No Game – Bye Week!</a:t>
            </a:r>
          </a:p>
        </p:txBody>
      </p:sp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Youth (7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– 12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Grades)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7AA7E7-8BE2-04BD-64C7-CD0695B4C8D4}"/>
              </a:ext>
            </a:extLst>
          </p:cNvPr>
          <p:cNvSpPr txBox="1"/>
          <p:nvPr/>
        </p:nvSpPr>
        <p:spPr>
          <a:xfrm>
            <a:off x="4464424" y="1659285"/>
            <a:ext cx="449131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2575" lvl="1" indent="-279400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Where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:  </a:t>
            </a: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Holiday Inn Cincinnati Eastgate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Cost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$129 + Room + Food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="1" baseline="0" dirty="0">
                <a:solidFill>
                  <a:prstClr val="black"/>
                </a:solidFill>
                <a:latin typeface="Arial Rounded MT Bold" panose="020F0704030504030204" pitchFamily="34" charset="0"/>
              </a:rPr>
              <a:t>Info</a:t>
            </a:r>
            <a:r>
              <a:rPr lang="en-US" sz="2800" b="1" baseline="0" dirty="0">
                <a:solidFill>
                  <a:prstClr val="black"/>
                </a:solidFill>
                <a:latin typeface="Arial Rounded MT Bold" panose="020F0704030504030204" pitchFamily="34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Pr Mel or PJ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Ages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: 7</a:t>
            </a:r>
            <a:r>
              <a:rPr lang="en-US" sz="2800" b="1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– 12</a:t>
            </a:r>
            <a:r>
              <a:rPr lang="en-US" sz="2800" b="1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Grades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EAEDD-3784-89F8-9B9E-5B6B07F39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60" y="1000199"/>
            <a:ext cx="1658470" cy="1658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C2A301-B752-456E-ACFE-EC5EFA4A78FA}"/>
              </a:ext>
            </a:extLst>
          </p:cNvPr>
          <p:cNvSpPr txBox="1"/>
          <p:nvPr/>
        </p:nvSpPr>
        <p:spPr>
          <a:xfrm>
            <a:off x="1846730" y="1208507"/>
            <a:ext cx="25190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" marR="0" lvl="1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Key Speaker</a:t>
            </a:r>
          </a:p>
          <a:p>
            <a:pPr marL="3175" marR="0" lvl="1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Pr Bill Yonker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04308B-FB9F-CF90-F5B4-87C009497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481" y="3293333"/>
            <a:ext cx="2070847" cy="20708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CCA906-9D5E-3BEB-9E08-2FA1486D8F3E}"/>
              </a:ext>
            </a:extLst>
          </p:cNvPr>
          <p:cNvSpPr txBox="1"/>
          <p:nvPr/>
        </p:nvSpPr>
        <p:spPr>
          <a:xfrm>
            <a:off x="1017495" y="5521790"/>
            <a:ext cx="36204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" marR="0" lvl="1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Music By</a:t>
            </a:r>
          </a:p>
          <a:p>
            <a:pPr marL="3175" marR="0" lvl="1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Scally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Brothers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2041890" y="3716793"/>
            <a:ext cx="673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Saturday, February 1, 2024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latin typeface="Arial Rounded MT Bold" panose="020F0704030504030204" pitchFamily="34" charset="0"/>
              </a:rPr>
              <a:t>6:00 pm – 9:00 pm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$5 Entry Fee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latin typeface="Arial Rounded MT Bold" panose="020F0704030504030204" pitchFamily="34" charset="0"/>
              </a:rPr>
              <a:t>See Marge Warner for Details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716514-0D41-F134-1D29-6CADA7B4F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941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A73C62-F374-D205-5985-E23E70A6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" b="98400" l="4832" r="94958">
                        <a14:foregroundMark x1="12605" y1="13800" x2="22899" y2="27200"/>
                        <a14:foregroundMark x1="22899" y1="27200" x2="34874" y2="16200"/>
                        <a14:foregroundMark x1="34874" y1="16200" x2="35084" y2="14000"/>
                        <a14:foregroundMark x1="32143" y1="10600" x2="41597" y2="14000"/>
                        <a14:foregroundMark x1="32983" y1="6400" x2="38655" y2="6400"/>
                        <a14:foregroundMark x1="5252" y1="10800" x2="6723" y2="21000"/>
                        <a14:foregroundMark x1="10714" y1="5800" x2="14916" y2="6400"/>
                        <a14:foregroundMark x1="32773" y1="5200" x2="35294" y2="5800"/>
                        <a14:foregroundMark x1="11765" y1="5600" x2="12395" y2="5000"/>
                        <a14:foregroundMark x1="57983" y1="32200" x2="55042" y2="20400"/>
                        <a14:foregroundMark x1="55042" y1="20400" x2="67857" y2="13800"/>
                        <a14:foregroundMark x1="67857" y1="13800" x2="75000" y2="6000"/>
                        <a14:foregroundMark x1="75000" y1="6000" x2="82143" y2="16000"/>
                        <a14:foregroundMark x1="82143" y1="16000" x2="84874" y2="27000"/>
                        <a14:foregroundMark x1="84874" y1="27000" x2="72479" y2="31800"/>
                        <a14:foregroundMark x1="72479" y1="31800" x2="75000" y2="43400"/>
                        <a14:foregroundMark x1="93908" y1="25000" x2="94958" y2="29400"/>
                        <a14:foregroundMark x1="78571" y1="4800" x2="76050" y2="2200"/>
                        <a14:foregroundMark x1="26891" y1="67200" x2="24370" y2="57200"/>
                        <a14:foregroundMark x1="24370" y1="57200" x2="18067" y2="66400"/>
                        <a14:foregroundMark x1="18067" y1="66400" x2="6933" y2="74600"/>
                        <a14:foregroundMark x1="6933" y1="74600" x2="22479" y2="91000"/>
                        <a14:foregroundMark x1="22479" y1="91000" x2="34454" y2="86200"/>
                        <a14:foregroundMark x1="34454" y1="86200" x2="38025" y2="75800"/>
                        <a14:foregroundMark x1="38025" y1="75800" x2="28571" y2="69400"/>
                        <a14:foregroundMark x1="28571" y1="69400" x2="27941" y2="67000"/>
                        <a14:foregroundMark x1="65756" y1="71800" x2="73529" y2="64400"/>
                        <a14:foregroundMark x1="73529" y1="64400" x2="85924" y2="66800"/>
                        <a14:foregroundMark x1="85924" y1="66800" x2="94538" y2="74400"/>
                        <a14:foregroundMark x1="94538" y1="74400" x2="80672" y2="92200"/>
                        <a14:foregroundMark x1="80672" y1="92200" x2="62185" y2="74200"/>
                        <a14:foregroundMark x1="62185" y1="74200" x2="65966" y2="71600"/>
                        <a14:foregroundMark x1="78992" y1="97400" x2="78992" y2="97400"/>
                        <a14:foregroundMark x1="79622" y1="98400" x2="79622" y2="98400"/>
                        <a14:foregroundMark x1="79412" y1="53200" x2="79412" y2="53200"/>
                        <a14:foregroundMark x1="79412" y1="53000" x2="79622" y2="5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06" y="3581400"/>
            <a:ext cx="2220912" cy="233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5AAE11-3A60-EE8B-9883-7BB89C77595A}"/>
              </a:ext>
            </a:extLst>
          </p:cNvPr>
          <p:cNvGrpSpPr/>
          <p:nvPr/>
        </p:nvGrpSpPr>
        <p:grpSpPr>
          <a:xfrm>
            <a:off x="18850" y="-6"/>
            <a:ext cx="8994521" cy="1931443"/>
            <a:chOff x="18850" y="-5"/>
            <a:chExt cx="7461537" cy="5710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0C1D5E-8E1E-C533-CA4F-5E009B7CFDE0}"/>
                </a:ext>
              </a:extLst>
            </p:cNvPr>
            <p:cNvGrpSpPr/>
            <p:nvPr/>
          </p:nvGrpSpPr>
          <p:grpSpPr>
            <a:xfrm>
              <a:off x="18850" y="0"/>
              <a:ext cx="6204668" cy="571023"/>
              <a:chOff x="18850" y="-2"/>
              <a:chExt cx="9087446" cy="223262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538ED9D-BB11-05A1-6596-1C7C44A50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3504611" y="-2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585989A-4978-1FDC-9E69-F59770EE3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6971518" y="-1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BAD877A-8926-8701-876B-B43A932DE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18850" y="0"/>
                <a:ext cx="2134778" cy="2232623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72AA86D-E1FC-EE23-EFAC-1A1F05EC181B}"/>
                </a:ext>
              </a:extLst>
            </p:cNvPr>
            <p:cNvGrpSpPr/>
            <p:nvPr/>
          </p:nvGrpSpPr>
          <p:grpSpPr>
            <a:xfrm>
              <a:off x="1275719" y="-5"/>
              <a:ext cx="6204668" cy="571023"/>
              <a:chOff x="18850" y="-2"/>
              <a:chExt cx="9087446" cy="223262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8868E7C-56F4-79B5-810A-D4B60F37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3504611" y="-2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1D7B9A8-BFFE-C50D-B1F8-2B13F9441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6971518" y="-1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39C9D72-A75A-FC3E-42E2-E7DC43292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18850" y="0"/>
                <a:ext cx="2134778" cy="2232623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54AFD45-E1C4-8B0D-9790-507344C35DAD}"/>
              </a:ext>
            </a:extLst>
          </p:cNvPr>
          <p:cNvSpPr txBox="1"/>
          <p:nvPr/>
        </p:nvSpPr>
        <p:spPr>
          <a:xfrm>
            <a:off x="-1" y="2394266"/>
            <a:ext cx="91160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Youth Quake – Cincinnati – Jan 3-5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Undecorate the Church – Jan 11 @ 10 am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Annual Euchre Tournament – Feb 1 @ 6 pm</a:t>
            </a:r>
          </a:p>
        </p:txBody>
      </p:sp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Youth Quake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Holiday Office Hours                                      By Appointment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Office Phone: (937)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Pastor’s Phone: (937) 626-7100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January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December 17,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6988628" cy="314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195" y="4120120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15971</TotalTime>
  <Words>1160</Words>
  <Application>Microsoft Office PowerPoint</Application>
  <PresentationFormat>On-screen Show (4:3)</PresentationFormat>
  <Paragraphs>220</Paragraphs>
  <Slides>36</Slides>
  <Notes>31</Notes>
  <HiddenSlides>7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Arial Rounded MT Bold</vt:lpstr>
      <vt:lpstr>Calibri</vt:lpstr>
      <vt:lpstr>Calibri Light</vt:lpstr>
      <vt:lpstr>Circus Wide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333</cp:revision>
  <cp:lastPrinted>2022-02-13T11:38:00Z</cp:lastPrinted>
  <dcterms:created xsi:type="dcterms:W3CDTF">2020-11-15T00:46:00Z</dcterms:created>
  <dcterms:modified xsi:type="dcterms:W3CDTF">2024-12-24T18:47:14Z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