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6"/>
  </p:notesMasterIdLst>
  <p:sldIdLst>
    <p:sldId id="258" r:id="rId3"/>
    <p:sldId id="260" r:id="rId4"/>
    <p:sldId id="1309" r:id="rId5"/>
    <p:sldId id="261" r:id="rId6"/>
    <p:sldId id="1310" r:id="rId7"/>
    <p:sldId id="1311" r:id="rId8"/>
    <p:sldId id="1312" r:id="rId9"/>
    <p:sldId id="267" r:id="rId10"/>
    <p:sldId id="1018" r:id="rId11"/>
    <p:sldId id="1313" r:id="rId12"/>
    <p:sldId id="1314" r:id="rId13"/>
    <p:sldId id="1315" r:id="rId14"/>
    <p:sldId id="1316" r:id="rId15"/>
    <p:sldId id="270" r:id="rId16"/>
    <p:sldId id="272" r:id="rId17"/>
    <p:sldId id="271" r:id="rId18"/>
    <p:sldId id="273" r:id="rId19"/>
    <p:sldId id="274" r:id="rId20"/>
    <p:sldId id="275" r:id="rId21"/>
    <p:sldId id="348" r:id="rId22"/>
    <p:sldId id="277" r:id="rId23"/>
    <p:sldId id="1283" r:id="rId24"/>
    <p:sldId id="278" r:id="rId25"/>
    <p:sldId id="289" r:id="rId26"/>
    <p:sldId id="1317" r:id="rId27"/>
    <p:sldId id="1319" r:id="rId28"/>
    <p:sldId id="1318" r:id="rId29"/>
    <p:sldId id="1320" r:id="rId30"/>
    <p:sldId id="1321" r:id="rId31"/>
    <p:sldId id="995" r:id="rId32"/>
    <p:sldId id="295" r:id="rId33"/>
    <p:sldId id="1287" r:id="rId34"/>
    <p:sldId id="339" r:id="rId35"/>
    <p:sldId id="334" r:id="rId36"/>
    <p:sldId id="335" r:id="rId37"/>
    <p:sldId id="336" r:id="rId38"/>
    <p:sldId id="337" r:id="rId39"/>
    <p:sldId id="338" r:id="rId40"/>
    <p:sldId id="304" r:id="rId41"/>
    <p:sldId id="305" r:id="rId42"/>
    <p:sldId id="1014" r:id="rId43"/>
    <p:sldId id="1291" r:id="rId44"/>
    <p:sldId id="311" r:id="rId45"/>
    <p:sldId id="312" r:id="rId46"/>
    <p:sldId id="313" r:id="rId47"/>
    <p:sldId id="314" r:id="rId48"/>
    <p:sldId id="315" r:id="rId49"/>
    <p:sldId id="316" r:id="rId50"/>
    <p:sldId id="317" r:id="rId51"/>
    <p:sldId id="318" r:id="rId52"/>
    <p:sldId id="319" r:id="rId53"/>
    <p:sldId id="1292" r:id="rId54"/>
    <p:sldId id="1293" r:id="rId55"/>
    <p:sldId id="1295" r:id="rId56"/>
    <p:sldId id="321" r:id="rId57"/>
    <p:sldId id="1302" r:id="rId58"/>
    <p:sldId id="485" r:id="rId59"/>
    <p:sldId id="1017" r:id="rId60"/>
    <p:sldId id="297" r:id="rId61"/>
    <p:sldId id="1322" r:id="rId62"/>
    <p:sldId id="1323" r:id="rId63"/>
    <p:sldId id="1324" r:id="rId64"/>
    <p:sldId id="330" r:id="rId6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7" d="100"/>
          <a:sy n="97" d="100"/>
        </p:scale>
        <p:origin x="19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4/6/2024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1346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11</a:t>
            </a:fld>
            <a:endParaRPr lang="en-US" altLang="en-US"/>
          </a:p>
        </p:txBody>
      </p:sp>
    </p:spTree>
    <p:extLst>
      <p:ext uri="{BB962C8B-B14F-4D97-AF65-F5344CB8AC3E}">
        <p14:creationId xmlns:p14="http://schemas.microsoft.com/office/powerpoint/2010/main" val="399132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12</a:t>
            </a:fld>
            <a:endParaRPr lang="en-US" altLang="en-US"/>
          </a:p>
        </p:txBody>
      </p:sp>
    </p:spTree>
    <p:extLst>
      <p:ext uri="{BB962C8B-B14F-4D97-AF65-F5344CB8AC3E}">
        <p14:creationId xmlns:p14="http://schemas.microsoft.com/office/powerpoint/2010/main" val="372340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13</a:t>
            </a:fld>
            <a:endParaRPr lang="en-US" altLang="en-US"/>
          </a:p>
        </p:txBody>
      </p:sp>
    </p:spTree>
    <p:extLst>
      <p:ext uri="{BB962C8B-B14F-4D97-AF65-F5344CB8AC3E}">
        <p14:creationId xmlns:p14="http://schemas.microsoft.com/office/powerpoint/2010/main" val="381125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22</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8631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938511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4037431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139121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168543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698938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31</a:t>
            </a:fld>
            <a:endParaRPr lang="en-US" altLang="en-US"/>
          </a:p>
        </p:txBody>
      </p:sp>
    </p:spTree>
    <p:extLst>
      <p:ext uri="{BB962C8B-B14F-4D97-AF65-F5344CB8AC3E}">
        <p14:creationId xmlns:p14="http://schemas.microsoft.com/office/powerpoint/2010/main" val="3580897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32</a:t>
            </a:fld>
            <a:endParaRPr lang="en-US" altLang="en-US"/>
          </a:p>
        </p:txBody>
      </p:sp>
    </p:spTree>
    <p:extLst>
      <p:ext uri="{BB962C8B-B14F-4D97-AF65-F5344CB8AC3E}">
        <p14:creationId xmlns:p14="http://schemas.microsoft.com/office/powerpoint/2010/main" val="2554552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746713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42</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58</a:t>
            </a:fld>
            <a:endParaRPr lang="en-US" altLang="en-US"/>
          </a:p>
        </p:txBody>
      </p:sp>
    </p:spTree>
    <p:extLst>
      <p:ext uri="{BB962C8B-B14F-4D97-AF65-F5344CB8AC3E}">
        <p14:creationId xmlns:p14="http://schemas.microsoft.com/office/powerpoint/2010/main" val="4276680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22477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5797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1258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13273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67517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174748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272913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84930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39721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22322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0421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4/6/2024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1798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4/6/2024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856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4/6/2024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84790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4/6/2024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74019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4/6/2024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36304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4/6/2024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354868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20567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26562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4/6/2024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4/6/2024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4/6/2024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4/6/2024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4/6/2024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4/6/2024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4/6/2024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2077456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5702156"/>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April 7, 2024</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p:txBody>
      </p:sp>
      <p:pic>
        <p:nvPicPr>
          <p:cNvPr id="3" name="Picture 2">
            <a:extLst>
              <a:ext uri="{FF2B5EF4-FFF2-40B4-BE49-F238E27FC236}">
                <a16:creationId xmlns:a16="http://schemas.microsoft.com/office/drawing/2014/main" id="{1CA6E5BA-004D-8B50-AA7E-AA2111459350}"/>
              </a:ext>
            </a:extLst>
          </p:cNvPr>
          <p:cNvPicPr>
            <a:picLocks noChangeAspect="1"/>
          </p:cNvPicPr>
          <p:nvPr/>
        </p:nvPicPr>
        <p:blipFill>
          <a:blip r:embed="rId3"/>
          <a:stretch>
            <a:fillRect/>
          </a:stretch>
        </p:blipFill>
        <p:spPr>
          <a:xfrm>
            <a:off x="2398587" y="1060498"/>
            <a:ext cx="4346825" cy="47370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637932"/>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600" dirty="0">
                <a:solidFill>
                  <a:srgbClr val="000000"/>
                </a:solidFill>
                <a:latin typeface="Arial Rounded MT Bold" panose="020F0704030504030204" pitchFamily="34" charset="0"/>
                <a:ea typeface="Calibri" panose="020F0502020204030204" pitchFamily="34" charset="0"/>
              </a:rPr>
              <a:t> </a:t>
            </a:r>
            <a:r>
              <a:rPr lang="en-US" sz="3600" dirty="0">
                <a:solidFill>
                  <a:srgbClr val="000000"/>
                </a:solidFill>
                <a:latin typeface="Arial Rounded MT Bold" panose="020F0704030504030204" pitchFamily="34" charset="0"/>
                <a:ea typeface="Calibri" panose="020F0502020204030204" pitchFamily="34" charset="0"/>
              </a:rPr>
              <a:t>“Alleluia!  Sing to Jesus         LBW 158</a:t>
            </a:r>
          </a:p>
        </p:txBody>
      </p:sp>
      <p:sp>
        <p:nvSpPr>
          <p:cNvPr id="5" name="TextBox 4">
            <a:extLst>
              <a:ext uri="{FF2B5EF4-FFF2-40B4-BE49-F238E27FC236}">
                <a16:creationId xmlns:a16="http://schemas.microsoft.com/office/drawing/2014/main" id="{964F6ACA-873E-D095-6826-4D5450C47525}"/>
              </a:ext>
            </a:extLst>
          </p:cNvPr>
          <p:cNvSpPr txBox="1"/>
          <p:nvPr/>
        </p:nvSpPr>
        <p:spPr>
          <a:xfrm>
            <a:off x="383458" y="1248696"/>
            <a:ext cx="8377083" cy="5078313"/>
          </a:xfrm>
          <a:prstGeom prst="rect">
            <a:avLst/>
          </a:prstGeom>
          <a:noFill/>
        </p:spPr>
        <p:txBody>
          <a:bodyPr wrap="square">
            <a:spAutoFit/>
          </a:bodyPr>
          <a:lstStyle/>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2	Alleluia! Not as orphans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	are we left in sorrow now;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	Alleluia! he is near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	faith believes, nor questions how.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	Though the cloud                                                 from sight received him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	when the forty days were o'er,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	shall our hearts forget his promise: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718425" algn="l"/>
              </a:tabLst>
            </a:pPr>
            <a:r>
              <a:rPr lang="en-US" sz="3600" dirty="0">
                <a:effectLst/>
                <a:latin typeface="Arial Rounded MT Bold" panose="020F0704030504030204" pitchFamily="34" charset="0"/>
                <a:ea typeface="MS Mincho" panose="02020609040205080304" pitchFamily="49" charset="-128"/>
              </a:rPr>
              <a:t>	"I am with you evermore"?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95671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637932"/>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600" dirty="0">
                <a:solidFill>
                  <a:srgbClr val="000000"/>
                </a:solidFill>
                <a:latin typeface="Arial Rounded MT Bold" panose="020F0704030504030204" pitchFamily="34" charset="0"/>
                <a:ea typeface="Calibri" panose="020F0502020204030204" pitchFamily="34" charset="0"/>
              </a:rPr>
              <a:t> </a:t>
            </a:r>
            <a:r>
              <a:rPr lang="en-US" sz="3600" dirty="0">
                <a:solidFill>
                  <a:srgbClr val="000000"/>
                </a:solidFill>
                <a:latin typeface="Arial Rounded MT Bold" panose="020F0704030504030204" pitchFamily="34" charset="0"/>
                <a:ea typeface="Calibri" panose="020F0502020204030204" pitchFamily="34" charset="0"/>
              </a:rPr>
              <a:t>“Alleluia!  Sing to Jesus         LBW 158</a:t>
            </a:r>
          </a:p>
        </p:txBody>
      </p:sp>
      <p:sp>
        <p:nvSpPr>
          <p:cNvPr id="5" name="TextBox 4">
            <a:extLst>
              <a:ext uri="{FF2B5EF4-FFF2-40B4-BE49-F238E27FC236}">
                <a16:creationId xmlns:a16="http://schemas.microsoft.com/office/drawing/2014/main" id="{964F6ACA-873E-D095-6826-4D5450C47525}"/>
              </a:ext>
            </a:extLst>
          </p:cNvPr>
          <p:cNvSpPr txBox="1"/>
          <p:nvPr/>
        </p:nvSpPr>
        <p:spPr>
          <a:xfrm>
            <a:off x="648929" y="1317523"/>
            <a:ext cx="7846142" cy="4524315"/>
          </a:xfrm>
          <a:prstGeom prst="rect">
            <a:avLst/>
          </a:prstGeom>
          <a:noFill/>
        </p:spPr>
        <p:txBody>
          <a:bodyPr wrap="square">
            <a:spAutoFit/>
          </a:bodyPr>
          <a:lstStyle/>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3	Alleluia! Bread of heaven,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here on earth our food, our stay;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Alleluia! here the sinful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flee to you from day to day.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Intercessor, friend of sinners,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earth's redeemer, hear our plea</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where the songs of all the sinless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228600" algn="l"/>
              </a:tabLst>
            </a:pPr>
            <a:r>
              <a:rPr lang="en-US" sz="3600" dirty="0">
                <a:effectLst/>
                <a:latin typeface="Arial Rounded MT Bold" panose="020F0704030504030204" pitchFamily="34" charset="0"/>
                <a:ea typeface="MS Mincho" panose="02020609040205080304" pitchFamily="49" charset="-128"/>
              </a:rPr>
              <a:t>	sweep across the crystal sea.</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0690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637932"/>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600" dirty="0">
                <a:solidFill>
                  <a:srgbClr val="000000"/>
                </a:solidFill>
                <a:latin typeface="Arial Rounded MT Bold" panose="020F0704030504030204" pitchFamily="34" charset="0"/>
                <a:ea typeface="Calibri" panose="020F0502020204030204" pitchFamily="34" charset="0"/>
              </a:rPr>
              <a:t> </a:t>
            </a:r>
            <a:r>
              <a:rPr lang="en-US" sz="3600" dirty="0">
                <a:solidFill>
                  <a:srgbClr val="000000"/>
                </a:solidFill>
                <a:latin typeface="Arial Rounded MT Bold" panose="020F0704030504030204" pitchFamily="34" charset="0"/>
                <a:ea typeface="Calibri" panose="020F0502020204030204" pitchFamily="34" charset="0"/>
              </a:rPr>
              <a:t>“Alleluia!  Sing to Jesus         LBW 158</a:t>
            </a:r>
          </a:p>
        </p:txBody>
      </p:sp>
      <p:sp>
        <p:nvSpPr>
          <p:cNvPr id="5" name="TextBox 4">
            <a:extLst>
              <a:ext uri="{FF2B5EF4-FFF2-40B4-BE49-F238E27FC236}">
                <a16:creationId xmlns:a16="http://schemas.microsoft.com/office/drawing/2014/main" id="{964F6ACA-873E-D095-6826-4D5450C47525}"/>
              </a:ext>
            </a:extLst>
          </p:cNvPr>
          <p:cNvSpPr txBox="1"/>
          <p:nvPr/>
        </p:nvSpPr>
        <p:spPr>
          <a:xfrm>
            <a:off x="280219" y="1179870"/>
            <a:ext cx="8583561"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Alleluia! King eternal,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Lord omnipotent we own;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born of Mary,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earth your footstool,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your throne.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As within the veil you entered,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robed in flesh, our great high priest,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on earth both priest and victim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the eucharistic feast.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946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637932"/>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600" dirty="0">
                <a:solidFill>
                  <a:srgbClr val="000000"/>
                </a:solidFill>
                <a:latin typeface="Arial Rounded MT Bold" panose="020F0704030504030204" pitchFamily="34" charset="0"/>
                <a:ea typeface="Calibri" panose="020F0502020204030204" pitchFamily="34" charset="0"/>
              </a:rPr>
              <a:t> </a:t>
            </a:r>
            <a:r>
              <a:rPr lang="en-US" sz="3600" dirty="0">
                <a:solidFill>
                  <a:srgbClr val="000000"/>
                </a:solidFill>
                <a:latin typeface="Arial Rounded MT Bold" panose="020F0704030504030204" pitchFamily="34" charset="0"/>
                <a:ea typeface="Calibri" panose="020F0502020204030204" pitchFamily="34" charset="0"/>
              </a:rPr>
              <a:t>“Alleluia!  Sing to Jesus         LBW 158</a:t>
            </a:r>
          </a:p>
        </p:txBody>
      </p:sp>
      <p:sp>
        <p:nvSpPr>
          <p:cNvPr id="5" name="TextBox 4">
            <a:extLst>
              <a:ext uri="{FF2B5EF4-FFF2-40B4-BE49-F238E27FC236}">
                <a16:creationId xmlns:a16="http://schemas.microsoft.com/office/drawing/2014/main" id="{964F6ACA-873E-D095-6826-4D5450C47525}"/>
              </a:ext>
            </a:extLst>
          </p:cNvPr>
          <p:cNvSpPr txBox="1"/>
          <p:nvPr/>
        </p:nvSpPr>
        <p:spPr>
          <a:xfrm>
            <a:off x="555522" y="1445341"/>
            <a:ext cx="8032955"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5	Alleluia! Sing to Jesus;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scepter, his the throne;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his the triumph,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victory alone.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Hark! The songs of peaceful Zion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thunder like a mighty flood: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out of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nation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has redeemed us by his blood."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5723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515999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955965"/>
            <a:ext cx="9157803" cy="4925290"/>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831272"/>
            <a:ext cx="9144000" cy="5798127"/>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CF3D1F17-4212-4CC9-A3DF-0EFB19E070A7}"/>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7905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0D825FCB-08CD-938C-2433-5BAC9D1E1E20}"/>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1317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By Pam Sherman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1851860" y="3054426"/>
            <a:ext cx="5440278" cy="2431435"/>
          </a:xfrm>
          <a:prstGeom prst="rect">
            <a:avLst/>
          </a:prstGeom>
        </p:spPr>
        <p:txBody>
          <a:bodyPr wrap="square">
            <a:spAutoFit/>
          </a:bodyPr>
          <a:lstStyle/>
          <a:p>
            <a:pPr marL="571500" indent="-5715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t>
            </a:r>
          </a:p>
          <a:p>
            <a:pPr marL="571500" indent="-5715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 Ringing of the Bell</a:t>
            </a:r>
          </a:p>
          <a:p>
            <a:pPr marL="571500" indent="-5715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AB349273-B5B9-2EBB-70DD-4586D8C8D87B}"/>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398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283945" y="1077408"/>
            <a:ext cx="8576110" cy="5047536"/>
          </a:xfrm>
          <a:prstGeom prst="rect">
            <a:avLst/>
          </a:prstGeom>
        </p:spPr>
        <p:txBody>
          <a:bodyPr wrap="square">
            <a:spAutoFit/>
          </a:bodyPr>
          <a:lstStyle/>
          <a:p>
            <a:pPr marL="682625" marR="0" indent="-682625">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Let us pray…  Gracious God, you call us together in your presence and charge us with the task of bearing your love into a suffering world. Strengthen us for this work, that all might share equally in your reign of justice and peace. In Jesus’ name we pray.</a:t>
            </a:r>
          </a:p>
          <a:p>
            <a:pPr marL="682625" marR="0" indent="-682625">
              <a:spcBef>
                <a:spcPts val="0"/>
              </a:spcBef>
              <a:spcAft>
                <a:spcPts val="1800"/>
              </a:spcAft>
            </a:pP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18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9150302" cy="4178638"/>
          </a:xfrm>
          <a:prstGeom prst="rect">
            <a:avLst/>
          </a:prstGeom>
        </p:spPr>
      </p:pic>
    </p:spTree>
    <p:extLst>
      <p:ext uri="{BB962C8B-B14F-4D97-AF65-F5344CB8AC3E}">
        <p14:creationId xmlns:p14="http://schemas.microsoft.com/office/powerpoint/2010/main" val="6034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4502451"/>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Acts, the 1</a:t>
            </a:r>
            <a:r>
              <a:rPr lang="en-US" sz="3600" baseline="30000" dirty="0">
                <a:solidFill>
                  <a:prstClr val="black"/>
                </a:solidFill>
                <a:latin typeface="Arial Rounded MT Bold" panose="020F0704030504030204" pitchFamily="34" charset="0"/>
                <a:ea typeface="Calibri" panose="020F0502020204030204" pitchFamily="34" charset="0"/>
              </a:rPr>
              <a:t>st</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1:1-14</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E50B53-5EFB-8251-4D0E-E198CDA0DBAC}"/>
              </a:ext>
            </a:extLst>
          </p:cNvPr>
          <p:cNvSpPr txBox="1"/>
          <p:nvPr/>
        </p:nvSpPr>
        <p:spPr>
          <a:xfrm>
            <a:off x="245805" y="1160206"/>
            <a:ext cx="8799871"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the first book, Theophilus, I wrote about all that Jesus did and taught from the beginning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until the day when he was taken up to heaven, after giving instructions through the Holy Spirit to the apostles whom he had chosen.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After his suffering he presented himself alive to them by many convincing proofs, appearing to them</a:t>
            </a:r>
          </a:p>
        </p:txBody>
      </p:sp>
    </p:spTree>
    <p:extLst>
      <p:ext uri="{BB962C8B-B14F-4D97-AF65-F5344CB8AC3E}">
        <p14:creationId xmlns:p14="http://schemas.microsoft.com/office/powerpoint/2010/main" val="372894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1:1-14</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E50B53-5EFB-8251-4D0E-E198CDA0DBAC}"/>
              </a:ext>
            </a:extLst>
          </p:cNvPr>
          <p:cNvSpPr txBox="1"/>
          <p:nvPr/>
        </p:nvSpPr>
        <p:spPr>
          <a:xfrm>
            <a:off x="115454" y="1170038"/>
            <a:ext cx="8799871"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during forty days and speaking about the kingdom of God.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While staying with them, he ordered them not to leave Jerusalem, but to wait there for the promise of the Father. “This,” he said, “is what you have heard from 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John baptized with water, but you will be baptized with the Holy Spirit not many days from now.”</a:t>
            </a:r>
          </a:p>
        </p:txBody>
      </p:sp>
    </p:spTree>
    <p:extLst>
      <p:ext uri="{BB962C8B-B14F-4D97-AF65-F5344CB8AC3E}">
        <p14:creationId xmlns:p14="http://schemas.microsoft.com/office/powerpoint/2010/main" val="336394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1:1-14</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E50B53-5EFB-8251-4D0E-E198CDA0DBAC}"/>
              </a:ext>
            </a:extLst>
          </p:cNvPr>
          <p:cNvSpPr txBox="1"/>
          <p:nvPr/>
        </p:nvSpPr>
        <p:spPr>
          <a:xfrm>
            <a:off x="115454" y="1170038"/>
            <a:ext cx="8799871" cy="5078313"/>
          </a:xfrm>
          <a:prstGeom prst="rect">
            <a:avLst/>
          </a:prstGeom>
          <a:noFill/>
        </p:spPr>
        <p:txBody>
          <a:bodyPr wrap="square">
            <a:spAutoFit/>
          </a:bodyPr>
          <a:lstStyle/>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when they had come together, they asked him, “Lord, is this the time when you will restore the kingdom to Israel?”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replied, “It is not for you to know the times or periods that the Father has set by his own authority.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you will receive power when the Holy Spirit has come upon you; and you will be my witnesses in Jerusalem, </a:t>
            </a:r>
          </a:p>
        </p:txBody>
      </p:sp>
    </p:spTree>
    <p:extLst>
      <p:ext uri="{BB962C8B-B14F-4D97-AF65-F5344CB8AC3E}">
        <p14:creationId xmlns:p14="http://schemas.microsoft.com/office/powerpoint/2010/main" val="1212067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1:1-14</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E50B53-5EFB-8251-4D0E-E198CDA0DBAC}"/>
              </a:ext>
            </a:extLst>
          </p:cNvPr>
          <p:cNvSpPr txBox="1"/>
          <p:nvPr/>
        </p:nvSpPr>
        <p:spPr>
          <a:xfrm>
            <a:off x="115454" y="1170038"/>
            <a:ext cx="8799871"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all Judea and Samaria, and to the ends of the earth.”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he had said this, as they were watching, he was lifted up, and a cloud took him out of their sight.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While he was going and they were gazing up toward heaven, suddenly two men in white robes stood by them.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said, “Men of Galilee, why do you stand looking up toward</a:t>
            </a:r>
          </a:p>
        </p:txBody>
      </p:sp>
    </p:spTree>
    <p:extLst>
      <p:ext uri="{BB962C8B-B14F-4D97-AF65-F5344CB8AC3E}">
        <p14:creationId xmlns:p14="http://schemas.microsoft.com/office/powerpoint/2010/main" val="4181400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1:1-14</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E50B53-5EFB-8251-4D0E-E198CDA0DBAC}"/>
              </a:ext>
            </a:extLst>
          </p:cNvPr>
          <p:cNvSpPr txBox="1"/>
          <p:nvPr/>
        </p:nvSpPr>
        <p:spPr>
          <a:xfrm>
            <a:off x="115454" y="1170038"/>
            <a:ext cx="8799871" cy="5155257"/>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heaven? This Jesus, who has been taken up from you into heaven, will come in the same way as you saw him go into heaven.”</a:t>
            </a:r>
          </a:p>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they returned to Jerusalem from the mount called Olivet, which is near Jerusalem, a sabbath day’s journey away.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they had entered the city, they went to the room</a:t>
            </a:r>
          </a:p>
        </p:txBody>
      </p:sp>
    </p:spTree>
    <p:extLst>
      <p:ext uri="{BB962C8B-B14F-4D97-AF65-F5344CB8AC3E}">
        <p14:creationId xmlns:p14="http://schemas.microsoft.com/office/powerpoint/2010/main" val="60084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1:1-14</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E50B53-5EFB-8251-4D0E-E198CDA0DBAC}"/>
              </a:ext>
            </a:extLst>
          </p:cNvPr>
          <p:cNvSpPr txBox="1"/>
          <p:nvPr/>
        </p:nvSpPr>
        <p:spPr>
          <a:xfrm>
            <a:off x="115454" y="1170038"/>
            <a:ext cx="8799871"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upstairs where they were staying, Peter, and John, and James, and Andrew, Philip and Thomas, Bartholomew and Matthew, James son of Alphaeus, and Simon the Zealot, and Judas son of James.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All these were constantly devoting themselves to prayer, together with certain women, including Mary the mother of Jesus, as well as his brothers.</a:t>
            </a:r>
          </a:p>
        </p:txBody>
      </p:sp>
    </p:spTree>
    <p:extLst>
      <p:ext uri="{BB962C8B-B14F-4D97-AF65-F5344CB8AC3E}">
        <p14:creationId xmlns:p14="http://schemas.microsoft.com/office/powerpoint/2010/main" val="216587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3FA99B-944D-2E71-3D6D-E3E00B54E9D1}"/>
              </a:ext>
            </a:extLst>
          </p:cNvPr>
          <p:cNvSpPr txBox="1"/>
          <p:nvPr/>
        </p:nvSpPr>
        <p:spPr>
          <a:xfrm>
            <a:off x="127819" y="1052050"/>
            <a:ext cx="8898193" cy="4955203"/>
          </a:xfrm>
          <a:prstGeom prst="rect">
            <a:avLst/>
          </a:prstGeom>
          <a:noFill/>
        </p:spPr>
        <p:txBody>
          <a:bodyPr wrap="square">
            <a:spAutoFit/>
          </a:bodyPr>
          <a:lstStyle/>
          <a:p>
            <a:pPr marR="0">
              <a:spcBef>
                <a:spcPts val="0"/>
              </a:spcBef>
              <a:spcAft>
                <a:spcPts val="6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assembly stands. All may make the sign of the cross, the sign marked at baptism, as the presiding minister begins.</a:t>
            </a:r>
          </a:p>
          <a:p>
            <a:pPr marL="285750" marR="0" indent="-285750">
              <a:spcBef>
                <a:spcPts val="0"/>
              </a:spcBef>
              <a:spcAft>
                <a:spcPts val="60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28650" marR="0" indent="-628650">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Blessed be the holy Trinity,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one God, the fountain of living water, the rock who gave us birth, our light and our salvation.</a:t>
            </a:r>
          </a:p>
          <a:p>
            <a:pPr marL="628650" marR="0" indent="-628650">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28650" marR="0" indent="-62865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133F42-7364-065A-5A47-D41410AA40BC}"/>
              </a:ext>
            </a:extLst>
          </p:cNvPr>
          <p:cNvSpPr txBox="1"/>
          <p:nvPr/>
        </p:nvSpPr>
        <p:spPr>
          <a:xfrm>
            <a:off x="0" y="77170"/>
            <a:ext cx="9144000" cy="646331"/>
          </a:xfrm>
          <a:prstGeom prst="rect">
            <a:avLst/>
          </a:prstGeom>
          <a:noFill/>
        </p:spPr>
        <p:txBody>
          <a:bodyPr wrap="square">
            <a:spAutoFit/>
          </a:bodyPr>
          <a:lstStyle/>
          <a:p>
            <a:pPr marL="342900" marR="0" lvl="0" indent="-342900" algn="l"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THANKSGIVING FOR BAPTISM</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136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Mark 16:1-8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4000" dirty="0">
                <a:latin typeface="Arial Rounded MT Bold" panose="020F0704030504030204" pitchFamily="34" charset="0"/>
              </a:rPr>
              <a:t>Sermon</a:t>
            </a:r>
          </a:p>
        </p:txBody>
      </p:sp>
      <p:sp>
        <p:nvSpPr>
          <p:cNvPr id="3" name="Title 1">
            <a:extLst>
              <a:ext uri="{FF2B5EF4-FFF2-40B4-BE49-F238E27FC236}">
                <a16:creationId xmlns:a16="http://schemas.microsoft.com/office/drawing/2014/main" id="{F601855F-01B6-2030-8295-81657E37D7A3}"/>
              </a:ext>
            </a:extLst>
          </p:cNvPr>
          <p:cNvSpPr txBox="1">
            <a:spLocks/>
          </p:cNvSpPr>
          <p:nvPr/>
        </p:nvSpPr>
        <p:spPr bwMode="auto">
          <a:xfrm>
            <a:off x="0" y="5854151"/>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4000" dirty="0">
                <a:latin typeface="Arial Rounded MT Bold" panose="020F0704030504030204" pitchFamily="34" charset="0"/>
              </a:rPr>
              <a:t>Sandra Combs</a:t>
            </a:r>
          </a:p>
        </p:txBody>
      </p:sp>
      <p:pic>
        <p:nvPicPr>
          <p:cNvPr id="5" name="Picture 4">
            <a:extLst>
              <a:ext uri="{FF2B5EF4-FFF2-40B4-BE49-F238E27FC236}">
                <a16:creationId xmlns:a16="http://schemas.microsoft.com/office/drawing/2014/main" id="{D3C64BBA-5D1B-D9D0-DFC6-2080A7BF62B5}"/>
              </a:ext>
            </a:extLst>
          </p:cNvPr>
          <p:cNvPicPr>
            <a:picLocks noChangeAspect="1"/>
          </p:cNvPicPr>
          <p:nvPr/>
        </p:nvPicPr>
        <p:blipFill>
          <a:blip r:embed="rId3"/>
          <a:stretch>
            <a:fillRect/>
          </a:stretch>
        </p:blipFill>
        <p:spPr>
          <a:xfrm>
            <a:off x="2395539" y="1060498"/>
            <a:ext cx="4352921" cy="4737003"/>
          </a:xfrm>
          <a:prstGeom prst="rect">
            <a:avLst/>
          </a:prstGeom>
        </p:spPr>
      </p:pic>
    </p:spTree>
    <p:extLst>
      <p:ext uri="{BB962C8B-B14F-4D97-AF65-F5344CB8AC3E}">
        <p14:creationId xmlns:p14="http://schemas.microsoft.com/office/powerpoint/2010/main" val="506025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81011"/>
            <a:ext cx="9059160" cy="677108"/>
          </a:xfrm>
          <a:prstGeom prst="rect">
            <a:avLst/>
          </a:prstGeom>
        </p:spPr>
        <p:txBody>
          <a:bodyPr wrap="square">
            <a:spAutoFit/>
          </a:bodyPr>
          <a:lstStyle/>
          <a:p>
            <a:pPr marR="0" lvl="0" algn="ctr">
              <a:lnSpc>
                <a:spcPct val="95000"/>
              </a:lnSpc>
              <a:spcBef>
                <a:spcPts val="0"/>
              </a:spcBef>
              <a:spcAft>
                <a:spcPts val="600"/>
              </a:spcAft>
            </a:pPr>
            <a:r>
              <a:rPr lang="en-US" sz="4000" b="1">
                <a:latin typeface="Arial Rounded MT Bold" panose="020F0704030504030204" pitchFamily="34" charset="0"/>
                <a:ea typeface="Times New Roman" panose="02020603050405020304" pitchFamily="18" charset="0"/>
              </a:rPr>
              <a:t>SPECIAL MUSIC</a:t>
            </a:r>
            <a:endParaRPr lang="en-US" sz="4000" b="1" dirty="0">
              <a:latin typeface="Arial Rounded MT Bold" panose="020F0704030504030204" pitchFamily="34" charset="0"/>
              <a:ea typeface="Times New Roman" panose="02020603050405020304" pitchFamily="18" charset="0"/>
            </a:endParaRPr>
          </a:p>
        </p:txBody>
      </p:sp>
      <p:sp>
        <p:nvSpPr>
          <p:cNvPr id="2" name="Rectangle 1">
            <a:extLst>
              <a:ext uri="{FF2B5EF4-FFF2-40B4-BE49-F238E27FC236}">
                <a16:creationId xmlns:a16="http://schemas.microsoft.com/office/drawing/2014/main" id="{EC867360-54F6-7BD3-932E-E77C69C4B075}"/>
              </a:ext>
            </a:extLst>
          </p:cNvPr>
          <p:cNvSpPr/>
          <p:nvPr/>
        </p:nvSpPr>
        <p:spPr>
          <a:xfrm>
            <a:off x="42419" y="5133524"/>
            <a:ext cx="9059160" cy="133882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“Jesus Messiah”</a:t>
            </a:r>
          </a:p>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Larry Harter</a:t>
            </a:r>
          </a:p>
        </p:txBody>
      </p:sp>
    </p:spTree>
    <p:extLst>
      <p:ext uri="{BB962C8B-B14F-4D97-AF65-F5344CB8AC3E}">
        <p14:creationId xmlns:p14="http://schemas.microsoft.com/office/powerpoint/2010/main" val="2140709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of new life,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3FA99B-944D-2E71-3D6D-E3E00B54E9D1}"/>
              </a:ext>
            </a:extLst>
          </p:cNvPr>
          <p:cNvSpPr txBox="1"/>
          <p:nvPr/>
        </p:nvSpPr>
        <p:spPr>
          <a:xfrm>
            <a:off x="127819" y="1052050"/>
            <a:ext cx="8898193" cy="4985980"/>
          </a:xfrm>
          <a:prstGeom prst="rect">
            <a:avLst/>
          </a:prstGeom>
          <a:noFill/>
        </p:spPr>
        <p:txBody>
          <a:bodyPr wrap="square">
            <a:spAutoFit/>
          </a:bodyPr>
          <a:lstStyle/>
          <a:p>
            <a:pPr marR="0">
              <a:spcBef>
                <a:spcPts val="0"/>
              </a:spcBef>
              <a:spcAft>
                <a:spcPts val="180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presiding minister addresses the assembly.</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8975" marR="0" indent="-688975">
              <a:spcBef>
                <a:spcPts val="0"/>
              </a:spcBef>
              <a:spcAft>
                <a:spcPts val="18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p>
          <a:p>
            <a:pPr marR="0">
              <a:spcBef>
                <a:spcPts val="0"/>
              </a:spcBef>
              <a:spcAft>
                <a:spcPts val="180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133F42-7364-065A-5A47-D41410AA40BC}"/>
              </a:ext>
            </a:extLst>
          </p:cNvPr>
          <p:cNvSpPr txBox="1"/>
          <p:nvPr/>
        </p:nvSpPr>
        <p:spPr>
          <a:xfrm>
            <a:off x="0" y="77170"/>
            <a:ext cx="9144000" cy="646331"/>
          </a:xfrm>
          <a:prstGeom prst="rect">
            <a:avLst/>
          </a:prstGeom>
          <a:noFill/>
        </p:spPr>
        <p:txBody>
          <a:bodyPr wrap="square">
            <a:spAutoFit/>
          </a:bodyPr>
          <a:lstStyle/>
          <a:p>
            <a:pPr marL="342900" marR="0" lvl="0" indent="-342900" algn="l"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THANKSGIVING FOR BAPTISM</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56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place in your arms all for whom we pray, out loud or in our hearts, confident in your mercy and grace, through Jesus Christ,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5508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a:t>
            </a:r>
          </a:p>
        </p:txBody>
      </p:sp>
      <p:pic>
        <p:nvPicPr>
          <p:cNvPr id="3" name="Picture 2">
            <a:extLst>
              <a:ext uri="{FF2B5EF4-FFF2-40B4-BE49-F238E27FC236}">
                <a16:creationId xmlns:a16="http://schemas.microsoft.com/office/drawing/2014/main" id="{AA1C49CB-54F3-F444-FFC2-6B3D22131918}"/>
              </a:ext>
            </a:extLst>
          </p:cNvPr>
          <p:cNvPicPr>
            <a:picLocks noChangeAspect="1"/>
          </p:cNvPicPr>
          <p:nvPr/>
        </p:nvPicPr>
        <p:blipFill>
          <a:blip r:embed="rId3"/>
          <a:stretch>
            <a:fillRect/>
          </a:stretch>
        </p:blipFill>
        <p:spPr>
          <a:xfrm>
            <a:off x="2043344" y="1119865"/>
            <a:ext cx="5057312" cy="5503546"/>
          </a:xfrm>
          <a:prstGeom prst="rect">
            <a:avLst/>
          </a:prstGeom>
        </p:spPr>
      </p:pic>
    </p:spTree>
    <p:extLst>
      <p:ext uri="{BB962C8B-B14F-4D97-AF65-F5344CB8AC3E}">
        <p14:creationId xmlns:p14="http://schemas.microsoft.com/office/powerpoint/2010/main" val="2563240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5508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pic>
        <p:nvPicPr>
          <p:cNvPr id="3" name="Picture 2">
            <a:extLst>
              <a:ext uri="{FF2B5EF4-FFF2-40B4-BE49-F238E27FC236}">
                <a16:creationId xmlns:a16="http://schemas.microsoft.com/office/drawing/2014/main" id="{6BB7A572-E2F9-2852-811B-ED908C58E4FF}"/>
              </a:ext>
            </a:extLst>
          </p:cNvPr>
          <p:cNvPicPr>
            <a:picLocks noChangeAspect="1"/>
          </p:cNvPicPr>
          <p:nvPr/>
        </p:nvPicPr>
        <p:blipFill>
          <a:blip r:embed="rId3"/>
          <a:stretch>
            <a:fillRect/>
          </a:stretch>
        </p:blipFill>
        <p:spPr>
          <a:xfrm>
            <a:off x="2043344" y="1119865"/>
            <a:ext cx="5057312" cy="5503546"/>
          </a:xfrm>
          <a:prstGeom prst="rect">
            <a:avLst/>
          </a:prstGeom>
        </p:spPr>
      </p:pic>
    </p:spTree>
    <p:extLst>
      <p:ext uri="{BB962C8B-B14F-4D97-AF65-F5344CB8AC3E}">
        <p14:creationId xmlns:p14="http://schemas.microsoft.com/office/powerpoint/2010/main" val="2584798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57"/>
            <a:ext cx="9144000" cy="6045942"/>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0" y="945221"/>
            <a:ext cx="9166814"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999634"/>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living, and loving God…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3FA99B-944D-2E71-3D6D-E3E00B54E9D1}"/>
              </a:ext>
            </a:extLst>
          </p:cNvPr>
          <p:cNvSpPr txBox="1"/>
          <p:nvPr/>
        </p:nvSpPr>
        <p:spPr>
          <a:xfrm>
            <a:off x="127819" y="1052050"/>
            <a:ext cx="8495071" cy="5509200"/>
          </a:xfrm>
          <a:prstGeom prst="rect">
            <a:avLst/>
          </a:prstGeom>
          <a:noFill/>
        </p:spPr>
        <p:txBody>
          <a:bodyPr wrap="square">
            <a:spAutoFit/>
          </a:bodyPr>
          <a:lstStyle/>
          <a:p>
            <a:pPr marL="688975" marR="0" indent="-6889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r>
              <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At the river your Son was baptized by John and anointed with the Holy Spirit.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133F42-7364-065A-5A47-D41410AA40BC}"/>
              </a:ext>
            </a:extLst>
          </p:cNvPr>
          <p:cNvSpPr txBox="1"/>
          <p:nvPr/>
        </p:nvSpPr>
        <p:spPr>
          <a:xfrm>
            <a:off x="0" y="77170"/>
            <a:ext cx="9144000" cy="646331"/>
          </a:xfrm>
          <a:prstGeom prst="rect">
            <a:avLst/>
          </a:prstGeom>
          <a:noFill/>
        </p:spPr>
        <p:txBody>
          <a:bodyPr wrap="square">
            <a:spAutoFit/>
          </a:bodyPr>
          <a:lstStyle/>
          <a:p>
            <a:pPr marL="342900" marR="0" lvl="0" indent="-342900" algn="l"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THANKSGIVING FOR BAPTISM</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23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10966" y="1392857"/>
            <a:ext cx="8202091" cy="4194674"/>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Christ who is alive in this place now invites you to the table to share in the bread and wine that is his own holy presence and a foretaste of the heavenly feast that has no end.                                           All is prepared—come and eat.</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959FC90-329E-4545-AE26-44E6BAEF8369}"/>
              </a:ext>
            </a:extLst>
          </p:cNvPr>
          <p:cNvSpPr/>
          <p:nvPr/>
        </p:nvSpPr>
        <p:spPr>
          <a:xfrm>
            <a:off x="236306" y="697420"/>
            <a:ext cx="8748444" cy="5981574"/>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Each First Communion family will Commune “At the Rail” with their First Communicant.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After all First Communion Families have Communed, the remaining assembly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7010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a:t>
            </a:r>
            <a:r>
              <a:rPr lang="en-US" sz="3200" dirty="0">
                <a:solidFill>
                  <a:srgbClr val="000000"/>
                </a:solidFill>
                <a:effectLst/>
                <a:latin typeface="Arial Rounded MT Bold" panose="020F0704030504030204" pitchFamily="34" charset="0"/>
                <a:ea typeface="Calibri" panose="020F0502020204030204" pitchFamily="34" charset="0"/>
              </a:rPr>
              <a:t>May this Body and Blood of our Lord and Savior, Jesus Christ, strengthen, keep, and unite us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692211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741" t="3184" r="1803" b="51506"/>
          <a:stretch/>
        </p:blipFill>
        <p:spPr>
          <a:xfrm>
            <a:off x="15735" y="1117080"/>
            <a:ext cx="9128265" cy="4163852"/>
          </a:xfrm>
          <a:prstGeom prst="rect">
            <a:avLst/>
          </a:prstGeom>
        </p:spPr>
      </p:pic>
    </p:spTree>
    <p:extLst>
      <p:ext uri="{BB962C8B-B14F-4D97-AF65-F5344CB8AC3E}">
        <p14:creationId xmlns:p14="http://schemas.microsoft.com/office/powerpoint/2010/main" val="1013885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gn="l" defTabSz="685800" rtl="0" eaLnBrk="0" fontAlgn="base" latinLnBrk="0" hangingPunct="0">
              <a:lnSpc>
                <a:spcPct val="107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POST COMMUNION CANTACLE</a:t>
            </a:r>
            <a:endParaRPr kumimoji="0" lang="en-US" sz="4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srcRect l="1741" t="49229" r="1803" b="4210"/>
          <a:stretch/>
        </p:blipFill>
        <p:spPr>
          <a:xfrm>
            <a:off x="-1" y="1258528"/>
            <a:ext cx="9128265" cy="4435690"/>
          </a:xfrm>
          <a:prstGeom prst="rect">
            <a:avLst/>
          </a:prstGeom>
        </p:spPr>
      </p:pic>
    </p:spTree>
    <p:extLst>
      <p:ext uri="{BB962C8B-B14F-4D97-AF65-F5344CB8AC3E}">
        <p14:creationId xmlns:p14="http://schemas.microsoft.com/office/powerpoint/2010/main" val="3009912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649895" y="1054055"/>
            <a:ext cx="784421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Shepherding God, you have prepared a table before us and nourished us with your love.  Send us forth from this banquet to proclaim your goodness and share the abundant mercy of Jesus, our redeemer and friend.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45690" y="1746943"/>
            <a:ext cx="8052619" cy="371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Beloved, we are God’s own people, holy, washed, renewed.  God bless you and keep you, shower you with mercy, fill you with courage, and </a:t>
            </a: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give you peace.</a:t>
            </a:r>
          </a:p>
          <a:p>
            <a:pPr marL="803275" marR="0" indent="-803275">
              <a:lnSpc>
                <a:spcPct val="95000"/>
              </a:lnSpc>
              <a:spcBef>
                <a:spcPts val="0"/>
              </a:spcBef>
              <a:spcAft>
                <a:spcPts val="1200"/>
              </a:spcAft>
            </a:pPr>
            <a:endParaRPr lang="en-US" sz="3200" b="1" dirty="0">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529389" y="824563"/>
            <a:ext cx="8065971"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 “Beautiful Savior”</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518</a:t>
            </a:r>
          </a:p>
        </p:txBody>
      </p:sp>
      <p:pic>
        <p:nvPicPr>
          <p:cNvPr id="3" name="Picture 2">
            <a:extLst>
              <a:ext uri="{FF2B5EF4-FFF2-40B4-BE49-F238E27FC236}">
                <a16:creationId xmlns:a16="http://schemas.microsoft.com/office/drawing/2014/main" id="{9F41E945-2C3C-E70A-1C69-7FFC9B70D0F8}"/>
              </a:ext>
            </a:extLst>
          </p:cNvPr>
          <p:cNvPicPr>
            <a:picLocks noChangeAspect="1"/>
          </p:cNvPicPr>
          <p:nvPr/>
        </p:nvPicPr>
        <p:blipFill>
          <a:blip r:embed="rId3"/>
          <a:stretch>
            <a:fillRect/>
          </a:stretch>
        </p:blipFill>
        <p:spPr>
          <a:xfrm>
            <a:off x="2530222" y="2132229"/>
            <a:ext cx="4083556" cy="4442712"/>
          </a:xfrm>
          <a:prstGeom prst="rect">
            <a:avLst/>
          </a:prstGeom>
        </p:spPr>
      </p:pic>
    </p:spTree>
    <p:extLst>
      <p:ext uri="{BB962C8B-B14F-4D97-AF65-F5344CB8AC3E}">
        <p14:creationId xmlns:p14="http://schemas.microsoft.com/office/powerpoint/2010/main" val="558007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646331"/>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“Beautiful Savior” 			     LBW 518</a:t>
            </a:r>
          </a:p>
        </p:txBody>
      </p:sp>
      <p:sp>
        <p:nvSpPr>
          <p:cNvPr id="4" name="TextBox 3">
            <a:extLst>
              <a:ext uri="{FF2B5EF4-FFF2-40B4-BE49-F238E27FC236}">
                <a16:creationId xmlns:a16="http://schemas.microsoft.com/office/drawing/2014/main" id="{7FACFFCF-0F71-2BE2-63EB-93D1E01FB52D}"/>
              </a:ext>
            </a:extLst>
          </p:cNvPr>
          <p:cNvSpPr txBox="1"/>
          <p:nvPr/>
        </p:nvSpPr>
        <p:spPr>
          <a:xfrm>
            <a:off x="1124527" y="1748641"/>
            <a:ext cx="6894946"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Beautiful Savior,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King of creation,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Son of God and Son of Man!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Truly I'd love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truly I'd serve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light of my soul,                                                         my joy, my crown.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900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3FA99B-944D-2E71-3D6D-E3E00B54E9D1}"/>
              </a:ext>
            </a:extLst>
          </p:cNvPr>
          <p:cNvSpPr txBox="1"/>
          <p:nvPr/>
        </p:nvSpPr>
        <p:spPr>
          <a:xfrm>
            <a:off x="840658" y="1563328"/>
            <a:ext cx="7462684" cy="4031873"/>
          </a:xfrm>
          <a:prstGeom prst="rect">
            <a:avLst/>
          </a:prstGeom>
          <a:noFill/>
        </p:spPr>
        <p:txBody>
          <a:bodyPr wrap="square">
            <a:spAutoFit/>
          </a:bodyPr>
          <a:lstStyle/>
          <a:p>
            <a:pPr marL="688975" marR="0" indent="-6889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By water and your Word you claim us as daughters and sons, making us heirs of your promise and servants of all.  We praise you for the gift of water that sustains life, and above all we praise you for the gift of new life in Jesus Christ.  </a:t>
            </a:r>
          </a:p>
        </p:txBody>
      </p:sp>
      <p:sp>
        <p:nvSpPr>
          <p:cNvPr id="8" name="TextBox 7">
            <a:extLst>
              <a:ext uri="{FF2B5EF4-FFF2-40B4-BE49-F238E27FC236}">
                <a16:creationId xmlns:a16="http://schemas.microsoft.com/office/drawing/2014/main" id="{99133F42-7364-065A-5A47-D41410AA40BC}"/>
              </a:ext>
            </a:extLst>
          </p:cNvPr>
          <p:cNvSpPr txBox="1"/>
          <p:nvPr/>
        </p:nvSpPr>
        <p:spPr>
          <a:xfrm>
            <a:off x="0" y="77170"/>
            <a:ext cx="9144000" cy="646331"/>
          </a:xfrm>
          <a:prstGeom prst="rect">
            <a:avLst/>
          </a:prstGeom>
          <a:noFill/>
        </p:spPr>
        <p:txBody>
          <a:bodyPr wrap="square">
            <a:spAutoFit/>
          </a:bodyPr>
          <a:lstStyle/>
          <a:p>
            <a:pPr marL="342900" marR="0" lvl="0" indent="-342900" algn="l"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THANKSGIVING FOR BAPTISM</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613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646331"/>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“Beautiful Savior” 			     LBW 518</a:t>
            </a:r>
          </a:p>
        </p:txBody>
      </p:sp>
      <p:sp>
        <p:nvSpPr>
          <p:cNvPr id="4" name="TextBox 3">
            <a:extLst>
              <a:ext uri="{FF2B5EF4-FFF2-40B4-BE49-F238E27FC236}">
                <a16:creationId xmlns:a16="http://schemas.microsoft.com/office/drawing/2014/main" id="{7FACFFCF-0F71-2BE2-63EB-93D1E01FB52D}"/>
              </a:ext>
            </a:extLst>
          </p:cNvPr>
          <p:cNvSpPr txBox="1"/>
          <p:nvPr/>
        </p:nvSpPr>
        <p:spPr>
          <a:xfrm>
            <a:off x="1491970" y="1319242"/>
            <a:ext cx="6019875"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Fair are the meadows,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fair are the woodlands,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robed in </a:t>
            </a:r>
            <a:r>
              <a:rPr lang="en-US" sz="3600" dirty="0" err="1">
                <a:effectLst/>
                <a:latin typeface="Arial Rounded MT Bold" panose="020F0704030504030204" pitchFamily="34" charset="0"/>
                <a:ea typeface="MS Mincho" panose="02020609040205080304" pitchFamily="49" charset="-128"/>
              </a:rPr>
              <a:t>flow'rs</a:t>
            </a:r>
            <a:r>
              <a:rPr lang="en-US" sz="3600" dirty="0">
                <a:effectLst/>
                <a:latin typeface="Arial Rounded MT Bold" panose="020F0704030504030204" pitchFamily="34" charset="0"/>
                <a:ea typeface="MS Mincho" panose="02020609040205080304" pitchFamily="49" charset="-128"/>
              </a:rPr>
              <a:t> of                                  blooming spring;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is fairer,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is purer,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 makes our sorrowing                                          spirit sing.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75435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646331"/>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“Beautiful Savior” 			     LBW 518</a:t>
            </a:r>
          </a:p>
        </p:txBody>
      </p:sp>
      <p:sp>
        <p:nvSpPr>
          <p:cNvPr id="4" name="TextBox 3">
            <a:extLst>
              <a:ext uri="{FF2B5EF4-FFF2-40B4-BE49-F238E27FC236}">
                <a16:creationId xmlns:a16="http://schemas.microsoft.com/office/drawing/2014/main" id="{7FACFFCF-0F71-2BE2-63EB-93D1E01FB52D}"/>
              </a:ext>
            </a:extLst>
          </p:cNvPr>
          <p:cNvSpPr txBox="1"/>
          <p:nvPr/>
        </p:nvSpPr>
        <p:spPr>
          <a:xfrm>
            <a:off x="1065533" y="1596241"/>
            <a:ext cx="7012933"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Fair is the sunshine,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fair is the moonlight,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bright the sparkling                                               stars on high;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shines brighter,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shines purer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than all the angels in the sky.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28181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646331"/>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“Beautiful Savior” 			     LBW 518</a:t>
            </a:r>
          </a:p>
        </p:txBody>
      </p:sp>
      <p:sp>
        <p:nvSpPr>
          <p:cNvPr id="4" name="TextBox 3">
            <a:extLst>
              <a:ext uri="{FF2B5EF4-FFF2-40B4-BE49-F238E27FC236}">
                <a16:creationId xmlns:a16="http://schemas.microsoft.com/office/drawing/2014/main" id="{7FACFFCF-0F71-2BE2-63EB-93D1E01FB52D}"/>
              </a:ext>
            </a:extLst>
          </p:cNvPr>
          <p:cNvSpPr txBox="1"/>
          <p:nvPr/>
        </p:nvSpPr>
        <p:spPr>
          <a:xfrm>
            <a:off x="829559" y="1873240"/>
            <a:ext cx="7484881" cy="3416320"/>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Beautiful Savior,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Lord of the nations,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Son of God and Son of Man!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Glory and honor,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praise, adoration,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now and forevermore be thine!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040226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78481"/>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Pam Sherman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3FA99B-944D-2E71-3D6D-E3E00B54E9D1}"/>
              </a:ext>
            </a:extLst>
          </p:cNvPr>
          <p:cNvSpPr txBox="1"/>
          <p:nvPr/>
        </p:nvSpPr>
        <p:spPr>
          <a:xfrm>
            <a:off x="703006" y="1150372"/>
            <a:ext cx="7737987" cy="4801314"/>
          </a:xfrm>
          <a:prstGeom prst="rect">
            <a:avLst/>
          </a:prstGeom>
          <a:noFill/>
        </p:spPr>
        <p:txBody>
          <a:bodyPr wrap="square">
            <a:spAutoFit/>
          </a:bodyPr>
          <a:lstStyle/>
          <a:p>
            <a:pPr marL="688975" marR="0" indent="-6889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a:p>
            <a:pPr marL="688975" marR="0" indent="-688975">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8975" marR="0" indent="-688975">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133F42-7364-065A-5A47-D41410AA40BC}"/>
              </a:ext>
            </a:extLst>
          </p:cNvPr>
          <p:cNvSpPr txBox="1"/>
          <p:nvPr/>
        </p:nvSpPr>
        <p:spPr>
          <a:xfrm>
            <a:off x="0" y="77170"/>
            <a:ext cx="9144000" cy="646331"/>
          </a:xfrm>
          <a:prstGeom prst="rect">
            <a:avLst/>
          </a:prstGeom>
          <a:noFill/>
        </p:spPr>
        <p:txBody>
          <a:bodyPr wrap="square">
            <a:spAutoFit/>
          </a:bodyPr>
          <a:lstStyle/>
          <a:p>
            <a:pPr marL="342900" marR="0" lvl="0" indent="-342900" algn="l"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THANKSGIVING FOR BAPTISM</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19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nl-NL" sz="3600" dirty="0">
                <a:solidFill>
                  <a:srgbClr val="000000"/>
                </a:solidFill>
                <a:latin typeface="Arial Rounded MT Bold" panose="020F0704030504030204" pitchFamily="34" charset="0"/>
                <a:ea typeface="Calibri" panose="020F0502020204030204" pitchFamily="34" charset="0"/>
              </a:rPr>
              <a:t> </a:t>
            </a:r>
            <a:r>
              <a:rPr lang="en-US" sz="3600" dirty="0">
                <a:solidFill>
                  <a:srgbClr val="000000"/>
                </a:solidFill>
                <a:latin typeface="Arial Rounded MT Bold" panose="020F0704030504030204" pitchFamily="34" charset="0"/>
                <a:ea typeface="Calibri" panose="020F0502020204030204" pitchFamily="34" charset="0"/>
              </a:rPr>
              <a:t>“Alleluia!  Sing to Jesus” </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158</a:t>
            </a:r>
          </a:p>
        </p:txBody>
      </p:sp>
      <p:pic>
        <p:nvPicPr>
          <p:cNvPr id="3" name="Picture 2">
            <a:extLst>
              <a:ext uri="{FF2B5EF4-FFF2-40B4-BE49-F238E27FC236}">
                <a16:creationId xmlns:a16="http://schemas.microsoft.com/office/drawing/2014/main" id="{89D39343-ECCD-8BCD-7668-BA5103D27827}"/>
              </a:ext>
            </a:extLst>
          </p:cNvPr>
          <p:cNvPicPr>
            <a:picLocks noChangeAspect="1"/>
          </p:cNvPicPr>
          <p:nvPr/>
        </p:nvPicPr>
        <p:blipFill>
          <a:blip r:embed="rId3"/>
          <a:stretch>
            <a:fillRect/>
          </a:stretch>
        </p:blipFill>
        <p:spPr>
          <a:xfrm>
            <a:off x="2395539" y="2043724"/>
            <a:ext cx="4352921" cy="4737003"/>
          </a:xfrm>
          <a:prstGeom prst="rect">
            <a:avLst/>
          </a:prstGeom>
        </p:spPr>
      </p:pic>
    </p:spTree>
    <p:extLst>
      <p:ext uri="{BB962C8B-B14F-4D97-AF65-F5344CB8AC3E}">
        <p14:creationId xmlns:p14="http://schemas.microsoft.com/office/powerpoint/2010/main" val="116415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637932"/>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nl-NL" sz="3600" dirty="0">
                <a:solidFill>
                  <a:srgbClr val="000000"/>
                </a:solidFill>
                <a:latin typeface="Arial Rounded MT Bold" panose="020F0704030504030204" pitchFamily="34" charset="0"/>
                <a:ea typeface="Calibri" panose="020F0502020204030204" pitchFamily="34" charset="0"/>
              </a:rPr>
              <a:t> </a:t>
            </a:r>
            <a:r>
              <a:rPr lang="en-US" sz="3600" dirty="0">
                <a:solidFill>
                  <a:srgbClr val="000000"/>
                </a:solidFill>
                <a:latin typeface="Arial Rounded MT Bold" panose="020F0704030504030204" pitchFamily="34" charset="0"/>
                <a:ea typeface="Calibri" panose="020F0502020204030204" pitchFamily="34" charset="0"/>
              </a:rPr>
              <a:t>“Alleluia!  Sing to Jesus         LBW 158</a:t>
            </a:r>
          </a:p>
        </p:txBody>
      </p:sp>
      <p:sp>
        <p:nvSpPr>
          <p:cNvPr id="5" name="TextBox 4">
            <a:extLst>
              <a:ext uri="{FF2B5EF4-FFF2-40B4-BE49-F238E27FC236}">
                <a16:creationId xmlns:a16="http://schemas.microsoft.com/office/drawing/2014/main" id="{964F6ACA-873E-D095-6826-4D5450C47525}"/>
              </a:ext>
            </a:extLst>
          </p:cNvPr>
          <p:cNvSpPr txBox="1"/>
          <p:nvPr/>
        </p:nvSpPr>
        <p:spPr>
          <a:xfrm>
            <a:off x="501445" y="1327354"/>
            <a:ext cx="8141110"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Alleluia! Sing to Jesus;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scepter, his the throne;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Alleluia! his the triumph,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his the victory alone.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Hark! The songs of peaceful Zion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thunder like a mighty flood: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out of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nation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has redeemed us by his blood."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44095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1602</TotalTime>
  <Words>3719</Words>
  <Application>Microsoft Office PowerPoint</Application>
  <PresentationFormat>On-screen Show (4:3)</PresentationFormat>
  <Paragraphs>325</Paragraphs>
  <Slides>63</Slides>
  <Notes>40</Notes>
  <HiddenSlides>18</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Arial Rounded MT Bold</vt:lpstr>
      <vt:lpstr>Calibri</vt:lpstr>
      <vt:lpstr>Calibri Light</vt:lpstr>
      <vt:lpstr>Symbol</vt:lpstr>
      <vt:lpstr>Times New Roman</vt:lpstr>
      <vt:lpstr>Office Theme</vt:lpstr>
      <vt:lpstr>1_Office Theme</vt:lpstr>
      <vt:lpstr>Trinity Evangelical Lutheran Church April 7, 2024</vt:lpstr>
      <vt:lpstr>Prelude           By Pam Sherman     </vt:lpstr>
      <vt:lpstr>PowerPoint Presentation</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83</cp:revision>
  <dcterms:created xsi:type="dcterms:W3CDTF">2016-05-14T21:20:37Z</dcterms:created>
  <dcterms:modified xsi:type="dcterms:W3CDTF">2024-04-06T21:42:13Z</dcterms:modified>
</cp:coreProperties>
</file>