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8"/>
  </p:notesMasterIdLst>
  <p:sldIdLst>
    <p:sldId id="258" r:id="rId2"/>
    <p:sldId id="260" r:id="rId3"/>
    <p:sldId id="1462" r:id="rId4"/>
    <p:sldId id="1463" r:id="rId5"/>
    <p:sldId id="268" r:id="rId6"/>
    <p:sldId id="269" r:id="rId7"/>
    <p:sldId id="1464" r:id="rId8"/>
    <p:sldId id="261" r:id="rId9"/>
    <p:sldId id="1016" r:id="rId10"/>
    <p:sldId id="1630" r:id="rId11"/>
    <p:sldId id="341" r:id="rId12"/>
    <p:sldId id="267" r:id="rId13"/>
    <p:sldId id="1018" r:id="rId14"/>
    <p:sldId id="1678" r:id="rId15"/>
    <p:sldId id="1679" r:id="rId16"/>
    <p:sldId id="1680" r:id="rId17"/>
    <p:sldId id="270" r:id="rId18"/>
    <p:sldId id="272" r:id="rId19"/>
    <p:sldId id="271" r:id="rId20"/>
    <p:sldId id="273" r:id="rId21"/>
    <p:sldId id="274" r:id="rId22"/>
    <p:sldId id="275" r:id="rId23"/>
    <p:sldId id="348" r:id="rId24"/>
    <p:sldId id="277" r:id="rId25"/>
    <p:sldId id="1536" r:id="rId26"/>
    <p:sldId id="278" r:id="rId27"/>
    <p:sldId id="1498" r:id="rId28"/>
    <p:sldId id="1681" r:id="rId29"/>
    <p:sldId id="1682" r:id="rId30"/>
    <p:sldId id="1683" r:id="rId31"/>
    <p:sldId id="1684" r:id="rId32"/>
    <p:sldId id="1685" r:id="rId33"/>
    <p:sldId id="1686" r:id="rId34"/>
    <p:sldId id="995" r:id="rId35"/>
    <p:sldId id="1328" r:id="rId36"/>
    <p:sldId id="1692" r:id="rId37"/>
    <p:sldId id="1693" r:id="rId38"/>
    <p:sldId id="1694" r:id="rId39"/>
    <p:sldId id="1695" r:id="rId40"/>
    <p:sldId id="1696" r:id="rId41"/>
    <p:sldId id="1697" r:id="rId42"/>
    <p:sldId id="1698" r:id="rId43"/>
    <p:sldId id="1699" r:id="rId44"/>
    <p:sldId id="1700" r:id="rId45"/>
    <p:sldId id="1701" r:id="rId46"/>
    <p:sldId id="1702" r:id="rId47"/>
    <p:sldId id="309" r:id="rId48"/>
    <p:sldId id="1470" r:id="rId49"/>
    <p:sldId id="1448" r:id="rId50"/>
    <p:sldId id="310" r:id="rId51"/>
    <p:sldId id="1424" r:id="rId52"/>
    <p:sldId id="1425" r:id="rId53"/>
    <p:sldId id="339" r:id="rId54"/>
    <p:sldId id="334" r:id="rId55"/>
    <p:sldId id="335" r:id="rId56"/>
    <p:sldId id="336" r:id="rId57"/>
    <p:sldId id="337" r:id="rId58"/>
    <p:sldId id="338" r:id="rId59"/>
    <p:sldId id="1541" r:id="rId60"/>
    <p:sldId id="304" r:id="rId61"/>
    <p:sldId id="305" r:id="rId62"/>
    <p:sldId id="1429" r:id="rId63"/>
    <p:sldId id="1014" r:id="rId64"/>
    <p:sldId id="1291" r:id="rId65"/>
    <p:sldId id="311" r:id="rId66"/>
    <p:sldId id="312" r:id="rId67"/>
    <p:sldId id="313" r:id="rId68"/>
    <p:sldId id="314" r:id="rId69"/>
    <p:sldId id="315" r:id="rId70"/>
    <p:sldId id="316" r:id="rId71"/>
    <p:sldId id="317" r:id="rId72"/>
    <p:sldId id="318" r:id="rId73"/>
    <p:sldId id="319" r:id="rId74"/>
    <p:sldId id="1293" r:id="rId75"/>
    <p:sldId id="1691" r:id="rId76"/>
    <p:sldId id="1302" r:id="rId77"/>
    <p:sldId id="321" r:id="rId78"/>
    <p:sldId id="1015" r:id="rId79"/>
    <p:sldId id="485" r:id="rId80"/>
    <p:sldId id="1017" r:id="rId81"/>
    <p:sldId id="297" r:id="rId82"/>
    <p:sldId id="1687" r:id="rId83"/>
    <p:sldId id="1688" r:id="rId84"/>
    <p:sldId id="1689" r:id="rId85"/>
    <p:sldId id="1690" r:id="rId86"/>
    <p:sldId id="330" r:id="rId87"/>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0" autoAdjust="0"/>
    <p:restoredTop sz="94660"/>
  </p:normalViewPr>
  <p:slideViewPr>
    <p:cSldViewPr snapToGrid="0" snapToObjects="1" showGuides="1">
      <p:cViewPr varScale="1">
        <p:scale>
          <a:sx n="97" d="100"/>
          <a:sy n="97" d="100"/>
        </p:scale>
        <p:origin x="1644" y="72"/>
      </p:cViewPr>
      <p:guideLst>
        <p:guide orient="horz" pos="2232"/>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10/14/2023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10</a:t>
            </a:fld>
            <a:endParaRPr lang="en-US" altLang="en-US"/>
          </a:p>
        </p:txBody>
      </p:sp>
    </p:spTree>
    <p:extLst>
      <p:ext uri="{BB962C8B-B14F-4D97-AF65-F5344CB8AC3E}">
        <p14:creationId xmlns:p14="http://schemas.microsoft.com/office/powerpoint/2010/main" val="43702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14</a:t>
            </a:fld>
            <a:endParaRPr lang="en-US" altLang="en-US"/>
          </a:p>
        </p:txBody>
      </p:sp>
    </p:spTree>
    <p:extLst>
      <p:ext uri="{BB962C8B-B14F-4D97-AF65-F5344CB8AC3E}">
        <p14:creationId xmlns:p14="http://schemas.microsoft.com/office/powerpoint/2010/main" val="408056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15</a:t>
            </a:fld>
            <a:endParaRPr lang="en-US" altLang="en-US"/>
          </a:p>
        </p:txBody>
      </p:sp>
    </p:spTree>
    <p:extLst>
      <p:ext uri="{BB962C8B-B14F-4D97-AF65-F5344CB8AC3E}">
        <p14:creationId xmlns:p14="http://schemas.microsoft.com/office/powerpoint/2010/main" val="4012186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16</a:t>
            </a:fld>
            <a:endParaRPr lang="en-US" altLang="en-US"/>
          </a:p>
        </p:txBody>
      </p:sp>
    </p:spTree>
    <p:extLst>
      <p:ext uri="{BB962C8B-B14F-4D97-AF65-F5344CB8AC3E}">
        <p14:creationId xmlns:p14="http://schemas.microsoft.com/office/powerpoint/2010/main" val="183670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238012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28</a:t>
            </a:fld>
            <a:endParaRPr lang="en-US" altLang="en-US"/>
          </a:p>
        </p:txBody>
      </p:sp>
    </p:spTree>
    <p:extLst>
      <p:ext uri="{BB962C8B-B14F-4D97-AF65-F5344CB8AC3E}">
        <p14:creationId xmlns:p14="http://schemas.microsoft.com/office/powerpoint/2010/main" val="1283219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29</a:t>
            </a:fld>
            <a:endParaRPr lang="en-US" altLang="en-US"/>
          </a:p>
        </p:txBody>
      </p:sp>
    </p:spTree>
    <p:extLst>
      <p:ext uri="{BB962C8B-B14F-4D97-AF65-F5344CB8AC3E}">
        <p14:creationId xmlns:p14="http://schemas.microsoft.com/office/powerpoint/2010/main" val="257511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30</a:t>
            </a:fld>
            <a:endParaRPr lang="en-US" altLang="en-US"/>
          </a:p>
        </p:txBody>
      </p:sp>
    </p:spTree>
    <p:extLst>
      <p:ext uri="{BB962C8B-B14F-4D97-AF65-F5344CB8AC3E}">
        <p14:creationId xmlns:p14="http://schemas.microsoft.com/office/powerpoint/2010/main" val="3859418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31</a:t>
            </a:fld>
            <a:endParaRPr lang="en-US" altLang="en-US"/>
          </a:p>
        </p:txBody>
      </p:sp>
    </p:spTree>
    <p:extLst>
      <p:ext uri="{BB962C8B-B14F-4D97-AF65-F5344CB8AC3E}">
        <p14:creationId xmlns:p14="http://schemas.microsoft.com/office/powerpoint/2010/main" val="1083497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32</a:t>
            </a:fld>
            <a:endParaRPr lang="en-US" altLang="en-US"/>
          </a:p>
        </p:txBody>
      </p:sp>
    </p:spTree>
    <p:extLst>
      <p:ext uri="{BB962C8B-B14F-4D97-AF65-F5344CB8AC3E}">
        <p14:creationId xmlns:p14="http://schemas.microsoft.com/office/powerpoint/2010/main" val="3523576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33</a:t>
            </a:fld>
            <a:endParaRPr lang="en-US" altLang="en-US"/>
          </a:p>
        </p:txBody>
      </p:sp>
    </p:spTree>
    <p:extLst>
      <p:ext uri="{BB962C8B-B14F-4D97-AF65-F5344CB8AC3E}">
        <p14:creationId xmlns:p14="http://schemas.microsoft.com/office/powerpoint/2010/main" val="2661566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36</a:t>
            </a:fld>
            <a:endParaRPr lang="en-US" altLang="en-US"/>
          </a:p>
        </p:txBody>
      </p:sp>
    </p:spTree>
    <p:extLst>
      <p:ext uri="{BB962C8B-B14F-4D97-AF65-F5344CB8AC3E}">
        <p14:creationId xmlns:p14="http://schemas.microsoft.com/office/powerpoint/2010/main" val="564142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37</a:t>
            </a:fld>
            <a:endParaRPr lang="en-US" altLang="en-US"/>
          </a:p>
        </p:txBody>
      </p:sp>
    </p:spTree>
    <p:extLst>
      <p:ext uri="{BB962C8B-B14F-4D97-AF65-F5344CB8AC3E}">
        <p14:creationId xmlns:p14="http://schemas.microsoft.com/office/powerpoint/2010/main" val="673078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38</a:t>
            </a:fld>
            <a:endParaRPr lang="en-US" altLang="en-US"/>
          </a:p>
        </p:txBody>
      </p:sp>
    </p:spTree>
    <p:extLst>
      <p:ext uri="{BB962C8B-B14F-4D97-AF65-F5344CB8AC3E}">
        <p14:creationId xmlns:p14="http://schemas.microsoft.com/office/powerpoint/2010/main" val="1023450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39</a:t>
            </a:fld>
            <a:endParaRPr lang="en-US" altLang="en-US"/>
          </a:p>
        </p:txBody>
      </p:sp>
    </p:spTree>
    <p:extLst>
      <p:ext uri="{BB962C8B-B14F-4D97-AF65-F5344CB8AC3E}">
        <p14:creationId xmlns:p14="http://schemas.microsoft.com/office/powerpoint/2010/main" val="139332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40</a:t>
            </a:fld>
            <a:endParaRPr lang="en-US" altLang="en-US"/>
          </a:p>
        </p:txBody>
      </p:sp>
    </p:spTree>
    <p:extLst>
      <p:ext uri="{BB962C8B-B14F-4D97-AF65-F5344CB8AC3E}">
        <p14:creationId xmlns:p14="http://schemas.microsoft.com/office/powerpoint/2010/main" val="4276157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41</a:t>
            </a:fld>
            <a:endParaRPr lang="en-US" altLang="en-US"/>
          </a:p>
        </p:txBody>
      </p:sp>
    </p:spTree>
    <p:extLst>
      <p:ext uri="{BB962C8B-B14F-4D97-AF65-F5344CB8AC3E}">
        <p14:creationId xmlns:p14="http://schemas.microsoft.com/office/powerpoint/2010/main" val="1976009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42</a:t>
            </a:fld>
            <a:endParaRPr lang="en-US" altLang="en-US"/>
          </a:p>
        </p:txBody>
      </p:sp>
    </p:spTree>
    <p:extLst>
      <p:ext uri="{BB962C8B-B14F-4D97-AF65-F5344CB8AC3E}">
        <p14:creationId xmlns:p14="http://schemas.microsoft.com/office/powerpoint/2010/main" val="1951848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43</a:t>
            </a:fld>
            <a:endParaRPr lang="en-US" altLang="en-US"/>
          </a:p>
        </p:txBody>
      </p:sp>
    </p:spTree>
    <p:extLst>
      <p:ext uri="{BB962C8B-B14F-4D97-AF65-F5344CB8AC3E}">
        <p14:creationId xmlns:p14="http://schemas.microsoft.com/office/powerpoint/2010/main" val="3739580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44</a:t>
            </a:fld>
            <a:endParaRPr lang="en-US" altLang="en-US"/>
          </a:p>
        </p:txBody>
      </p:sp>
    </p:spTree>
    <p:extLst>
      <p:ext uri="{BB962C8B-B14F-4D97-AF65-F5344CB8AC3E}">
        <p14:creationId xmlns:p14="http://schemas.microsoft.com/office/powerpoint/2010/main" val="2535078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45</a:t>
            </a:fld>
            <a:endParaRPr lang="en-US" altLang="en-US"/>
          </a:p>
        </p:txBody>
      </p:sp>
    </p:spTree>
    <p:extLst>
      <p:ext uri="{BB962C8B-B14F-4D97-AF65-F5344CB8AC3E}">
        <p14:creationId xmlns:p14="http://schemas.microsoft.com/office/powerpoint/2010/main" val="1542447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46</a:t>
            </a:fld>
            <a:endParaRPr lang="en-US" altLang="en-US"/>
          </a:p>
        </p:txBody>
      </p:sp>
    </p:spTree>
    <p:extLst>
      <p:ext uri="{BB962C8B-B14F-4D97-AF65-F5344CB8AC3E}">
        <p14:creationId xmlns:p14="http://schemas.microsoft.com/office/powerpoint/2010/main" val="1796898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t>61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63</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78</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80</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854142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320794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78168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56128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10/14/2023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10/14/2023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10/14/2023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10/14/2023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10/14/2023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10/14/2023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10/14/2023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10/14/2023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10/14/2023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10/14/2023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10/14/2023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10/14/2023</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501765" y="6037005"/>
            <a:ext cx="6140470" cy="733999"/>
          </a:xfrm>
        </p:spPr>
        <p:txBody>
          <a:bodyPr/>
          <a:lstStyle/>
          <a:p>
            <a:pPr algn="ctr" eaLnBrk="1" hangingPunct="1"/>
            <a:r>
              <a:rPr lang="en-US" altLang="en-US" sz="3200" dirty="0">
                <a:latin typeface="Arial Rounded MT Bold" panose="020F0704030504030204" pitchFamily="34" charset="0"/>
              </a:rPr>
              <a:t>October 15, 2023</a:t>
            </a:r>
          </a:p>
        </p:txBody>
      </p:sp>
      <p:sp>
        <p:nvSpPr>
          <p:cNvPr id="4" name="Title 1"/>
          <p:cNvSpPr txBox="1"/>
          <p:nvPr/>
        </p:nvSpPr>
        <p:spPr bwMode="auto">
          <a:xfrm>
            <a:off x="1444481" y="132478"/>
            <a:ext cx="6255038" cy="116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3200" dirty="0">
                <a:latin typeface="Arial Rounded MT Bold" panose="020F0704030504030204" pitchFamily="34" charset="0"/>
              </a:rPr>
              <a:t>WELCOME!</a:t>
            </a:r>
          </a:p>
          <a:p>
            <a:pPr algn="ctr" defTabSz="914400" eaLnBrk="1" hangingPunct="1"/>
            <a:r>
              <a:rPr lang="en-US" altLang="en-US" sz="32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3EA79DEF-A477-FABE-9C7B-F0132CC002E3}"/>
              </a:ext>
            </a:extLst>
          </p:cNvPr>
          <p:cNvPicPr>
            <a:picLocks noChangeAspect="1"/>
          </p:cNvPicPr>
          <p:nvPr/>
        </p:nvPicPr>
        <p:blipFill>
          <a:blip r:embed="rId3"/>
          <a:stretch>
            <a:fillRect/>
          </a:stretch>
        </p:blipFill>
        <p:spPr>
          <a:xfrm>
            <a:off x="2443733" y="1424265"/>
            <a:ext cx="4180334" cy="448961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753229" y="1446105"/>
            <a:ext cx="7561341" cy="3009093"/>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In your infinite grace and mercy, forgive and restore us, so that with your help, we might become the people you created us to be.</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5556316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353291" y="1209797"/>
            <a:ext cx="8152311"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Hear the good news: By the power of the Holy Spirit we are made new creations in Christ Jesus, and through his selfless sacrifice, God forgives us all our sin. </a:t>
            </a:r>
            <a:r>
              <a:rPr lang="en-US"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Times New Roman" panose="02020603050405020304" pitchFamily="18" charset="0"/>
              </a:rPr>
              <a:t> Walk with God in this newness of life.</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algn="ctr">
              <a:buFont typeface="Symbol" panose="05050102010706020507" pitchFamily="18" charset="2"/>
              <a:buChar char=""/>
            </a:pPr>
            <a:r>
              <a:rPr lang="en-US" dirty="0"/>
              <a:t>Gathering Song/Hymn of Praise</a:t>
            </a:r>
          </a:p>
        </p:txBody>
      </p:sp>
      <p:sp>
        <p:nvSpPr>
          <p:cNvPr id="2" name="Rectangle 1"/>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“There’s A Wideness in God’s Mercy”</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290</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0A5E550C-7EDC-9180-7C40-E1D3DDDF1EB0}"/>
              </a:ext>
            </a:extLst>
          </p:cNvPr>
          <p:cNvPicPr>
            <a:picLocks noChangeAspect="1"/>
          </p:cNvPicPr>
          <p:nvPr/>
        </p:nvPicPr>
        <p:blipFill>
          <a:blip r:embed="rId3"/>
          <a:stretch>
            <a:fillRect/>
          </a:stretch>
        </p:blipFill>
        <p:spPr>
          <a:xfrm>
            <a:off x="2443733" y="2132229"/>
            <a:ext cx="4180334" cy="448961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“There’s A Wideness in God’s Mercy”       LBW 290</a:t>
            </a:r>
          </a:p>
        </p:txBody>
      </p:sp>
      <p:sp>
        <p:nvSpPr>
          <p:cNvPr id="5" name="TextBox 4">
            <a:extLst>
              <a:ext uri="{FF2B5EF4-FFF2-40B4-BE49-F238E27FC236}">
                <a16:creationId xmlns:a16="http://schemas.microsoft.com/office/drawing/2014/main" id="{F0BCD4C9-1DC2-7B46-30C8-A0FA1110CBE5}"/>
              </a:ext>
            </a:extLst>
          </p:cNvPr>
          <p:cNvSpPr txBox="1"/>
          <p:nvPr/>
        </p:nvSpPr>
        <p:spPr>
          <a:xfrm>
            <a:off x="340442" y="727144"/>
            <a:ext cx="8386915" cy="5632311"/>
          </a:xfrm>
          <a:prstGeom prst="rect">
            <a:avLst/>
          </a:prstGeom>
          <a:noFill/>
        </p:spPr>
        <p:txBody>
          <a:bodyPr wrap="square">
            <a:spAutoFit/>
          </a:bodyPr>
          <a:lstStyle/>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1	There’s a wideness in God’s mercy,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like the wideness of the sea;</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there’s a kindness in his justice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which is more than liberty.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no place                                               where earth’s sorrows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are more felt than up in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no place                                                where earth’s failings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have such kindly judgment </a:t>
            </a:r>
            <a:r>
              <a:rPr lang="en-US" sz="3600" dirty="0" err="1">
                <a:effectLst/>
                <a:latin typeface="Arial Rounded MT Bold" panose="020F0704030504030204" pitchFamily="34" charset="0"/>
                <a:ea typeface="MS Mincho" panose="02020609040205080304" pitchFamily="49" charset="-128"/>
              </a:rPr>
              <a:t>giv’n</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“There’s A Wideness in God’s Mercy”       LBW 290</a:t>
            </a:r>
          </a:p>
        </p:txBody>
      </p:sp>
      <p:sp>
        <p:nvSpPr>
          <p:cNvPr id="5" name="TextBox 4">
            <a:extLst>
              <a:ext uri="{FF2B5EF4-FFF2-40B4-BE49-F238E27FC236}">
                <a16:creationId xmlns:a16="http://schemas.microsoft.com/office/drawing/2014/main" id="{F0BCD4C9-1DC2-7B46-30C8-A0FA1110CBE5}"/>
              </a:ext>
            </a:extLst>
          </p:cNvPr>
          <p:cNvSpPr txBox="1"/>
          <p:nvPr/>
        </p:nvSpPr>
        <p:spPr>
          <a:xfrm>
            <a:off x="157315" y="903640"/>
            <a:ext cx="8868697" cy="4524315"/>
          </a:xfrm>
          <a:prstGeom prst="rect">
            <a:avLst/>
          </a:prstGeom>
          <a:noFill/>
        </p:spPr>
        <p:txBody>
          <a:bodyPr wrap="square">
            <a:spAutoFit/>
          </a:bodyPr>
          <a:lstStyle/>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2	There is welcome for the sinner,</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and a promised grace made good;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mercy with the Savior;</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healing in his blood.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grace enough for thousands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of new worlds as great as this;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room for fresh creations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in that upper home of bliss.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9504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“There’s A Wideness in God’s Mercy”       LBW 290</a:t>
            </a:r>
          </a:p>
        </p:txBody>
      </p:sp>
      <p:sp>
        <p:nvSpPr>
          <p:cNvPr id="5" name="TextBox 4">
            <a:extLst>
              <a:ext uri="{FF2B5EF4-FFF2-40B4-BE49-F238E27FC236}">
                <a16:creationId xmlns:a16="http://schemas.microsoft.com/office/drawing/2014/main" id="{F0BCD4C9-1DC2-7B46-30C8-A0FA1110CBE5}"/>
              </a:ext>
            </a:extLst>
          </p:cNvPr>
          <p:cNvSpPr txBox="1"/>
          <p:nvPr/>
        </p:nvSpPr>
        <p:spPr>
          <a:xfrm>
            <a:off x="137651" y="1166842"/>
            <a:ext cx="8868697" cy="4524315"/>
          </a:xfrm>
          <a:prstGeom prst="rect">
            <a:avLst/>
          </a:prstGeom>
          <a:noFill/>
        </p:spPr>
        <p:txBody>
          <a:bodyPr wrap="square">
            <a:spAutoFit/>
          </a:bodyPr>
          <a:lstStyle/>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3	For the love of God is broader</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than the measures of our mind;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and the heart of the eternal</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is most wonderfully kind.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plentiful redemption</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in the blood that has been shed;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there is joy for all the members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in the sorrows of the head.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7563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“There’s A Wideness in God’s Mercy”       LBW 290</a:t>
            </a:r>
          </a:p>
        </p:txBody>
      </p:sp>
      <p:sp>
        <p:nvSpPr>
          <p:cNvPr id="5" name="TextBox 4">
            <a:extLst>
              <a:ext uri="{FF2B5EF4-FFF2-40B4-BE49-F238E27FC236}">
                <a16:creationId xmlns:a16="http://schemas.microsoft.com/office/drawing/2014/main" id="{F0BCD4C9-1DC2-7B46-30C8-A0FA1110CBE5}"/>
              </a:ext>
            </a:extLst>
          </p:cNvPr>
          <p:cNvSpPr txBox="1"/>
          <p:nvPr/>
        </p:nvSpPr>
        <p:spPr>
          <a:xfrm>
            <a:off x="157315" y="962634"/>
            <a:ext cx="8868697" cy="4524315"/>
          </a:xfrm>
          <a:prstGeom prst="rect">
            <a:avLst/>
          </a:prstGeom>
          <a:noFill/>
        </p:spPr>
        <p:txBody>
          <a:bodyPr wrap="square">
            <a:spAutoFit/>
          </a:bodyPr>
          <a:lstStyle/>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4	’Tis not all we owe to Jesus;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it is something more than all:</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greater good because of evil,</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larger mercy through the fall.</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If our love were but more simple,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we should take him at his word;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and our lives would be all sunshine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6911975" algn="l"/>
              </a:tabLst>
            </a:pPr>
            <a:r>
              <a:rPr lang="en-US" sz="3600" dirty="0">
                <a:effectLst/>
                <a:latin typeface="Arial Rounded MT Bold" panose="020F0704030504030204" pitchFamily="34" charset="0"/>
                <a:ea typeface="MS Mincho" panose="02020609040205080304" pitchFamily="49" charset="-128"/>
              </a:rPr>
              <a:t>	in the sweetness of our Lord.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04819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530" marR="0" indent="-68453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18600" y="856344"/>
            <a:ext cx="9118361" cy="515999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955965"/>
            <a:ext cx="9157803" cy="492529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Roxanne Groff</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831272"/>
            <a:ext cx="9144000" cy="579812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44129" y="1439129"/>
            <a:ext cx="8384699" cy="4247317"/>
          </a:xfrm>
          <a:prstGeom prst="rect">
            <a:avLst/>
          </a:prstGeom>
        </p:spPr>
        <p:txBody>
          <a:bodyPr wrap="square">
            <a:spAutoFit/>
          </a:bodyPr>
          <a:lstStyle/>
          <a:p>
            <a:pPr marL="682625" marR="0" indent="-682625">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God of the journey, give us the commitment of Ruth, that we might follow your call, no matter how challenging it may seem. Open our ears to hear your words now and always, in Jesus name.</a:t>
            </a:r>
          </a:p>
          <a:p>
            <a:pPr marL="682625" marR="0" indent="-682625">
              <a:spcBef>
                <a:spcPts val="0"/>
              </a:spcBef>
              <a:spcAft>
                <a:spcPts val="600"/>
              </a:spcAft>
            </a:pP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520851"/>
            <a:ext cx="9144000" cy="4797524"/>
          </a:xfrm>
          <a:prstGeom prst="rect">
            <a:avLst/>
          </a:prstGeom>
        </p:spPr>
      </p:pic>
    </p:spTree>
    <p:extLst>
      <p:ext uri="{BB962C8B-B14F-4D97-AF65-F5344CB8AC3E}">
        <p14:creationId xmlns:p14="http://schemas.microsoft.com/office/powerpoint/2010/main" val="365330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89164" y="1474170"/>
            <a:ext cx="7965671" cy="2621487"/>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L:	Our scripture reading for this day is from Ruth, Chapter 1.</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Ruth 1:1-17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E9E75-28B8-77E6-88F2-EDCD6228E76D}"/>
              </a:ext>
            </a:extLst>
          </p:cNvPr>
          <p:cNvSpPr txBox="1"/>
          <p:nvPr/>
        </p:nvSpPr>
        <p:spPr>
          <a:xfrm>
            <a:off x="115454" y="1032386"/>
            <a:ext cx="8900727" cy="5632311"/>
          </a:xfrm>
          <a:prstGeom prst="rect">
            <a:avLst/>
          </a:prstGeom>
          <a:noFill/>
        </p:spPr>
        <p:txBody>
          <a:bodyPr wrap="square">
            <a:spAutoFit/>
          </a:bodyPr>
          <a:lstStyle/>
          <a:p>
            <a:r>
              <a:rPr lang="en-US" sz="3600" b="0" i="0" baseline="30000" dirty="0">
                <a:effectLst/>
                <a:latin typeface="Arial Rounded MT Bold" panose="020F0704030504030204" pitchFamily="34" charset="0"/>
              </a:rPr>
              <a:t>1</a:t>
            </a:r>
            <a:r>
              <a:rPr lang="en-US" sz="3600" b="0" i="0" dirty="0">
                <a:effectLst/>
                <a:latin typeface="Arial Rounded MT Bold" panose="020F0704030504030204" pitchFamily="34" charset="0"/>
              </a:rPr>
              <a:t>In the days when the judges ruled, there was a famine in the land, and a certain man of Bethlehem in Judah went to live in the country of Moab, he and his wife and two sons. </a:t>
            </a:r>
            <a:r>
              <a:rPr lang="en-US" sz="3600" b="0" i="0" baseline="30000" dirty="0">
                <a:effectLst/>
                <a:latin typeface="Arial Rounded MT Bold" panose="020F0704030504030204" pitchFamily="34" charset="0"/>
              </a:rPr>
              <a:t>2</a:t>
            </a:r>
            <a:r>
              <a:rPr lang="en-US" sz="3600" b="0" i="0" dirty="0">
                <a:effectLst/>
                <a:latin typeface="Arial Rounded MT Bold" panose="020F0704030504030204" pitchFamily="34" charset="0"/>
              </a:rPr>
              <a:t>The name of the man was Elimelech and the name of his wife Naomi, and the names of his two sons were </a:t>
            </a:r>
            <a:r>
              <a:rPr lang="en-US" sz="3600" b="0" i="0" dirty="0" err="1">
                <a:effectLst/>
                <a:latin typeface="Arial Rounded MT Bold" panose="020F0704030504030204" pitchFamily="34" charset="0"/>
              </a:rPr>
              <a:t>Mahlon</a:t>
            </a:r>
            <a:r>
              <a:rPr lang="en-US" sz="3600" b="0" i="0" dirty="0">
                <a:effectLst/>
                <a:latin typeface="Arial Rounded MT Bold" panose="020F0704030504030204" pitchFamily="34" charset="0"/>
              </a:rPr>
              <a:t> and </a:t>
            </a:r>
            <a:r>
              <a:rPr lang="en-US" sz="3600" b="0" i="0" dirty="0" err="1">
                <a:effectLst/>
                <a:latin typeface="Arial Rounded MT Bold" panose="020F0704030504030204" pitchFamily="34" charset="0"/>
              </a:rPr>
              <a:t>Chilion</a:t>
            </a:r>
            <a:r>
              <a:rPr lang="en-US" sz="3600" b="0" i="0" dirty="0">
                <a:effectLst/>
                <a:latin typeface="Arial Rounded MT Bold" panose="020F0704030504030204" pitchFamily="34" charset="0"/>
              </a:rPr>
              <a:t>; they were </a:t>
            </a:r>
            <a:r>
              <a:rPr lang="en-US" sz="3600" b="0" i="0" dirty="0" err="1">
                <a:effectLst/>
                <a:latin typeface="Arial Rounded MT Bold" panose="020F0704030504030204" pitchFamily="34" charset="0"/>
              </a:rPr>
              <a:t>Ephrathites</a:t>
            </a:r>
            <a:r>
              <a:rPr lang="en-US" sz="3600" b="0" i="0" dirty="0">
                <a:effectLst/>
                <a:latin typeface="Arial Rounded MT Bold" panose="020F0704030504030204" pitchFamily="34" charset="0"/>
              </a:rPr>
              <a:t> from Bethlehem in Judah. They went into the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3434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Ruth 1:1-17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E9E75-28B8-77E6-88F2-EDCD6228E76D}"/>
              </a:ext>
            </a:extLst>
          </p:cNvPr>
          <p:cNvSpPr txBox="1"/>
          <p:nvPr/>
        </p:nvSpPr>
        <p:spPr>
          <a:xfrm>
            <a:off x="115454" y="1032386"/>
            <a:ext cx="8900727" cy="5632311"/>
          </a:xfrm>
          <a:prstGeom prst="rect">
            <a:avLst/>
          </a:prstGeom>
          <a:noFill/>
        </p:spPr>
        <p:txBody>
          <a:bodyPr wrap="square">
            <a:spAutoFit/>
          </a:bodyPr>
          <a:lstStyle/>
          <a:p>
            <a:r>
              <a:rPr lang="en-US" sz="3600" b="0" i="0" dirty="0">
                <a:effectLst/>
                <a:latin typeface="Arial Rounded MT Bold" panose="020F0704030504030204" pitchFamily="34" charset="0"/>
              </a:rPr>
              <a:t>country of Moab and remained there. </a:t>
            </a:r>
            <a:r>
              <a:rPr lang="en-US" sz="3600" b="0" i="0" baseline="30000" dirty="0">
                <a:effectLst/>
                <a:latin typeface="Arial Rounded MT Bold" panose="020F0704030504030204" pitchFamily="34" charset="0"/>
              </a:rPr>
              <a:t>3</a:t>
            </a:r>
            <a:r>
              <a:rPr lang="en-US" sz="3600" b="0" i="0" dirty="0">
                <a:effectLst/>
                <a:latin typeface="Arial Rounded MT Bold" panose="020F0704030504030204" pitchFamily="34" charset="0"/>
              </a:rPr>
              <a:t>But Elimelech, the husband of Naomi, died, and she was left with her two sons. </a:t>
            </a:r>
            <a:r>
              <a:rPr lang="en-US" sz="3600" b="0" i="0" baseline="30000" dirty="0">
                <a:effectLst/>
                <a:latin typeface="Arial Rounded MT Bold" panose="020F0704030504030204" pitchFamily="34" charset="0"/>
              </a:rPr>
              <a:t>4</a:t>
            </a:r>
            <a:r>
              <a:rPr lang="en-US" sz="3600" b="0" i="0" dirty="0">
                <a:effectLst/>
                <a:latin typeface="Arial Rounded MT Bold" panose="020F0704030504030204" pitchFamily="34" charset="0"/>
              </a:rPr>
              <a:t>These took Moabite wives; the name of the one was Orpah and the name of the other Ruth. When they had lived there about ten years, </a:t>
            </a:r>
            <a:r>
              <a:rPr lang="en-US" sz="3600" b="0" i="0" baseline="30000" dirty="0">
                <a:effectLst/>
                <a:latin typeface="Arial Rounded MT Bold" panose="020F0704030504030204" pitchFamily="34" charset="0"/>
              </a:rPr>
              <a:t>5</a:t>
            </a:r>
            <a:r>
              <a:rPr lang="en-US" sz="3600" b="0" i="0" dirty="0">
                <a:effectLst/>
                <a:latin typeface="Arial Rounded MT Bold" panose="020F0704030504030204" pitchFamily="34" charset="0"/>
              </a:rPr>
              <a:t>both </a:t>
            </a:r>
            <a:r>
              <a:rPr lang="en-US" sz="3600" b="0" i="0" dirty="0" err="1">
                <a:effectLst/>
                <a:latin typeface="Arial Rounded MT Bold" panose="020F0704030504030204" pitchFamily="34" charset="0"/>
              </a:rPr>
              <a:t>Mahlon</a:t>
            </a:r>
            <a:r>
              <a:rPr lang="en-US" sz="3600" b="0" i="0" dirty="0">
                <a:effectLst/>
                <a:latin typeface="Arial Rounded MT Bold" panose="020F0704030504030204" pitchFamily="34" charset="0"/>
              </a:rPr>
              <a:t> and </a:t>
            </a:r>
            <a:r>
              <a:rPr lang="en-US" sz="3600" b="0" i="0" dirty="0" err="1">
                <a:effectLst/>
                <a:latin typeface="Arial Rounded MT Bold" panose="020F0704030504030204" pitchFamily="34" charset="0"/>
              </a:rPr>
              <a:t>Chilion</a:t>
            </a:r>
            <a:r>
              <a:rPr lang="en-US" sz="3600" b="0" i="0" dirty="0">
                <a:effectLst/>
                <a:latin typeface="Arial Rounded MT Bold" panose="020F0704030504030204" pitchFamily="34" charset="0"/>
              </a:rPr>
              <a:t> also died, so that the woman was left without her two sons and her husband.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24105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Ruth 1:1-17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E9E75-28B8-77E6-88F2-EDCD6228E76D}"/>
              </a:ext>
            </a:extLst>
          </p:cNvPr>
          <p:cNvSpPr txBox="1"/>
          <p:nvPr/>
        </p:nvSpPr>
        <p:spPr>
          <a:xfrm>
            <a:off x="115454" y="1032386"/>
            <a:ext cx="8900727" cy="5632311"/>
          </a:xfrm>
          <a:prstGeom prst="rect">
            <a:avLst/>
          </a:prstGeom>
          <a:noFill/>
        </p:spPr>
        <p:txBody>
          <a:bodyPr wrap="square">
            <a:spAutoFit/>
          </a:bodyPr>
          <a:lstStyle/>
          <a:p>
            <a:r>
              <a:rPr lang="en-US" sz="3600" b="0" i="0" baseline="30000" dirty="0">
                <a:effectLst/>
                <a:latin typeface="Arial Rounded MT Bold" panose="020F0704030504030204" pitchFamily="34" charset="0"/>
              </a:rPr>
              <a:t>6</a:t>
            </a:r>
            <a:r>
              <a:rPr lang="en-US" sz="3600" b="0" i="0" dirty="0">
                <a:effectLst/>
                <a:latin typeface="Arial Rounded MT Bold" panose="020F0704030504030204" pitchFamily="34" charset="0"/>
              </a:rPr>
              <a:t>Then she started to return with her daughters-in-law from the country of Moab, for she had heard in the country of Moab that the LORD had considered his people and given them food. </a:t>
            </a:r>
            <a:r>
              <a:rPr lang="en-US" sz="3600" b="0" i="0" baseline="30000" dirty="0">
                <a:effectLst/>
                <a:latin typeface="Arial Rounded MT Bold" panose="020F0704030504030204" pitchFamily="34" charset="0"/>
              </a:rPr>
              <a:t>7</a:t>
            </a:r>
            <a:r>
              <a:rPr lang="en-US" sz="3600" b="0" i="0" dirty="0">
                <a:effectLst/>
                <a:latin typeface="Arial Rounded MT Bold" panose="020F0704030504030204" pitchFamily="34" charset="0"/>
              </a:rPr>
              <a:t>So she set out from the place where she had been living, she and her two daughters-in- law, and they went on their way to go back to the land of Judah. </a:t>
            </a:r>
            <a:r>
              <a:rPr lang="en-US" sz="3600" b="0" i="0" baseline="30000" dirty="0">
                <a:effectLst/>
                <a:latin typeface="Arial Rounded MT Bold" panose="020F0704030504030204" pitchFamily="34" charset="0"/>
              </a:rPr>
              <a:t>8</a:t>
            </a:r>
            <a:r>
              <a:rPr lang="en-US" sz="3600" b="0" i="0" dirty="0">
                <a:effectLst/>
                <a:latin typeface="Arial Rounded MT Bold" panose="020F0704030504030204" pitchFamily="34" charset="0"/>
              </a:rPr>
              <a:t>But Naomi said to her two</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33615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p:cNvSpPr/>
          <p:nvPr/>
        </p:nvSpPr>
        <p:spPr>
          <a:xfrm>
            <a:off x="471055" y="1551709"/>
            <a:ext cx="8377381" cy="4708981"/>
          </a:xfrm>
          <a:prstGeom prst="rect">
            <a:avLst/>
          </a:prstGeom>
        </p:spPr>
        <p:txBody>
          <a:bodyPr wrap="square">
            <a:spAutoFit/>
          </a:bodyPr>
          <a:lstStyle/>
          <a:p>
            <a:pPr marL="684530" indent="-684530"/>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530" indent="-684530"/>
            <a:endParaRPr lang="en-US" sz="1600" dirty="0">
              <a:latin typeface="Arial Rounded MT Bold" panose="020F0704030504030204" pitchFamily="34" charset="0"/>
            </a:endParaRPr>
          </a:p>
          <a:p>
            <a:pPr marL="684530" indent="-684530"/>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530" indent="-684530"/>
            <a:endParaRPr lang="en-US" sz="1800" b="1" dirty="0">
              <a:latin typeface="Arial Rounded MT Bold" panose="020F0704030504030204" pitchFamily="34" charset="0"/>
            </a:endParaRPr>
          </a:p>
          <a:p>
            <a:pPr marL="684530" indent="-684530"/>
            <a:r>
              <a:rPr lang="en-US" sz="3600" b="1" dirty="0">
                <a:latin typeface="Arial Rounded MT Bold" panose="020F0704030504030204" pitchFamily="34" charset="0"/>
              </a:rPr>
              <a:t>C:  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Ruth 1:1-17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E9E75-28B8-77E6-88F2-EDCD6228E76D}"/>
              </a:ext>
            </a:extLst>
          </p:cNvPr>
          <p:cNvSpPr txBox="1"/>
          <p:nvPr/>
        </p:nvSpPr>
        <p:spPr>
          <a:xfrm>
            <a:off x="115454" y="1032386"/>
            <a:ext cx="8900727" cy="5632311"/>
          </a:xfrm>
          <a:prstGeom prst="rect">
            <a:avLst/>
          </a:prstGeom>
          <a:noFill/>
        </p:spPr>
        <p:txBody>
          <a:bodyPr wrap="square">
            <a:spAutoFit/>
          </a:bodyPr>
          <a:lstStyle/>
          <a:p>
            <a:r>
              <a:rPr lang="en-US" sz="3600" b="0" i="0" dirty="0">
                <a:effectLst/>
                <a:latin typeface="Arial Rounded MT Bold" panose="020F0704030504030204" pitchFamily="34" charset="0"/>
              </a:rPr>
              <a:t>daughters-in-law, "Go back each of you to your mother's house. May the LORD deal kindly with you, as you have dealt with the dead and with me. </a:t>
            </a:r>
            <a:r>
              <a:rPr lang="en-US" sz="3600" b="0" i="0" baseline="30000" dirty="0">
                <a:effectLst/>
                <a:latin typeface="Arial Rounded MT Bold" panose="020F0704030504030204" pitchFamily="34" charset="0"/>
              </a:rPr>
              <a:t>9</a:t>
            </a:r>
            <a:r>
              <a:rPr lang="en-US" sz="3600" b="0" i="0" dirty="0">
                <a:effectLst/>
                <a:latin typeface="Arial Rounded MT Bold" panose="020F0704030504030204" pitchFamily="34" charset="0"/>
              </a:rPr>
              <a:t>The LORD grant that you may find security, each of you in the house of your husband." Then she kissed them, and they wept aloud. </a:t>
            </a:r>
            <a:r>
              <a:rPr lang="en-US" sz="3600" b="0" i="0" baseline="30000" dirty="0">
                <a:effectLst/>
                <a:latin typeface="Arial Rounded MT Bold" panose="020F0704030504030204" pitchFamily="34" charset="0"/>
              </a:rPr>
              <a:t>10</a:t>
            </a:r>
            <a:r>
              <a:rPr lang="en-US" sz="3600" b="0" i="0" dirty="0">
                <a:effectLst/>
                <a:latin typeface="Arial Rounded MT Bold" panose="020F0704030504030204" pitchFamily="34" charset="0"/>
              </a:rPr>
              <a:t>They said to her, "No, we will return with you to your people." </a:t>
            </a:r>
            <a:r>
              <a:rPr lang="en-US" sz="3600" b="0" i="0" baseline="30000" dirty="0">
                <a:effectLst/>
                <a:latin typeface="Arial Rounded MT Bold" panose="020F0704030504030204" pitchFamily="34" charset="0"/>
              </a:rPr>
              <a:t>11</a:t>
            </a:r>
            <a:r>
              <a:rPr lang="en-US" sz="3600" b="0" i="0" dirty="0">
                <a:effectLst/>
                <a:latin typeface="Arial Rounded MT Bold" panose="020F0704030504030204" pitchFamily="34" charset="0"/>
              </a:rPr>
              <a:t>But Naomi said, "Turn back, my daughters,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77002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Ruth 1:1-17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E9E75-28B8-77E6-88F2-EDCD6228E76D}"/>
              </a:ext>
            </a:extLst>
          </p:cNvPr>
          <p:cNvSpPr txBox="1"/>
          <p:nvPr/>
        </p:nvSpPr>
        <p:spPr>
          <a:xfrm>
            <a:off x="115454" y="1032386"/>
            <a:ext cx="8900727" cy="5632311"/>
          </a:xfrm>
          <a:prstGeom prst="rect">
            <a:avLst/>
          </a:prstGeom>
          <a:noFill/>
        </p:spPr>
        <p:txBody>
          <a:bodyPr wrap="square">
            <a:spAutoFit/>
          </a:bodyPr>
          <a:lstStyle/>
          <a:p>
            <a:r>
              <a:rPr lang="en-US" sz="3600" b="0" i="0" dirty="0">
                <a:effectLst/>
                <a:latin typeface="Arial Rounded MT Bold" panose="020F0704030504030204" pitchFamily="34" charset="0"/>
              </a:rPr>
              <a:t>why will you go with me? Do I still have sons in my womb that they may become your husbands? </a:t>
            </a:r>
            <a:r>
              <a:rPr lang="en-US" sz="3600" b="0" i="0" baseline="30000" dirty="0">
                <a:effectLst/>
                <a:latin typeface="Arial Rounded MT Bold" panose="020F0704030504030204" pitchFamily="34" charset="0"/>
              </a:rPr>
              <a:t>12</a:t>
            </a:r>
            <a:r>
              <a:rPr lang="en-US" sz="3600" b="0" i="0" dirty="0">
                <a:effectLst/>
                <a:latin typeface="Arial Rounded MT Bold" panose="020F0704030504030204" pitchFamily="34" charset="0"/>
              </a:rPr>
              <a:t>Turn back, my daughters, go your way, for I am too old to have a husband. Even if I thought there was hope for me, even if I should have a husband tonight and bear sons, </a:t>
            </a:r>
            <a:r>
              <a:rPr lang="en-US" sz="3600" b="0" i="0" baseline="30000" dirty="0">
                <a:effectLst/>
                <a:latin typeface="Arial Rounded MT Bold" panose="020F0704030504030204" pitchFamily="34" charset="0"/>
              </a:rPr>
              <a:t>13</a:t>
            </a:r>
            <a:r>
              <a:rPr lang="en-US" sz="3600" b="0" i="0" dirty="0">
                <a:effectLst/>
                <a:latin typeface="Arial Rounded MT Bold" panose="020F0704030504030204" pitchFamily="34" charset="0"/>
              </a:rPr>
              <a:t>would you then wait until they were grown? Would you then refrain from marrying? No, my daughters, it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248619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Ruth 1:1-17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E9E75-28B8-77E6-88F2-EDCD6228E76D}"/>
              </a:ext>
            </a:extLst>
          </p:cNvPr>
          <p:cNvSpPr txBox="1"/>
          <p:nvPr/>
        </p:nvSpPr>
        <p:spPr>
          <a:xfrm>
            <a:off x="115454" y="1032386"/>
            <a:ext cx="8900727" cy="5632311"/>
          </a:xfrm>
          <a:prstGeom prst="rect">
            <a:avLst/>
          </a:prstGeom>
          <a:noFill/>
        </p:spPr>
        <p:txBody>
          <a:bodyPr wrap="square">
            <a:spAutoFit/>
          </a:bodyPr>
          <a:lstStyle/>
          <a:p>
            <a:r>
              <a:rPr lang="en-US" sz="3600" b="0" i="0" dirty="0">
                <a:effectLst/>
                <a:latin typeface="Arial Rounded MT Bold" panose="020F0704030504030204" pitchFamily="34" charset="0"/>
              </a:rPr>
              <a:t>has been far more bitter for me than for you, because the hand of the LORD has turned against me." </a:t>
            </a:r>
            <a:r>
              <a:rPr lang="en-US" sz="3600" b="0" i="0" baseline="30000" dirty="0">
                <a:effectLst/>
                <a:latin typeface="Arial Rounded MT Bold" panose="020F0704030504030204" pitchFamily="34" charset="0"/>
              </a:rPr>
              <a:t>14</a:t>
            </a:r>
            <a:r>
              <a:rPr lang="en-US" sz="3600" b="0" i="0" dirty="0">
                <a:effectLst/>
                <a:latin typeface="Arial Rounded MT Bold" panose="020F0704030504030204" pitchFamily="34" charset="0"/>
              </a:rPr>
              <a:t>Then they wept aloud again. Orpah kissed her mother-in-law, but Ruth clung to her.</a:t>
            </a:r>
            <a:br>
              <a:rPr lang="en-US" sz="3600" dirty="0">
                <a:latin typeface="Arial Rounded MT Bold" panose="020F0704030504030204" pitchFamily="34" charset="0"/>
              </a:rPr>
            </a:br>
            <a:r>
              <a:rPr lang="en-US" sz="3600" b="0" i="0" baseline="30000" dirty="0">
                <a:effectLst/>
                <a:latin typeface="Arial Rounded MT Bold" panose="020F0704030504030204" pitchFamily="34" charset="0"/>
              </a:rPr>
              <a:t>15</a:t>
            </a:r>
            <a:r>
              <a:rPr lang="en-US" sz="3600" b="0" i="0" dirty="0">
                <a:effectLst/>
                <a:latin typeface="Arial Rounded MT Bold" panose="020F0704030504030204" pitchFamily="34" charset="0"/>
              </a:rPr>
              <a:t>So she said, "See, your sister-in-law has gone back to her people and to her gods; return after your sister-in-law." </a:t>
            </a:r>
            <a:r>
              <a:rPr lang="en-US" sz="3600" b="0" i="0" baseline="30000" dirty="0">
                <a:effectLst/>
                <a:latin typeface="Arial Rounded MT Bold" panose="020F0704030504030204" pitchFamily="34" charset="0"/>
              </a:rPr>
              <a:t>16</a:t>
            </a:r>
            <a:r>
              <a:rPr lang="en-US" sz="3600" b="0" i="0" dirty="0">
                <a:effectLst/>
                <a:latin typeface="Arial Rounded MT Bold" panose="020F0704030504030204" pitchFamily="34" charset="0"/>
              </a:rPr>
              <a:t>But Ruth said,</a:t>
            </a:r>
            <a:br>
              <a:rPr lang="en-US" sz="3600" dirty="0">
                <a:latin typeface="Arial Rounded MT Bold" panose="020F0704030504030204" pitchFamily="34" charset="0"/>
              </a:rPr>
            </a:br>
            <a:r>
              <a:rPr lang="en-US" sz="3600" b="0" i="0" dirty="0">
                <a:effectLst/>
                <a:latin typeface="Arial Rounded MT Bold" panose="020F0704030504030204" pitchFamily="34" charset="0"/>
              </a:rPr>
              <a:t> "Do not press me to leave you</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315102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Ruth 1:1-17</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E9E75-28B8-77E6-88F2-EDCD6228E76D}"/>
              </a:ext>
            </a:extLst>
          </p:cNvPr>
          <p:cNvSpPr txBox="1"/>
          <p:nvPr/>
        </p:nvSpPr>
        <p:spPr>
          <a:xfrm>
            <a:off x="115454" y="1032386"/>
            <a:ext cx="8900727" cy="5632311"/>
          </a:xfrm>
          <a:prstGeom prst="rect">
            <a:avLst/>
          </a:prstGeom>
          <a:noFill/>
        </p:spPr>
        <p:txBody>
          <a:bodyPr wrap="square">
            <a:spAutoFit/>
          </a:bodyPr>
          <a:lstStyle/>
          <a:p>
            <a:r>
              <a:rPr lang="en-US" sz="3600" b="0" i="0" dirty="0">
                <a:effectLst/>
                <a:latin typeface="Arial Rounded MT Bold" panose="020F0704030504030204" pitchFamily="34" charset="0"/>
              </a:rPr>
              <a:t> or to turn back from following you!</a:t>
            </a:r>
            <a:br>
              <a:rPr lang="en-US" sz="3600" dirty="0">
                <a:latin typeface="Arial Rounded MT Bold" panose="020F0704030504030204" pitchFamily="34" charset="0"/>
              </a:rPr>
            </a:br>
            <a:r>
              <a:rPr lang="en-US" sz="3600" b="0" i="0" dirty="0">
                <a:effectLst/>
                <a:latin typeface="Arial Rounded MT Bold" panose="020F0704030504030204" pitchFamily="34" charset="0"/>
              </a:rPr>
              <a:t> Where you go, I will go;</a:t>
            </a:r>
            <a:br>
              <a:rPr lang="en-US" sz="3600" dirty="0">
                <a:latin typeface="Arial Rounded MT Bold" panose="020F0704030504030204" pitchFamily="34" charset="0"/>
              </a:rPr>
            </a:br>
            <a:r>
              <a:rPr lang="en-US" sz="3600" b="0" i="0" dirty="0">
                <a:effectLst/>
                <a:latin typeface="Arial Rounded MT Bold" panose="020F0704030504030204" pitchFamily="34" charset="0"/>
              </a:rPr>
              <a:t> where you lodge, I will lodge,</a:t>
            </a:r>
            <a:br>
              <a:rPr lang="en-US" sz="3600" dirty="0">
                <a:latin typeface="Arial Rounded MT Bold" panose="020F0704030504030204" pitchFamily="34" charset="0"/>
              </a:rPr>
            </a:br>
            <a:r>
              <a:rPr lang="en-US" sz="3600" b="0" i="0" dirty="0">
                <a:effectLst/>
                <a:latin typeface="Arial Rounded MT Bold" panose="020F0704030504030204" pitchFamily="34" charset="0"/>
              </a:rPr>
              <a:t> your people shall be my people,</a:t>
            </a:r>
            <a:br>
              <a:rPr lang="en-US" sz="3600" dirty="0">
                <a:latin typeface="Arial Rounded MT Bold" panose="020F0704030504030204" pitchFamily="34" charset="0"/>
              </a:rPr>
            </a:br>
            <a:r>
              <a:rPr lang="en-US" sz="3600" b="0" i="0" dirty="0">
                <a:effectLst/>
                <a:latin typeface="Arial Rounded MT Bold" panose="020F0704030504030204" pitchFamily="34" charset="0"/>
              </a:rPr>
              <a:t> and your God my God.</a:t>
            </a:r>
            <a:br>
              <a:rPr lang="en-US" sz="3600" dirty="0">
                <a:latin typeface="Arial Rounded MT Bold" panose="020F0704030504030204" pitchFamily="34" charset="0"/>
              </a:rPr>
            </a:br>
            <a:r>
              <a:rPr lang="en-US" sz="3600" b="0" i="0" dirty="0">
                <a:effectLst/>
                <a:latin typeface="Arial Rounded MT Bold" panose="020F0704030504030204" pitchFamily="34" charset="0"/>
              </a:rPr>
              <a:t> </a:t>
            </a:r>
            <a:r>
              <a:rPr lang="en-US" sz="3600" b="0" i="0" baseline="30000" dirty="0">
                <a:effectLst/>
                <a:latin typeface="Arial Rounded MT Bold" panose="020F0704030504030204" pitchFamily="34" charset="0"/>
              </a:rPr>
              <a:t>17</a:t>
            </a:r>
            <a:r>
              <a:rPr lang="en-US" sz="3600" b="0" i="0" dirty="0">
                <a:effectLst/>
                <a:latin typeface="Arial Rounded MT Bold" panose="020F0704030504030204" pitchFamily="34" charset="0"/>
              </a:rPr>
              <a:t>Where you die, I will die —</a:t>
            </a:r>
            <a:br>
              <a:rPr lang="en-US" sz="3600" dirty="0">
                <a:latin typeface="Arial Rounded MT Bold" panose="020F0704030504030204" pitchFamily="34" charset="0"/>
              </a:rPr>
            </a:br>
            <a:r>
              <a:rPr lang="en-US" sz="3600" b="0" i="0" dirty="0">
                <a:effectLst/>
                <a:latin typeface="Arial Rounded MT Bold" panose="020F0704030504030204" pitchFamily="34" charset="0"/>
              </a:rPr>
              <a:t> there will I be buried.</a:t>
            </a:r>
            <a:br>
              <a:rPr lang="en-US" sz="3600" dirty="0">
                <a:latin typeface="Arial Rounded MT Bold" panose="020F0704030504030204" pitchFamily="34" charset="0"/>
              </a:rPr>
            </a:br>
            <a:r>
              <a:rPr lang="en-US" sz="3600" b="0" i="0" dirty="0">
                <a:effectLst/>
                <a:latin typeface="Arial Rounded MT Bold" panose="020F0704030504030204" pitchFamily="34" charset="0"/>
              </a:rPr>
              <a:t> May the LORD do thus and so to me,</a:t>
            </a:r>
            <a:br>
              <a:rPr lang="en-US" sz="3600" dirty="0">
                <a:latin typeface="Arial Rounded MT Bold" panose="020F0704030504030204" pitchFamily="34" charset="0"/>
              </a:rPr>
            </a:br>
            <a:r>
              <a:rPr lang="en-US" sz="3600" b="0" i="0" dirty="0">
                <a:effectLst/>
                <a:latin typeface="Arial Rounded MT Bold" panose="020F0704030504030204" pitchFamily="34" charset="0"/>
              </a:rPr>
              <a:t> and more as well,</a:t>
            </a:r>
            <a:br>
              <a:rPr lang="en-US" sz="3600" dirty="0">
                <a:latin typeface="Arial Rounded MT Bold" panose="020F0704030504030204" pitchFamily="34" charset="0"/>
              </a:rPr>
            </a:br>
            <a:r>
              <a:rPr lang="en-US" sz="3600" b="0" i="0" dirty="0">
                <a:effectLst/>
                <a:latin typeface="Arial Rounded MT Bold" panose="020F0704030504030204" pitchFamily="34" charset="0"/>
              </a:rPr>
              <a:t> if even death parts me from you!"</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406648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0000"/>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TextBox 5"/>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454" y="136310"/>
            <a:ext cx="9028546" cy="646331"/>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Ruth 1:1-17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AE6D9981-0EE9-8AA3-5181-DFA9190391F0}"/>
              </a:ext>
            </a:extLst>
          </p:cNvPr>
          <p:cNvPicPr>
            <a:picLocks noChangeAspect="1"/>
          </p:cNvPicPr>
          <p:nvPr/>
        </p:nvPicPr>
        <p:blipFill>
          <a:blip r:embed="rId3"/>
          <a:stretch>
            <a:fillRect/>
          </a:stretch>
        </p:blipFill>
        <p:spPr>
          <a:xfrm>
            <a:off x="1957950" y="897383"/>
            <a:ext cx="5151899" cy="551166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CFB323D2-FEA2-ADBF-360F-657F73BB8DEF}"/>
              </a:ext>
            </a:extLst>
          </p:cNvPr>
          <p:cNvPicPr>
            <a:picLocks noChangeAspect="1"/>
          </p:cNvPicPr>
          <p:nvPr/>
        </p:nvPicPr>
        <p:blipFill>
          <a:blip r:embed="rId3"/>
          <a:stretch>
            <a:fillRect/>
          </a:stretch>
        </p:blipFill>
        <p:spPr>
          <a:xfrm>
            <a:off x="-15456" y="997195"/>
            <a:ext cx="4572000" cy="3352800"/>
          </a:xfrm>
          <a:prstGeom prst="rect">
            <a:avLst/>
          </a:prstGeom>
        </p:spPr>
      </p:pic>
      <p:pic>
        <p:nvPicPr>
          <p:cNvPr id="5" name="Picture 4">
            <a:extLst>
              <a:ext uri="{FF2B5EF4-FFF2-40B4-BE49-F238E27FC236}">
                <a16:creationId xmlns:a16="http://schemas.microsoft.com/office/drawing/2014/main" id="{6CF004AE-6FD0-13AC-14A0-75845B2BFD93}"/>
              </a:ext>
            </a:extLst>
          </p:cNvPr>
          <p:cNvPicPr>
            <a:picLocks noChangeAspect="1"/>
          </p:cNvPicPr>
          <p:nvPr/>
        </p:nvPicPr>
        <p:blipFill>
          <a:blip r:embed="rId4"/>
          <a:stretch>
            <a:fillRect/>
          </a:stretch>
        </p:blipFill>
        <p:spPr>
          <a:xfrm>
            <a:off x="509204" y="4380324"/>
            <a:ext cx="2486334" cy="2486334"/>
          </a:xfrm>
          <a:prstGeom prst="rect">
            <a:avLst/>
          </a:prstGeom>
        </p:spPr>
      </p:pic>
      <p:pic>
        <p:nvPicPr>
          <p:cNvPr id="1026" name="Picture 2" descr="Virginia-based business brings alpacas to your door - WTOP News">
            <a:extLst>
              <a:ext uri="{FF2B5EF4-FFF2-40B4-BE49-F238E27FC236}">
                <a16:creationId xmlns:a16="http://schemas.microsoft.com/office/drawing/2014/main" id="{F77EEAD0-7591-5402-1126-5523F4272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33" y="278530"/>
            <a:ext cx="2030208" cy="2745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4C86E7C-8FD5-F4F4-29DF-E6C9251E6820}"/>
              </a:ext>
            </a:extLst>
          </p:cNvPr>
          <p:cNvPicPr>
            <a:picLocks noChangeAspect="1"/>
          </p:cNvPicPr>
          <p:nvPr/>
        </p:nvPicPr>
        <p:blipFill>
          <a:blip r:embed="rId6"/>
          <a:stretch>
            <a:fillRect/>
          </a:stretch>
        </p:blipFill>
        <p:spPr>
          <a:xfrm>
            <a:off x="4533899" y="997195"/>
            <a:ext cx="2486333" cy="3392809"/>
          </a:xfrm>
          <a:prstGeom prst="rect">
            <a:avLst/>
          </a:prstGeom>
        </p:spPr>
      </p:pic>
      <p:pic>
        <p:nvPicPr>
          <p:cNvPr id="7" name="Picture 6">
            <a:extLst>
              <a:ext uri="{FF2B5EF4-FFF2-40B4-BE49-F238E27FC236}">
                <a16:creationId xmlns:a16="http://schemas.microsoft.com/office/drawing/2014/main" id="{B2DC640C-CE87-A6B8-720E-B85ED69A93DA}"/>
              </a:ext>
            </a:extLst>
          </p:cNvPr>
          <p:cNvPicPr>
            <a:picLocks noChangeAspect="1"/>
          </p:cNvPicPr>
          <p:nvPr/>
        </p:nvPicPr>
        <p:blipFill>
          <a:blip r:embed="rId7"/>
          <a:stretch>
            <a:fillRect/>
          </a:stretch>
        </p:blipFill>
        <p:spPr>
          <a:xfrm>
            <a:off x="7111412" y="3156516"/>
            <a:ext cx="1847850" cy="2466975"/>
          </a:xfrm>
          <a:prstGeom prst="rect">
            <a:avLst/>
          </a:prstGeom>
        </p:spPr>
      </p:pic>
      <p:sp>
        <p:nvSpPr>
          <p:cNvPr id="8" name="TextBox 7">
            <a:extLst>
              <a:ext uri="{FF2B5EF4-FFF2-40B4-BE49-F238E27FC236}">
                <a16:creationId xmlns:a16="http://schemas.microsoft.com/office/drawing/2014/main" id="{5B2BCC5D-4700-7D9F-829C-615BC249765C}"/>
              </a:ext>
            </a:extLst>
          </p:cNvPr>
          <p:cNvSpPr txBox="1"/>
          <p:nvPr/>
        </p:nvSpPr>
        <p:spPr>
          <a:xfrm>
            <a:off x="3358967" y="5657275"/>
            <a:ext cx="4836196" cy="646331"/>
          </a:xfrm>
          <a:prstGeom prst="rect">
            <a:avLst/>
          </a:prstGeom>
          <a:noFill/>
        </p:spPr>
        <p:txBody>
          <a:bodyPr wrap="none" rtlCol="0">
            <a:spAutoFit/>
          </a:bodyPr>
          <a:lstStyle/>
          <a:p>
            <a:r>
              <a:rPr lang="en-US" sz="3600" dirty="0">
                <a:latin typeface="Arial Rounded MT Bold" panose="020F0704030504030204" pitchFamily="34" charset="0"/>
              </a:rPr>
              <a:t>Happily, Ever After…</a:t>
            </a:r>
          </a:p>
        </p:txBody>
      </p:sp>
    </p:spTree>
    <p:extLst>
      <p:ext uri="{BB962C8B-B14F-4D97-AF65-F5344CB8AC3E}">
        <p14:creationId xmlns:p14="http://schemas.microsoft.com/office/powerpoint/2010/main" val="834457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408" y="215517"/>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10108EE0-7786-BDED-E074-E3D0046F28F1}"/>
              </a:ext>
            </a:extLst>
          </p:cNvPr>
          <p:cNvPicPr>
            <a:picLocks noChangeAspect="1"/>
          </p:cNvPicPr>
          <p:nvPr/>
        </p:nvPicPr>
        <p:blipFill rotWithShape="1">
          <a:blip r:embed="rId3"/>
          <a:srcRect l="3656" t="26898" r="7205" b="26420"/>
          <a:stretch/>
        </p:blipFill>
        <p:spPr>
          <a:xfrm>
            <a:off x="0" y="2300748"/>
            <a:ext cx="9138261" cy="4218038"/>
          </a:xfrm>
          <a:prstGeom prst="rect">
            <a:avLst/>
          </a:prstGeom>
        </p:spPr>
      </p:pic>
      <p:sp>
        <p:nvSpPr>
          <p:cNvPr id="9" name="TextBox 8">
            <a:extLst>
              <a:ext uri="{FF2B5EF4-FFF2-40B4-BE49-F238E27FC236}">
                <a16:creationId xmlns:a16="http://schemas.microsoft.com/office/drawing/2014/main" id="{30E28491-37C4-312D-2D2C-031807875469}"/>
              </a:ext>
            </a:extLst>
          </p:cNvPr>
          <p:cNvSpPr txBox="1"/>
          <p:nvPr/>
        </p:nvSpPr>
        <p:spPr>
          <a:xfrm>
            <a:off x="1689979" y="864445"/>
            <a:ext cx="5687839" cy="1200329"/>
          </a:xfrm>
          <a:prstGeom prst="rect">
            <a:avLst/>
          </a:prstGeom>
          <a:noFill/>
        </p:spPr>
        <p:txBody>
          <a:bodyPr wrap="none" rtlCol="0">
            <a:spAutoFit/>
          </a:bodyPr>
          <a:lstStyle/>
          <a:p>
            <a:pPr algn="ctr"/>
            <a:r>
              <a:rPr lang="en-US" sz="3600" dirty="0">
                <a:latin typeface="Arial Rounded MT Bold" panose="020F0704030504030204" pitchFamily="34" charset="0"/>
              </a:rPr>
              <a:t>The Setting of Ruth </a:t>
            </a:r>
          </a:p>
          <a:p>
            <a:pPr algn="ctr"/>
            <a:r>
              <a:rPr lang="en-US" sz="3600" dirty="0">
                <a:latin typeface="Arial Rounded MT Bold" panose="020F0704030504030204" pitchFamily="34" charset="0"/>
              </a:rPr>
              <a:t>in the time of the Judges</a:t>
            </a:r>
          </a:p>
        </p:txBody>
      </p:sp>
    </p:spTree>
    <p:extLst>
      <p:ext uri="{BB962C8B-B14F-4D97-AF65-F5344CB8AC3E}">
        <p14:creationId xmlns:p14="http://schemas.microsoft.com/office/powerpoint/2010/main" val="688998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408" y="215517"/>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sp>
        <p:nvSpPr>
          <p:cNvPr id="9" name="TextBox 8">
            <a:extLst>
              <a:ext uri="{FF2B5EF4-FFF2-40B4-BE49-F238E27FC236}">
                <a16:creationId xmlns:a16="http://schemas.microsoft.com/office/drawing/2014/main" id="{30E28491-37C4-312D-2D2C-031807875469}"/>
              </a:ext>
            </a:extLst>
          </p:cNvPr>
          <p:cNvSpPr txBox="1"/>
          <p:nvPr/>
        </p:nvSpPr>
        <p:spPr>
          <a:xfrm>
            <a:off x="1211484" y="864445"/>
            <a:ext cx="6644832" cy="1200329"/>
          </a:xfrm>
          <a:prstGeom prst="rect">
            <a:avLst/>
          </a:prstGeom>
          <a:noFill/>
        </p:spPr>
        <p:txBody>
          <a:bodyPr wrap="none" rtlCol="0">
            <a:spAutoFit/>
          </a:bodyPr>
          <a:lstStyle/>
          <a:p>
            <a:pPr algn="ctr"/>
            <a:r>
              <a:rPr lang="en-US" sz="3600" dirty="0">
                <a:latin typeface="Arial Rounded MT Bold" panose="020F0704030504030204" pitchFamily="34" charset="0"/>
              </a:rPr>
              <a:t>The Writing of Ruth </a:t>
            </a:r>
          </a:p>
          <a:p>
            <a:pPr algn="ctr"/>
            <a:r>
              <a:rPr lang="en-US" sz="3600" dirty="0">
                <a:latin typeface="Arial Rounded MT Bold" panose="020F0704030504030204" pitchFamily="34" charset="0"/>
              </a:rPr>
              <a:t>After the Return of the Exiles</a:t>
            </a:r>
          </a:p>
        </p:txBody>
      </p:sp>
      <p:pic>
        <p:nvPicPr>
          <p:cNvPr id="2" name="Picture 1">
            <a:extLst>
              <a:ext uri="{FF2B5EF4-FFF2-40B4-BE49-F238E27FC236}">
                <a16:creationId xmlns:a16="http://schemas.microsoft.com/office/drawing/2014/main" id="{B03D2A21-7FDA-7E1A-8564-6A2C2EDB1734}"/>
              </a:ext>
            </a:extLst>
          </p:cNvPr>
          <p:cNvPicPr>
            <a:picLocks noChangeAspect="1"/>
          </p:cNvPicPr>
          <p:nvPr/>
        </p:nvPicPr>
        <p:blipFill rotWithShape="1">
          <a:blip r:embed="rId3"/>
          <a:srcRect l="3333" r="7311"/>
          <a:stretch/>
        </p:blipFill>
        <p:spPr>
          <a:xfrm>
            <a:off x="0" y="2713702"/>
            <a:ext cx="9144000" cy="3910100"/>
          </a:xfrm>
          <a:prstGeom prst="rect">
            <a:avLst/>
          </a:prstGeom>
        </p:spPr>
      </p:pic>
    </p:spTree>
    <p:extLst>
      <p:ext uri="{BB962C8B-B14F-4D97-AF65-F5344CB8AC3E}">
        <p14:creationId xmlns:p14="http://schemas.microsoft.com/office/powerpoint/2010/main" val="2717318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408" y="215517"/>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4CFF1A87-266A-0DB2-24C6-510B908197DB}"/>
              </a:ext>
            </a:extLst>
          </p:cNvPr>
          <p:cNvPicPr>
            <a:picLocks noChangeAspect="1"/>
          </p:cNvPicPr>
          <p:nvPr/>
        </p:nvPicPr>
        <p:blipFill>
          <a:blip r:embed="rId3"/>
          <a:stretch>
            <a:fillRect/>
          </a:stretch>
        </p:blipFill>
        <p:spPr>
          <a:xfrm>
            <a:off x="786580" y="1081547"/>
            <a:ext cx="7570839" cy="5678129"/>
          </a:xfrm>
          <a:prstGeom prst="rect">
            <a:avLst/>
          </a:prstGeom>
        </p:spPr>
      </p:pic>
    </p:spTree>
    <p:extLst>
      <p:ext uri="{BB962C8B-B14F-4D97-AF65-F5344CB8AC3E}">
        <p14:creationId xmlns:p14="http://schemas.microsoft.com/office/powerpoint/2010/main" val="370516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514764"/>
            <a:ext cx="9144000" cy="4590482"/>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408" y="1670691"/>
            <a:ext cx="309518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9C3B1316-8E34-B814-2F88-1F4A73F21F78}"/>
              </a:ext>
            </a:extLst>
          </p:cNvPr>
          <p:cNvPicPr>
            <a:picLocks noChangeAspect="1"/>
          </p:cNvPicPr>
          <p:nvPr/>
        </p:nvPicPr>
        <p:blipFill>
          <a:blip r:embed="rId3"/>
          <a:stretch>
            <a:fillRect/>
          </a:stretch>
        </p:blipFill>
        <p:spPr>
          <a:xfrm>
            <a:off x="3076777" y="17206"/>
            <a:ext cx="6067223" cy="6840794"/>
          </a:xfrm>
          <a:prstGeom prst="rect">
            <a:avLst/>
          </a:prstGeom>
        </p:spPr>
      </p:pic>
    </p:spTree>
    <p:extLst>
      <p:ext uri="{BB962C8B-B14F-4D97-AF65-F5344CB8AC3E}">
        <p14:creationId xmlns:p14="http://schemas.microsoft.com/office/powerpoint/2010/main" val="20270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986307" y="215517"/>
            <a:ext cx="309518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FAB3AD25-6235-8D15-C5AE-ACAF8FFBD488}"/>
              </a:ext>
            </a:extLst>
          </p:cNvPr>
          <p:cNvPicPr>
            <a:picLocks noChangeAspect="1"/>
          </p:cNvPicPr>
          <p:nvPr/>
        </p:nvPicPr>
        <p:blipFill>
          <a:blip r:embed="rId3"/>
          <a:stretch>
            <a:fillRect/>
          </a:stretch>
        </p:blipFill>
        <p:spPr>
          <a:xfrm>
            <a:off x="5157" y="1722119"/>
            <a:ext cx="9144000" cy="5135881"/>
          </a:xfrm>
          <a:prstGeom prst="rect">
            <a:avLst/>
          </a:prstGeom>
        </p:spPr>
      </p:pic>
    </p:spTree>
    <p:extLst>
      <p:ext uri="{BB962C8B-B14F-4D97-AF65-F5344CB8AC3E}">
        <p14:creationId xmlns:p14="http://schemas.microsoft.com/office/powerpoint/2010/main" val="2258273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986307" y="10513"/>
            <a:ext cx="309518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5" name="Picture 4">
            <a:extLst>
              <a:ext uri="{FF2B5EF4-FFF2-40B4-BE49-F238E27FC236}">
                <a16:creationId xmlns:a16="http://schemas.microsoft.com/office/drawing/2014/main" id="{833979B0-51A4-BD39-6ACB-C46E88583D89}"/>
              </a:ext>
            </a:extLst>
          </p:cNvPr>
          <p:cNvPicPr>
            <a:picLocks noChangeAspect="1"/>
          </p:cNvPicPr>
          <p:nvPr/>
        </p:nvPicPr>
        <p:blipFill>
          <a:blip r:embed="rId3"/>
          <a:stretch>
            <a:fillRect/>
          </a:stretch>
        </p:blipFill>
        <p:spPr>
          <a:xfrm>
            <a:off x="0" y="1123457"/>
            <a:ext cx="9144000" cy="5698901"/>
          </a:xfrm>
          <a:prstGeom prst="rect">
            <a:avLst/>
          </a:prstGeom>
        </p:spPr>
      </p:pic>
    </p:spTree>
    <p:extLst>
      <p:ext uri="{BB962C8B-B14F-4D97-AF65-F5344CB8AC3E}">
        <p14:creationId xmlns:p14="http://schemas.microsoft.com/office/powerpoint/2010/main" val="41147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986307" y="10513"/>
            <a:ext cx="309518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7" name="Picture 6">
            <a:extLst>
              <a:ext uri="{FF2B5EF4-FFF2-40B4-BE49-F238E27FC236}">
                <a16:creationId xmlns:a16="http://schemas.microsoft.com/office/drawing/2014/main" id="{0FC94CCC-3178-6171-866D-53A48F470CF4}"/>
              </a:ext>
            </a:extLst>
          </p:cNvPr>
          <p:cNvPicPr>
            <a:picLocks noChangeAspect="1"/>
          </p:cNvPicPr>
          <p:nvPr/>
        </p:nvPicPr>
        <p:blipFill>
          <a:blip r:embed="rId3"/>
          <a:stretch>
            <a:fillRect/>
          </a:stretch>
        </p:blipFill>
        <p:spPr>
          <a:xfrm>
            <a:off x="845574" y="1027470"/>
            <a:ext cx="7452852" cy="5589639"/>
          </a:xfrm>
          <a:prstGeom prst="rect">
            <a:avLst/>
          </a:prstGeom>
        </p:spPr>
      </p:pic>
    </p:spTree>
    <p:extLst>
      <p:ext uri="{BB962C8B-B14F-4D97-AF65-F5344CB8AC3E}">
        <p14:creationId xmlns:p14="http://schemas.microsoft.com/office/powerpoint/2010/main" val="231825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986307" y="10513"/>
            <a:ext cx="309518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grpSp>
        <p:nvGrpSpPr>
          <p:cNvPr id="29" name="Group 28">
            <a:extLst>
              <a:ext uri="{FF2B5EF4-FFF2-40B4-BE49-F238E27FC236}">
                <a16:creationId xmlns:a16="http://schemas.microsoft.com/office/drawing/2014/main" id="{FEC8F961-FEE4-D8C9-B10F-D732C8E1C2F2}"/>
              </a:ext>
            </a:extLst>
          </p:cNvPr>
          <p:cNvGrpSpPr/>
          <p:nvPr/>
        </p:nvGrpSpPr>
        <p:grpSpPr>
          <a:xfrm>
            <a:off x="3049298" y="1718215"/>
            <a:ext cx="2969202" cy="4442750"/>
            <a:chOff x="2635185" y="773084"/>
            <a:chExt cx="3130812" cy="5577303"/>
          </a:xfrm>
        </p:grpSpPr>
        <p:sp>
          <p:nvSpPr>
            <p:cNvPr id="8" name="Flowchart: Alternate Process 7">
              <a:extLst>
                <a:ext uri="{FF2B5EF4-FFF2-40B4-BE49-F238E27FC236}">
                  <a16:creationId xmlns:a16="http://schemas.microsoft.com/office/drawing/2014/main" id="{E7DE427E-73C7-0DD2-DC8A-7B2409B94B51}"/>
                </a:ext>
              </a:extLst>
            </p:cNvPr>
            <p:cNvSpPr/>
            <p:nvPr/>
          </p:nvSpPr>
          <p:spPr>
            <a:xfrm>
              <a:off x="2635185" y="773084"/>
              <a:ext cx="1406013" cy="5309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Naomi</a:t>
              </a:r>
              <a:endParaRPr lang="en-US"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9" name="Flowchart: Alternate Process 8">
              <a:extLst>
                <a:ext uri="{FF2B5EF4-FFF2-40B4-BE49-F238E27FC236}">
                  <a16:creationId xmlns:a16="http://schemas.microsoft.com/office/drawing/2014/main" id="{9BC54FE4-B5A0-7FCE-DBD2-27FE734F2621}"/>
                </a:ext>
              </a:extLst>
            </p:cNvPr>
            <p:cNvSpPr/>
            <p:nvPr/>
          </p:nvSpPr>
          <p:spPr>
            <a:xfrm>
              <a:off x="2635186" y="1600378"/>
              <a:ext cx="1406013" cy="5309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Ruth</a:t>
              </a:r>
              <a:endParaRPr lang="en-US"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0" name="Flowchart: Alternate Process 9">
              <a:extLst>
                <a:ext uri="{FF2B5EF4-FFF2-40B4-BE49-F238E27FC236}">
                  <a16:creationId xmlns:a16="http://schemas.microsoft.com/office/drawing/2014/main" id="{59F90404-1990-DDAB-1F79-CBFE2ACB5E17}"/>
                </a:ext>
              </a:extLst>
            </p:cNvPr>
            <p:cNvSpPr/>
            <p:nvPr/>
          </p:nvSpPr>
          <p:spPr>
            <a:xfrm>
              <a:off x="4359984" y="1629875"/>
              <a:ext cx="1406013" cy="5309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Boaz</a:t>
              </a:r>
              <a:endParaRPr lang="en-US"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1" name="Flowchart: Alternate Process 10">
              <a:extLst>
                <a:ext uri="{FF2B5EF4-FFF2-40B4-BE49-F238E27FC236}">
                  <a16:creationId xmlns:a16="http://schemas.microsoft.com/office/drawing/2014/main" id="{2A391398-4D52-260F-7618-A99E5F7A12A7}"/>
                </a:ext>
              </a:extLst>
            </p:cNvPr>
            <p:cNvSpPr/>
            <p:nvPr/>
          </p:nvSpPr>
          <p:spPr>
            <a:xfrm>
              <a:off x="3523069" y="2471761"/>
              <a:ext cx="1406013" cy="5309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Obed</a:t>
              </a:r>
              <a:endParaRPr lang="en-US"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2" name="Flowchart: Alternate Process 11">
              <a:extLst>
                <a:ext uri="{FF2B5EF4-FFF2-40B4-BE49-F238E27FC236}">
                  <a16:creationId xmlns:a16="http://schemas.microsoft.com/office/drawing/2014/main" id="{E6B41416-CB4E-4628-8A13-AB9F81333CE7}"/>
                </a:ext>
              </a:extLst>
            </p:cNvPr>
            <p:cNvSpPr/>
            <p:nvPr/>
          </p:nvSpPr>
          <p:spPr>
            <a:xfrm>
              <a:off x="3523068" y="3299055"/>
              <a:ext cx="1406013" cy="5309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Jesse</a:t>
              </a:r>
              <a:endParaRPr lang="en-US"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3" name="Flowchart: Alternate Process 12">
              <a:extLst>
                <a:ext uri="{FF2B5EF4-FFF2-40B4-BE49-F238E27FC236}">
                  <a16:creationId xmlns:a16="http://schemas.microsoft.com/office/drawing/2014/main" id="{C1823E39-1E16-7C81-0E0B-EB5C82B8DFB1}"/>
                </a:ext>
              </a:extLst>
            </p:cNvPr>
            <p:cNvSpPr/>
            <p:nvPr/>
          </p:nvSpPr>
          <p:spPr>
            <a:xfrm>
              <a:off x="3523067" y="4126349"/>
              <a:ext cx="1406013" cy="5309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David</a:t>
              </a:r>
              <a:endParaRPr lang="en-US"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4" name="Flowchart: Alternate Process 13">
              <a:extLst>
                <a:ext uri="{FF2B5EF4-FFF2-40B4-BE49-F238E27FC236}">
                  <a16:creationId xmlns:a16="http://schemas.microsoft.com/office/drawing/2014/main" id="{C0F692C2-7EED-5836-00BA-D49BC6B4CC83}"/>
                </a:ext>
              </a:extLst>
            </p:cNvPr>
            <p:cNvSpPr/>
            <p:nvPr/>
          </p:nvSpPr>
          <p:spPr>
            <a:xfrm>
              <a:off x="3523071" y="5819445"/>
              <a:ext cx="1406013" cy="5309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Jesus</a:t>
              </a:r>
              <a:endParaRPr lang="en-US"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cxnSp>
          <p:nvCxnSpPr>
            <p:cNvPr id="16" name="Straight Connector 15">
              <a:extLst>
                <a:ext uri="{FF2B5EF4-FFF2-40B4-BE49-F238E27FC236}">
                  <a16:creationId xmlns:a16="http://schemas.microsoft.com/office/drawing/2014/main" id="{F48C6AC2-7BFB-2C6E-E50B-F3685F533AD4}"/>
                </a:ext>
              </a:extLst>
            </p:cNvPr>
            <p:cNvCxnSpPr>
              <a:stCxn id="8" idx="2"/>
              <a:endCxn id="9" idx="0"/>
            </p:cNvCxnSpPr>
            <p:nvPr/>
          </p:nvCxnSpPr>
          <p:spPr>
            <a:xfrm>
              <a:off x="3338192" y="1304026"/>
              <a:ext cx="1" cy="296352"/>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320F427B-744E-4F80-3833-13C8436DCE4C}"/>
                </a:ext>
              </a:extLst>
            </p:cNvPr>
            <p:cNvCxnSpPr>
              <a:cxnSpLocks/>
              <a:endCxn id="10" idx="1"/>
            </p:cNvCxnSpPr>
            <p:nvPr/>
          </p:nvCxnSpPr>
          <p:spPr>
            <a:xfrm>
              <a:off x="4041199" y="1895346"/>
              <a:ext cx="318785" cy="0"/>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E387C48-A017-1993-F4AB-934DFC50C9FC}"/>
                </a:ext>
              </a:extLst>
            </p:cNvPr>
            <p:cNvCxnSpPr>
              <a:cxnSpLocks/>
              <a:endCxn id="11" idx="0"/>
            </p:cNvCxnSpPr>
            <p:nvPr/>
          </p:nvCxnSpPr>
          <p:spPr>
            <a:xfrm>
              <a:off x="4226071" y="1907637"/>
              <a:ext cx="5" cy="564124"/>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63FA8F33-0189-448C-9C9D-144F7686BD89}"/>
                </a:ext>
              </a:extLst>
            </p:cNvPr>
            <p:cNvCxnSpPr/>
            <p:nvPr/>
          </p:nvCxnSpPr>
          <p:spPr>
            <a:xfrm>
              <a:off x="4226076" y="3027588"/>
              <a:ext cx="1" cy="296352"/>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969842CE-9C8E-6F02-18F5-9F3D50A57C3B}"/>
                </a:ext>
              </a:extLst>
            </p:cNvPr>
            <p:cNvCxnSpPr/>
            <p:nvPr/>
          </p:nvCxnSpPr>
          <p:spPr>
            <a:xfrm>
              <a:off x="4226077" y="3846287"/>
              <a:ext cx="1" cy="296352"/>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3FA7362D-9745-A162-9783-DDA8DF51D8E0}"/>
                </a:ext>
              </a:extLst>
            </p:cNvPr>
            <p:cNvCxnSpPr/>
            <p:nvPr/>
          </p:nvCxnSpPr>
          <p:spPr>
            <a:xfrm>
              <a:off x="4220531" y="4653271"/>
              <a:ext cx="1" cy="296352"/>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DD608996-2D2E-283F-248A-40468366D8C4}"/>
                </a:ext>
              </a:extLst>
            </p:cNvPr>
            <p:cNvCxnSpPr/>
            <p:nvPr/>
          </p:nvCxnSpPr>
          <p:spPr>
            <a:xfrm>
              <a:off x="4226078" y="5102023"/>
              <a:ext cx="1" cy="296352"/>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C53CB027-C8FB-2A08-3E43-B3073C4A6895}"/>
                </a:ext>
              </a:extLst>
            </p:cNvPr>
            <p:cNvCxnSpPr/>
            <p:nvPr/>
          </p:nvCxnSpPr>
          <p:spPr>
            <a:xfrm>
              <a:off x="4231625" y="5550775"/>
              <a:ext cx="1" cy="296352"/>
            </a:xfrm>
            <a:prstGeom prst="line">
              <a:avLst/>
            </a:prstGeom>
            <a:ln w="76200"/>
          </p:spPr>
          <p:style>
            <a:lnRef idx="3">
              <a:schemeClr val="accent1"/>
            </a:lnRef>
            <a:fillRef idx="0">
              <a:schemeClr val="accent1"/>
            </a:fillRef>
            <a:effectRef idx="2">
              <a:schemeClr val="accent1"/>
            </a:effectRef>
            <a:fontRef idx="minor">
              <a:schemeClr val="tx1"/>
            </a:fontRef>
          </p:style>
        </p:cxnSp>
      </p:grpSp>
      <p:sp>
        <p:nvSpPr>
          <p:cNvPr id="30" name="TextBox 29">
            <a:extLst>
              <a:ext uri="{FF2B5EF4-FFF2-40B4-BE49-F238E27FC236}">
                <a16:creationId xmlns:a16="http://schemas.microsoft.com/office/drawing/2014/main" id="{F72307F3-7280-8517-E3F1-14B3B3DD919E}"/>
              </a:ext>
            </a:extLst>
          </p:cNvPr>
          <p:cNvSpPr txBox="1"/>
          <p:nvPr/>
        </p:nvSpPr>
        <p:spPr>
          <a:xfrm>
            <a:off x="2396601" y="754051"/>
            <a:ext cx="4294124" cy="646331"/>
          </a:xfrm>
          <a:prstGeom prst="rect">
            <a:avLst/>
          </a:prstGeom>
          <a:noFill/>
        </p:spPr>
        <p:txBody>
          <a:bodyPr wrap="none" rtlCol="0">
            <a:spAutoFit/>
          </a:bodyPr>
          <a:lstStyle/>
          <a:p>
            <a:r>
              <a:rPr lang="en-US" sz="3600" dirty="0">
                <a:latin typeface="Arial Rounded MT Bold" panose="020F0704030504030204" pitchFamily="34" charset="0"/>
              </a:rPr>
              <a:t>Ruth’s Family Tree</a:t>
            </a:r>
          </a:p>
        </p:txBody>
      </p:sp>
    </p:spTree>
    <p:extLst>
      <p:ext uri="{BB962C8B-B14F-4D97-AF65-F5344CB8AC3E}">
        <p14:creationId xmlns:p14="http://schemas.microsoft.com/office/powerpoint/2010/main" val="309109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2986307" y="10513"/>
            <a:ext cx="309518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EF431FD3-76F3-6A0B-7EE4-A1BB4CD37D52}"/>
              </a:ext>
            </a:extLst>
          </p:cNvPr>
          <p:cNvPicPr>
            <a:picLocks noChangeAspect="1"/>
          </p:cNvPicPr>
          <p:nvPr/>
        </p:nvPicPr>
        <p:blipFill>
          <a:blip r:embed="rId3"/>
          <a:stretch>
            <a:fillRect/>
          </a:stretch>
        </p:blipFill>
        <p:spPr>
          <a:xfrm>
            <a:off x="0" y="1136748"/>
            <a:ext cx="9146031" cy="5057574"/>
          </a:xfrm>
          <a:prstGeom prst="rect">
            <a:avLst/>
          </a:prstGeom>
        </p:spPr>
      </p:pic>
    </p:spTree>
    <p:extLst>
      <p:ext uri="{BB962C8B-B14F-4D97-AF65-F5344CB8AC3E}">
        <p14:creationId xmlns:p14="http://schemas.microsoft.com/office/powerpoint/2010/main" val="3333883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AE6D9981-0EE9-8AA3-5181-DFA9190391F0}"/>
              </a:ext>
            </a:extLst>
          </p:cNvPr>
          <p:cNvPicPr>
            <a:picLocks noChangeAspect="1"/>
          </p:cNvPicPr>
          <p:nvPr/>
        </p:nvPicPr>
        <p:blipFill>
          <a:blip r:embed="rId3"/>
          <a:stretch>
            <a:fillRect/>
          </a:stretch>
        </p:blipFill>
        <p:spPr>
          <a:xfrm>
            <a:off x="1957950" y="897383"/>
            <a:ext cx="5151899" cy="5511669"/>
          </a:xfrm>
          <a:prstGeom prst="rect">
            <a:avLst/>
          </a:prstGeom>
        </p:spPr>
      </p:pic>
    </p:spTree>
    <p:extLst>
      <p:ext uri="{BB962C8B-B14F-4D97-AF65-F5344CB8AC3E}">
        <p14:creationId xmlns:p14="http://schemas.microsoft.com/office/powerpoint/2010/main" val="278230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1754326"/>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Hymn of the Day</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 XXX</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XX</a:t>
            </a:r>
          </a:p>
        </p:txBody>
      </p:sp>
      <p:pic>
        <p:nvPicPr>
          <p:cNvPr id="3" name="Picture 2">
            <a:extLst>
              <a:ext uri="{FF2B5EF4-FFF2-40B4-BE49-F238E27FC236}">
                <a16:creationId xmlns:a16="http://schemas.microsoft.com/office/drawing/2014/main" id="{1C1AE16F-30EF-9A3C-164E-F3509B549660}"/>
              </a:ext>
            </a:extLst>
          </p:cNvPr>
          <p:cNvPicPr>
            <a:picLocks noChangeAspect="1"/>
          </p:cNvPicPr>
          <p:nvPr/>
        </p:nvPicPr>
        <p:blipFill>
          <a:blip r:embed="rId2"/>
          <a:stretch>
            <a:fillRect/>
          </a:stretch>
        </p:blipFill>
        <p:spPr>
          <a:xfrm>
            <a:off x="2389443" y="1969100"/>
            <a:ext cx="4365114" cy="466994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523220"/>
          </a:xfrm>
          <a:prstGeom prst="rect">
            <a:avLst/>
          </a:prstGeom>
        </p:spPr>
        <p:txBody>
          <a:bodyPr wrap="square">
            <a:spAutoFit/>
          </a:bodyPr>
          <a:lstStyle/>
          <a:p>
            <a:pPr marL="225425" lvl="0" indent="-225425">
              <a:buFont typeface="Symbol" panose="05050102010706020507" pitchFamily="18" charset="2"/>
              <a:buChar char="*"/>
            </a:pPr>
            <a:r>
              <a:rPr lang="en-US" altLang="en-US" sz="2800" dirty="0">
                <a:solidFill>
                  <a:prstClr val="black"/>
                </a:solidFill>
                <a:latin typeface="Arial Rounded MT Bold" panose="020F0704030504030204" pitchFamily="34" charset="0"/>
              </a:rPr>
              <a:t>XXXX</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209964"/>
            <a:ext cx="9144000" cy="4257964"/>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1585461"/>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0" y="1751715"/>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2416302"/>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78746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834657"/>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707" y="946299"/>
            <a:ext cx="7293936" cy="3649076"/>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r>
              <a:rPr lang="en-US" sz="3200" b="1" dirty="0">
                <a:latin typeface="Arial Rounded MT Bold" panose="020F0704030504030204" pitchFamily="34" charset="0"/>
                <a:ea typeface="Calibri" panose="020F0502020204030204" pitchFamily="34" charset="0"/>
                <a:cs typeface="Times New Roman" panose="02020603050405020304" pitchFamily="18" charset="0"/>
              </a:rPr>
              <a:t>QUILT TYING AND PRESENTATION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CB57F1-1375-15A7-F8EE-2599C46379D3}"/>
              </a:ext>
            </a:extLst>
          </p:cNvPr>
          <p:cNvSpPr txBox="1"/>
          <p:nvPr/>
        </p:nvSpPr>
        <p:spPr>
          <a:xfrm>
            <a:off x="698090" y="2105392"/>
            <a:ext cx="7678993" cy="2862322"/>
          </a:xfrm>
          <a:prstGeom prst="rect">
            <a:avLst/>
          </a:prstGeom>
          <a:noFill/>
        </p:spPr>
        <p:txBody>
          <a:bodyPr wrap="square">
            <a:spAutoFit/>
          </a:bodyPr>
          <a:lstStyle/>
          <a:p>
            <a:r>
              <a:rPr lang="en-US" sz="3600" dirty="0">
                <a:latin typeface="Arial Rounded MT Bold" panose="020F0704030504030204" pitchFamily="34" charset="0"/>
              </a:rPr>
              <a:t>This Quilt was lovingly crafted for recovery and healing especially for XXX.</a:t>
            </a:r>
          </a:p>
          <a:p>
            <a:endParaRPr lang="en-US" sz="3600" dirty="0">
              <a:latin typeface="Arial Rounded MT Bold" panose="020F0704030504030204" pitchFamily="34" charset="0"/>
            </a:endParaRPr>
          </a:p>
          <a:p>
            <a:r>
              <a:rPr lang="en-US" sz="3600" dirty="0">
                <a:latin typeface="Arial Rounded MT Bold" panose="020F0704030504030204" pitchFamily="34" charset="0"/>
              </a:rPr>
              <a:t>Let us pray…</a:t>
            </a:r>
          </a:p>
        </p:txBody>
      </p:sp>
    </p:spTree>
    <p:extLst>
      <p:ext uri="{BB962C8B-B14F-4D97-AF65-F5344CB8AC3E}">
        <p14:creationId xmlns:p14="http://schemas.microsoft.com/office/powerpoint/2010/main" val="22182941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330035"/>
            <a:ext cx="9144000" cy="5190837"/>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Eternal God, </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6217" y="1086697"/>
            <a:ext cx="8954654"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place in your loving arms these, our prayers, spoken and unspoken, trusting in your boundless mercy, though Jesus Christ our Savior.</a:t>
            </a:r>
          </a:p>
          <a:p>
            <a:pPr marL="684530" marR="0" indent="-684530">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530" marR="0" indent="-684530">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1200"/>
              </a:spcAft>
            </a:pPr>
            <a:endParaRPr lang="en-US" sz="1200" b="1"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91402"/>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08366A69-906D-D510-4992-C25F3E2A35C6}"/>
              </a:ext>
            </a:extLst>
          </p:cNvPr>
          <p:cNvPicPr>
            <a:picLocks noChangeAspect="1"/>
          </p:cNvPicPr>
          <p:nvPr/>
        </p:nvPicPr>
        <p:blipFill>
          <a:blip r:embed="rId3"/>
          <a:stretch>
            <a:fillRect/>
          </a:stretch>
        </p:blipFill>
        <p:spPr>
          <a:xfrm>
            <a:off x="2079624" y="1030888"/>
            <a:ext cx="4984751" cy="533284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D8FDCCA3-FDE1-504A-2BC7-E7EC8474C859}"/>
              </a:ext>
            </a:extLst>
          </p:cNvPr>
          <p:cNvPicPr>
            <a:picLocks noChangeAspect="1"/>
          </p:cNvPicPr>
          <p:nvPr/>
        </p:nvPicPr>
        <p:blipFill>
          <a:blip r:embed="rId3"/>
          <a:stretch>
            <a:fillRect/>
          </a:stretch>
        </p:blipFill>
        <p:spPr>
          <a:xfrm>
            <a:off x="2079624" y="1030888"/>
            <a:ext cx="4984751" cy="533284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0" y="812057"/>
            <a:ext cx="9144000" cy="6045942"/>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0" y="945221"/>
            <a:ext cx="9166814" cy="5912777"/>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82193" y="1999634"/>
            <a:ext cx="8902557" cy="2811539"/>
          </a:xfrm>
          <a:prstGeom prst="rect">
            <a:avLst/>
          </a:prstGeom>
        </p:spPr>
        <p:txBody>
          <a:bodyPr wrap="square">
            <a:spAutoFit/>
          </a:bodyPr>
          <a:lstStyle/>
          <a:p>
            <a:pPr marL="462280" marR="0" indent="-462280">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a:t>
            </a:r>
          </a:p>
          <a:p>
            <a:pPr marL="462280" marR="0" indent="-462280">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2280" marR="0" indent="-462280">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2280" marR="0" indent="-462280">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2280" marR="0" indent="-4622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905173"/>
            <a:ext cx="9144000" cy="3814609"/>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0966" y="1392857"/>
            <a:ext cx="8369352" cy="2416302"/>
          </a:xfrm>
          <a:prstGeom prst="rect">
            <a:avLst/>
          </a:prstGeom>
        </p:spPr>
        <p:txBody>
          <a:bodyPr wrap="square">
            <a:spAutoFit/>
          </a:bodyPr>
          <a:lstStyle/>
          <a:p>
            <a:pPr marL="573405" marR="0" indent="-57340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who will never leave us now invites us to the table to share in the feast of life. Come and dine, for all is prepared for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7C59B20-01E8-2847-7287-D639179454FF}"/>
              </a:ext>
            </a:extLst>
          </p:cNvPr>
          <p:cNvSpPr txBox="1"/>
          <p:nvPr/>
        </p:nvSpPr>
        <p:spPr>
          <a:xfrm>
            <a:off x="412955" y="1612490"/>
            <a:ext cx="8475406" cy="3170099"/>
          </a:xfrm>
          <a:prstGeom prst="rect">
            <a:avLst/>
          </a:prstGeom>
          <a:noFill/>
        </p:spPr>
        <p:txBody>
          <a:bodyPr wrap="square">
            <a:spAutoFit/>
          </a:bodyPr>
          <a:lstStyle/>
          <a:p>
            <a:pPr marL="688975" marR="0" indent="-688975">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May this body and blood of our Lord and Savior, Jesus Christ, strengthen, keep, and unity us, </a:t>
            </a:r>
            <a:r>
              <a:rPr lang="en-US" sz="36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 now and forever,</a:t>
            </a:r>
          </a:p>
          <a:p>
            <a:pPr marL="228600" marR="0" indent="-228600">
              <a:spcBef>
                <a:spcPts val="0"/>
              </a:spcBef>
              <a:spcAft>
                <a:spcPts val="0"/>
              </a:spcAft>
            </a:pP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28600" marR="0" indent="-228600">
              <a:spcBef>
                <a:spcPts val="0"/>
              </a:spcBef>
              <a:spcAft>
                <a:spcPts val="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Amen.</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3210" marR="0" indent="-283210">
              <a:spcBef>
                <a:spcPts val="0"/>
              </a:spcBef>
              <a:spcAft>
                <a:spcPts val="0"/>
              </a:spcAft>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b="51796"/>
          <a:stretch>
            <a:fillRect/>
          </a:stretch>
        </p:blipFill>
        <p:spPr>
          <a:xfrm>
            <a:off x="0" y="894492"/>
            <a:ext cx="9144000" cy="5427649"/>
          </a:xfrm>
          <a:prstGeom prst="rect">
            <a:avLst/>
          </a:prstGeom>
        </p:spPr>
      </p:pic>
    </p:spTree>
    <p:extLst>
      <p:ext uri="{BB962C8B-B14F-4D97-AF65-F5344CB8AC3E}">
        <p14:creationId xmlns:p14="http://schemas.microsoft.com/office/powerpoint/2010/main" val="167265635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t="49548"/>
          <a:stretch>
            <a:fillRect/>
          </a:stretch>
        </p:blipFill>
        <p:spPr>
          <a:xfrm>
            <a:off x="0" y="1059873"/>
            <a:ext cx="9144000" cy="5243420"/>
          </a:xfrm>
          <a:prstGeom prst="rect">
            <a:avLst/>
          </a:prstGeom>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9" y="1441534"/>
            <a:ext cx="882550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Blessed be your name, O God, for we have feasted on your Word, Christ Jesus, the joy and delight of our hearts.  Strengthened by this food, send us to gather the world to your banquet, where none are left out and all are satisfied.  In Jesus’ name we pray.</a:t>
            </a:r>
          </a:p>
        </p:txBody>
      </p:sp>
      <p:sp>
        <p:nvSpPr>
          <p:cNvPr id="3" name="Rectangle 2"/>
          <p:cNvSpPr/>
          <p:nvPr/>
        </p:nvSpPr>
        <p:spPr>
          <a:xfrm>
            <a:off x="274752" y="550849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2" name="Picture 1">
            <a:extLst>
              <a:ext uri="{FF2B5EF4-FFF2-40B4-BE49-F238E27FC236}">
                <a16:creationId xmlns:a16="http://schemas.microsoft.com/office/drawing/2014/main" id="{E5C99D6F-1006-8092-60C6-B703661297B3}"/>
              </a:ext>
            </a:extLst>
          </p:cNvPr>
          <p:cNvPicPr>
            <a:picLocks noChangeAspect="1"/>
          </p:cNvPicPr>
          <p:nvPr/>
        </p:nvPicPr>
        <p:blipFill>
          <a:blip r:embed="rId3"/>
          <a:stretch>
            <a:fillRect/>
          </a:stretch>
        </p:blipFill>
        <p:spPr>
          <a:xfrm>
            <a:off x="2079624" y="1030888"/>
            <a:ext cx="4984751" cy="533284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7036" y="1746943"/>
            <a:ext cx="8032173" cy="30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The God of glory, Jesus Christ, name above all names, and the Spirit who lives in you, bless you </a:t>
            </a:r>
            <a:r>
              <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solidFill>
                  <a:srgbClr val="000000"/>
                </a:solidFill>
                <a:effectLst/>
                <a:latin typeface="Arial Rounded MT Bold" panose="020F0704030504030204" pitchFamily="34" charset="0"/>
                <a:ea typeface="Calibri" panose="020F0502020204030204" pitchFamily="34" charset="0"/>
              </a:rPr>
              <a:t>  now and forever.</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p:cNvSpPr/>
          <p:nvPr/>
        </p:nvSpPr>
        <p:spPr>
          <a:xfrm>
            <a:off x="246580" y="3090055"/>
            <a:ext cx="8650839" cy="2312043"/>
          </a:xfrm>
          <a:prstGeom prst="rect">
            <a:avLst/>
          </a:prstGeom>
        </p:spPr>
        <p:txBody>
          <a:bodyPr wrap="square">
            <a:spAutoFit/>
          </a:bodyPr>
          <a:lstStyle/>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855">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of all that is,</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3999" cy="706582"/>
          </a:xfrm>
        </p:spPr>
        <p:txBody>
          <a:bodyPr/>
          <a:lstStyle/>
          <a:p>
            <a:pPr marL="571500" indent="-571500" algn="ctr">
              <a:buFont typeface="Symbol" panose="05050102010706020507" pitchFamily="18" charset="2"/>
              <a:buChar char=""/>
            </a:pPr>
            <a:r>
              <a:rPr lang="en-US" dirty="0"/>
              <a:t>Sending Song</a:t>
            </a:r>
          </a:p>
        </p:txBody>
      </p:sp>
      <p:sp>
        <p:nvSpPr>
          <p:cNvPr id="2" name="Rectangle 1"/>
          <p:cNvSpPr/>
          <p:nvPr/>
        </p:nvSpPr>
        <p:spPr>
          <a:xfrm>
            <a:off x="0" y="675635"/>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“Abide with Me”</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272</a:t>
            </a:r>
          </a:p>
        </p:txBody>
      </p:sp>
      <p:pic>
        <p:nvPicPr>
          <p:cNvPr id="5" name="Picture 4">
            <a:extLst>
              <a:ext uri="{FF2B5EF4-FFF2-40B4-BE49-F238E27FC236}">
                <a16:creationId xmlns:a16="http://schemas.microsoft.com/office/drawing/2014/main" id="{DB107FE4-5D1F-E55C-3F59-BDDBB2142C7F}"/>
              </a:ext>
            </a:extLst>
          </p:cNvPr>
          <p:cNvPicPr>
            <a:picLocks noChangeAspect="1"/>
          </p:cNvPicPr>
          <p:nvPr/>
        </p:nvPicPr>
        <p:blipFill>
          <a:blip r:embed="rId3"/>
          <a:stretch>
            <a:fillRect/>
          </a:stretch>
        </p:blipFill>
        <p:spPr>
          <a:xfrm>
            <a:off x="2540461" y="2216432"/>
            <a:ext cx="3986878" cy="426529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“Abide with Me”                                LBW 272</a:t>
            </a:r>
          </a:p>
        </p:txBody>
      </p:sp>
      <p:sp>
        <p:nvSpPr>
          <p:cNvPr id="6" name="TextBox 5">
            <a:extLst>
              <a:ext uri="{FF2B5EF4-FFF2-40B4-BE49-F238E27FC236}">
                <a16:creationId xmlns:a16="http://schemas.microsoft.com/office/drawing/2014/main" id="{772354B9-731F-6371-1E75-BFFABCDB3CF6}"/>
              </a:ext>
            </a:extLst>
          </p:cNvPr>
          <p:cNvSpPr txBox="1"/>
          <p:nvPr/>
        </p:nvSpPr>
        <p:spPr>
          <a:xfrm>
            <a:off x="1653048" y="1281142"/>
            <a:ext cx="5761704" cy="4524315"/>
          </a:xfrm>
          <a:prstGeom prst="rect">
            <a:avLst/>
          </a:prstGeom>
          <a:noFill/>
        </p:spPr>
        <p:txBody>
          <a:bodyPr wrap="square">
            <a:spAutoFit/>
          </a:bodyPr>
          <a:lstStyle/>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1	Abide with me,                                                          fast falls the eventide.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The darkness deepens;                                Lord, with me abide.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When other helpers                                             fail and comforts flee,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help of the helpless,                                                  oh, abide with me.</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“Abide with Me”                                LBW 272</a:t>
            </a:r>
          </a:p>
        </p:txBody>
      </p:sp>
      <p:sp>
        <p:nvSpPr>
          <p:cNvPr id="6" name="TextBox 5">
            <a:extLst>
              <a:ext uri="{FF2B5EF4-FFF2-40B4-BE49-F238E27FC236}">
                <a16:creationId xmlns:a16="http://schemas.microsoft.com/office/drawing/2014/main" id="{772354B9-731F-6371-1E75-BFFABCDB3CF6}"/>
              </a:ext>
            </a:extLst>
          </p:cNvPr>
          <p:cNvSpPr txBox="1"/>
          <p:nvPr/>
        </p:nvSpPr>
        <p:spPr>
          <a:xfrm>
            <a:off x="1033615" y="1471642"/>
            <a:ext cx="7000569" cy="4524315"/>
          </a:xfrm>
          <a:prstGeom prst="rect">
            <a:avLst/>
          </a:prstGeom>
          <a:noFill/>
        </p:spPr>
        <p:txBody>
          <a:bodyPr wrap="square">
            <a:spAutoFit/>
          </a:bodyPr>
          <a:lstStyle/>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2	I need thy presence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passing hour;</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what but thy grace can                                                               foil the tempter’s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Who like thyself my                                       guide and stay can be?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Through cloud and sunshine,                           oh, abide with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80144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“Abide with Me”                                LBW 272</a:t>
            </a:r>
          </a:p>
        </p:txBody>
      </p:sp>
      <p:sp>
        <p:nvSpPr>
          <p:cNvPr id="6" name="TextBox 5">
            <a:extLst>
              <a:ext uri="{FF2B5EF4-FFF2-40B4-BE49-F238E27FC236}">
                <a16:creationId xmlns:a16="http://schemas.microsoft.com/office/drawing/2014/main" id="{772354B9-731F-6371-1E75-BFFABCDB3CF6}"/>
              </a:ext>
            </a:extLst>
          </p:cNvPr>
          <p:cNvSpPr txBox="1"/>
          <p:nvPr/>
        </p:nvSpPr>
        <p:spPr>
          <a:xfrm>
            <a:off x="1402325" y="1014442"/>
            <a:ext cx="6263149" cy="4524315"/>
          </a:xfrm>
          <a:prstGeom prst="rect">
            <a:avLst/>
          </a:prstGeom>
          <a:noFill/>
        </p:spPr>
        <p:txBody>
          <a:bodyPr wrap="square">
            <a:spAutoFit/>
          </a:bodyPr>
          <a:lstStyle/>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3	Swift to its close ebbs                                                   out life’s little day;</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earth’s joys grow dim,                                                          its glories pass away;</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change and decay                                                  in all around I see;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O thou who </a:t>
            </a:r>
            <a:r>
              <a:rPr lang="en-US" sz="3600" dirty="0" err="1">
                <a:effectLst/>
                <a:latin typeface="Arial Rounded MT Bold" panose="020F0704030504030204" pitchFamily="34" charset="0"/>
                <a:ea typeface="MS Mincho" panose="02020609040205080304" pitchFamily="49" charset="-128"/>
              </a:rPr>
              <a:t>changest</a:t>
            </a:r>
            <a:r>
              <a:rPr lang="en-US" sz="3600" dirty="0">
                <a:effectLst/>
                <a:latin typeface="Arial Rounded MT Bold" panose="020F0704030504030204" pitchFamily="34" charset="0"/>
                <a:ea typeface="MS Mincho" panose="02020609040205080304" pitchFamily="49" charset="-128"/>
              </a:rPr>
              <a:t> not,                           abide with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41657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“Abide with Me”                                LBW 272</a:t>
            </a:r>
          </a:p>
        </p:txBody>
      </p:sp>
      <p:sp>
        <p:nvSpPr>
          <p:cNvPr id="6" name="TextBox 5">
            <a:extLst>
              <a:ext uri="{FF2B5EF4-FFF2-40B4-BE49-F238E27FC236}">
                <a16:creationId xmlns:a16="http://schemas.microsoft.com/office/drawing/2014/main" id="{772354B9-731F-6371-1E75-BFFABCDB3CF6}"/>
              </a:ext>
            </a:extLst>
          </p:cNvPr>
          <p:cNvSpPr txBox="1"/>
          <p:nvPr/>
        </p:nvSpPr>
        <p:spPr>
          <a:xfrm>
            <a:off x="1318751" y="1166842"/>
            <a:ext cx="6430298" cy="4524315"/>
          </a:xfrm>
          <a:prstGeom prst="rect">
            <a:avLst/>
          </a:prstGeom>
          <a:noFill/>
        </p:spPr>
        <p:txBody>
          <a:bodyPr wrap="square">
            <a:spAutoFit/>
          </a:bodyPr>
          <a:lstStyle/>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4	I fear no foe,                                                                      with thee at hand to bless;</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ills have no weight,                                                         and tears no bitterness.</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Where is death’s sting?                             Where, grave, thy victory?</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I triumph still,                                                         if thou abide with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3414536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“Abide with Me”                                LBW 272</a:t>
            </a:r>
          </a:p>
        </p:txBody>
      </p:sp>
      <p:sp>
        <p:nvSpPr>
          <p:cNvPr id="6" name="TextBox 5">
            <a:extLst>
              <a:ext uri="{FF2B5EF4-FFF2-40B4-BE49-F238E27FC236}">
                <a16:creationId xmlns:a16="http://schemas.microsoft.com/office/drawing/2014/main" id="{772354B9-731F-6371-1E75-BFFABCDB3CF6}"/>
              </a:ext>
            </a:extLst>
          </p:cNvPr>
          <p:cNvSpPr txBox="1"/>
          <p:nvPr/>
        </p:nvSpPr>
        <p:spPr>
          <a:xfrm>
            <a:off x="856635" y="1166842"/>
            <a:ext cx="7354530" cy="4524315"/>
          </a:xfrm>
          <a:prstGeom prst="rect">
            <a:avLst/>
          </a:prstGeom>
          <a:noFill/>
        </p:spPr>
        <p:txBody>
          <a:bodyPr wrap="square">
            <a:spAutoFit/>
          </a:bodyPr>
          <a:lstStyle/>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5	Hold thou thy cross                                                before my closing eyes,</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shine through the gloom,                                          and point me to the skies;</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heav’n’s</a:t>
            </a:r>
            <a:r>
              <a:rPr lang="en-US" sz="3600" dirty="0">
                <a:effectLst/>
                <a:latin typeface="Arial Rounded MT Bold" panose="020F0704030504030204" pitchFamily="34" charset="0"/>
                <a:ea typeface="MS Mincho" panose="02020609040205080304" pitchFamily="49" charset="-128"/>
              </a:rPr>
              <a:t> morning breaks,                                         and earth’s vain shadows flee;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4738688" algn="l"/>
              </a:tabLst>
            </a:pPr>
            <a:r>
              <a:rPr lang="en-US" sz="3600" dirty="0">
                <a:effectLst/>
                <a:latin typeface="Arial Rounded MT Bold" panose="020F0704030504030204" pitchFamily="34" charset="0"/>
                <a:ea typeface="MS Mincho" panose="02020609040205080304" pitchFamily="49" charset="-128"/>
              </a:rPr>
              <a:t>	in life, in death,                                                       O Lord, abide with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68589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41952" y="983990"/>
            <a:ext cx="8583896" cy="538025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have failed to trust you to care for us. We have tried to be our own god in our lives and the lives of others. We have not listened to your call, nor lived in faithfulness to you. We have caused harm directly and indirectly to ourselves, our neighbors, and your creation. </a:t>
            </a:r>
            <a:endParaRPr lang="en-US" sz="4000" b="1"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6171</TotalTime>
  <Words>4288</Words>
  <Application>Microsoft Office PowerPoint</Application>
  <PresentationFormat>On-screen Show (4:3)</PresentationFormat>
  <Paragraphs>381</Paragraphs>
  <Slides>86</Slides>
  <Notes>56</Notes>
  <HiddenSlides>15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Arial Rounded MT Bold</vt:lpstr>
      <vt:lpstr>Calibri</vt:lpstr>
      <vt:lpstr>Calibri Light</vt:lpstr>
      <vt:lpstr>Segoe UI Symbol</vt:lpstr>
      <vt:lpstr>Symbol</vt:lpstr>
      <vt:lpstr>Times New Roman</vt:lpstr>
      <vt:lpstr>Office Theme</vt:lpstr>
      <vt:lpstr>October 15, 2023</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PowerPoint Presentation</vt:lpstr>
      <vt:lpstr>PowerPoint Presentation</vt:lpstr>
      <vt:lpstr>PowerPoint Presentation</vt:lpstr>
      <vt:lpstr>PowerPoint Presentation</vt:lpstr>
      <vt:lpstr>Gathering Song/Hymn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que985</cp:lastModifiedBy>
  <cp:revision>143</cp:revision>
  <dcterms:created xsi:type="dcterms:W3CDTF">2016-05-14T21:20:00Z</dcterms:created>
  <dcterms:modified xsi:type="dcterms:W3CDTF">2023-10-14T17:15:54Z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