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68" r:id="rId29"/>
    <p:sldId id="550" r:id="rId30"/>
    <p:sldId id="381" r:id="rId31"/>
    <p:sldId id="463" r:id="rId32"/>
    <p:sldId id="504" r:id="rId33"/>
    <p:sldId id="569" r:id="rId34"/>
    <p:sldId id="570" r:id="rId35"/>
    <p:sldId id="556" r:id="rId36"/>
    <p:sldId id="505" r:id="rId37"/>
    <p:sldId id="559" r:id="rId38"/>
    <p:sldId id="567" r:id="rId39"/>
    <p:sldId id="572" r:id="rId40"/>
    <p:sldId id="571" r:id="rId41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440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311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138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258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A2BE3-C381-2F52-DBCD-B592B3B94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AA4A895-D82E-EE89-C55C-6825865EE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6389841-E888-D7E3-E3A4-C50B1CBC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BCE937B-2091-6E87-A048-32592F913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8954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4806-E54B-4EDB-B91E-871F8D25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E827-BBCC-493C-8D7D-79A7EDE0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BDAA-B745-432A-8263-A789A893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5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77DBC-47CE-4CCC-8283-B9FB960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0517-DCDB-4416-AE14-6BACD39A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9CEE-1A8F-4425-B28A-27185C8F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04F4-EE25-4E7F-8FB2-61C841E1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31D1-6181-4985-A729-60688EF3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A467-07CA-48C2-B090-63A569AF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28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81D2-B022-4E8B-98A1-7252A22B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55550-1F1B-4001-99C4-A87478DE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601D-9598-4314-A31C-413E5D2F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18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69748-D866-4D19-8445-2D465C79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2DD3E-AF52-457D-B141-B0C6801D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ED45D-9CC6-4EEB-A8AC-4943BBA5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E6E6B-4242-4619-A494-F62DD7EC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D01046-00CC-4917-B3AC-84E294C7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5B38A-9FDD-487B-A108-65722570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322A91-2453-4E92-AD3C-7AED0395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AE7C0B-A450-47D2-9871-79D084C1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0C2BA9-6C76-4F38-9EE2-3EFBC395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6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19FA54-B6DD-453E-A21E-CD5E51B3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FE0F3F-B12F-41B8-B33D-3F3DDE5B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3F4DA5-45CB-409D-B51A-F4A9C91A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9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BEE89F-6CCE-4165-B964-D1D2A82B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0E0B95-9B66-4BCD-900E-74313334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6E71A9-4035-4398-8C9A-0EEFD9EE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3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09E1B9-F1DE-41A3-B023-070F9F13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69FE89-FA7E-4B81-833F-1B998072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0AE65B-5277-4463-A05B-0129ED0B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0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6C6EEC-967E-4CC1-9B86-734BF3E0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E269FF-8B51-4C1A-A4B9-DCB6EF00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AD63D3-DF25-4668-8668-C5B50F63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6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F748D-77E8-4096-88F2-4EDD13073E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FCFF3B-7DF4-4961-B335-A2952D3A24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A796CF-86D3-4749-8562-E2CF08EA1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91B5-ACDD-49C8-9937-6B3D328E3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pPr>
                <a:defRPr/>
              </a:pPr>
              <a:t>3/8/2025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59D2-E378-4A74-88D9-172E9886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B611-CFBF-44B3-8353-054801310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-1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-1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-1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-1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microsoft.com/office/2007/relationships/hdphoto" Target="../media/hdphoto16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March 9, 2025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Good Samaritan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65072" y="3129126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E91F5F0-BDBF-4D12-BB05-2FC0F2AAD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83" y="2725666"/>
            <a:ext cx="3753415" cy="38880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March  19,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March 13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March 25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8180"/>
            <a:ext cx="9144000" cy="3299071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/>
              <a:t>April 2, 2025</a:t>
            </a:r>
          </a:p>
          <a:p>
            <a:r>
              <a:rPr lang="en-US" sz="4800" dirty="0"/>
              <a:t>@ 11:30 am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March 20, 2025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Sharp’s Tavern,                                            			101 S. Main, Palestine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1946229"/>
            <a:ext cx="88517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March 13, 2025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</a:t>
            </a:r>
          </a:p>
          <a:p>
            <a:pPr marL="1260475" lvl="1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Meet with Pitsburg COB to plan for Fall Festival</a:t>
            </a:r>
          </a:p>
          <a:p>
            <a:pPr marL="1260475" lvl="1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Plan Spring/Summer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848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until after Easter…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February 16, 2025 --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5" y="3195932"/>
            <a:ext cx="8668139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Call a church member who you have not seen at church recently.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Go to the mall and walk.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Be sure to start each day with a short devotion.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19,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280324"/>
            <a:ext cx="917283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Year End Party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600" b="1" cap="all" dirty="0">
              <a:latin typeface="Arial Rounded MT Bold" panose="020F07040305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Elks Club, Greenville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3600" b="1" cap="all" dirty="0">
              <a:latin typeface="Arial Rounded MT Bold" panose="020F0704030504030204" pitchFamily="34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cap="all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March 15 @ 1:30 pm</a:t>
            </a:r>
          </a:p>
          <a:p>
            <a:pPr algn="ctr">
              <a:spcBef>
                <a:spcPct val="0"/>
              </a:spcBef>
              <a:buNone/>
            </a:pPr>
            <a:endParaRPr lang="en-US" dirty="0">
              <a:solidFill>
                <a:prstClr val="black"/>
              </a:solidFill>
              <a:latin typeface="Arial Rounded MT Bold" panose="020F0704030504030204" pitchFamily="34" charset="0"/>
              <a:ea typeface="ヒラギノ角ゴ Pro W3" pitchFamily="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2" y="0"/>
            <a:ext cx="2971800" cy="29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68" y="0"/>
            <a:ext cx="6201032" cy="214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354663"/>
            <a:ext cx="1929423" cy="15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5AAE11-3A60-EE8B-9883-7BB89C77595A}"/>
              </a:ext>
            </a:extLst>
          </p:cNvPr>
          <p:cNvGrpSpPr/>
          <p:nvPr/>
        </p:nvGrpSpPr>
        <p:grpSpPr>
          <a:xfrm>
            <a:off x="18850" y="-6"/>
            <a:ext cx="8994521" cy="1931443"/>
            <a:chOff x="18850" y="-5"/>
            <a:chExt cx="7461537" cy="5710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0C1D5E-8E1E-C533-CA4F-5E009B7CFDE0}"/>
                </a:ext>
              </a:extLst>
            </p:cNvPr>
            <p:cNvGrpSpPr/>
            <p:nvPr/>
          </p:nvGrpSpPr>
          <p:grpSpPr>
            <a:xfrm>
              <a:off x="18850" y="0"/>
              <a:ext cx="6204668" cy="571023"/>
              <a:chOff x="18850" y="-2"/>
              <a:chExt cx="9087446" cy="22326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538ED9D-BB11-05A1-6596-1C7C44A50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85989A-4978-1FDC-9E69-F59770EE3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BAD877A-8926-8701-876B-B43A932DE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2AA86D-E1FC-EE23-EFAC-1A1F05EC181B}"/>
                </a:ext>
              </a:extLst>
            </p:cNvPr>
            <p:cNvGrpSpPr/>
            <p:nvPr/>
          </p:nvGrpSpPr>
          <p:grpSpPr>
            <a:xfrm>
              <a:off x="1275719" y="-5"/>
              <a:ext cx="6204668" cy="571023"/>
              <a:chOff x="18850" y="-2"/>
              <a:chExt cx="9087446" cy="22326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8868E7C-56F4-79B5-810A-D4B60F37A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3504611" y="-2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1D7B9A8-BFFE-C50D-B1F8-2B13F9441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6971518" y="-1"/>
                <a:ext cx="2134778" cy="223262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39C9D72-A75A-FC3E-42E2-E7DC43292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937" t="7632" r="13937" b="16936"/>
              <a:stretch/>
            </p:blipFill>
            <p:spPr>
              <a:xfrm>
                <a:off x="18850" y="0"/>
                <a:ext cx="2134778" cy="2232623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4AFD45-E1C4-8B0D-9790-507344C35DAD}"/>
              </a:ext>
            </a:extLst>
          </p:cNvPr>
          <p:cNvSpPr txBox="1"/>
          <p:nvPr/>
        </p:nvSpPr>
        <p:spPr>
          <a:xfrm>
            <a:off x="52096" y="1931418"/>
            <a:ext cx="91160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Lenten Soup Suppers @ 6:30 pm:</a:t>
            </a:r>
          </a:p>
          <a:p>
            <a:pPr marL="800100" lvl="1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March 12, 19, 26</a:t>
            </a:r>
          </a:p>
          <a:p>
            <a:pPr marL="8001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April 2, &amp; 9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Maundy Thursday Worship – 7 pm, April 17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Good Friday Worship – 7 pm, April 18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Easter Services – 8 &amp; 10:30 am, April 20</a:t>
            </a:r>
          </a:p>
        </p:txBody>
      </p:sp>
    </p:spTree>
    <p:extLst>
      <p:ext uri="{BB962C8B-B14F-4D97-AF65-F5344CB8AC3E}">
        <p14:creationId xmlns:p14="http://schemas.microsoft.com/office/powerpoint/2010/main" val="27903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BA66B-DD83-7494-8462-9C10C1DB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6A990E-FED6-AEF9-9413-496C82E113D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9D429E-5E37-7C23-08C3-83BF1F9E580A}"/>
              </a:ext>
            </a:extLst>
          </p:cNvPr>
          <p:cNvSpPr txBox="1"/>
          <p:nvPr/>
        </p:nvSpPr>
        <p:spPr>
          <a:xfrm>
            <a:off x="1952625" y="998609"/>
            <a:ext cx="514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8" indent="-457200">
              <a:buFont typeface="Arial Rounded MT Bold" panose="020F0704030504030204" pitchFamily="34" charset="0"/>
              <a:buChar char="–"/>
            </a:pP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HUGE Thank you to All who helped and those who participated!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41FCB-F89A-F395-001D-81426E9FC2CA}"/>
              </a:ext>
            </a:extLst>
          </p:cNvPr>
          <p:cNvSpPr/>
          <p:nvPr/>
        </p:nvSpPr>
        <p:spPr>
          <a:xfrm>
            <a:off x="1436622" y="0"/>
            <a:ext cx="62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Shrove  (Fat) Tuesday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ABBEC-F26C-7B99-C9CE-731CDB3C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4413721"/>
            <a:ext cx="2686050" cy="1313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D5D5C0-80D7-BC70-8EAB-17B2B086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3" b="96667" l="5682" r="96591">
                        <a14:foregroundMark x1="47045" y1="78182" x2="52955" y2="92727"/>
                        <a14:foregroundMark x1="52955" y1="92727" x2="51136" y2="80606"/>
                        <a14:foregroundMark x1="5909" y1="45152" x2="10000" y2="50606"/>
                        <a14:foregroundMark x1="7955" y1="26364" x2="15000" y2="37273"/>
                        <a14:foregroundMark x1="6364" y1="24848" x2="7727" y2="23939"/>
                        <a14:foregroundMark x1="16136" y1="8788" x2="17045" y2="7576"/>
                        <a14:foregroundMark x1="83409" y1="7273" x2="83409" y2="7273"/>
                        <a14:foregroundMark x1="90909" y1="30909" x2="86818" y2="38485"/>
                        <a14:foregroundMark x1="94773" y1="47879" x2="96818" y2="41818"/>
                        <a14:foregroundMark x1="94545" y1="25152" x2="94545" y2="25152"/>
                        <a14:foregroundMark x1="67273" y1="12424" x2="65455" y2="23636"/>
                        <a14:foregroundMark x1="95000" y1="23333" x2="95000" y2="23333"/>
                        <a14:foregroundMark x1="51364" y1="96667" x2="52273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0926" y="3429001"/>
            <a:ext cx="2721134" cy="20408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3F215-17EB-A95D-E94E-506E16FA9B83}"/>
              </a:ext>
            </a:extLst>
          </p:cNvPr>
          <p:cNvSpPr txBox="1"/>
          <p:nvPr/>
        </p:nvSpPr>
        <p:spPr>
          <a:xfrm>
            <a:off x="142876" y="5752838"/>
            <a:ext cx="299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Join the Trivia Challenge!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41FB6-BA20-A6EE-5E95-8865B3A8EC66}"/>
              </a:ext>
            </a:extLst>
          </p:cNvPr>
          <p:cNvSpPr txBox="1"/>
          <p:nvPr/>
        </p:nvSpPr>
        <p:spPr>
          <a:xfrm>
            <a:off x="5629274" y="5469852"/>
            <a:ext cx="3514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Make your own Mardi Gras Mask</a:t>
            </a:r>
          </a:p>
        </p:txBody>
      </p:sp>
      <p:pic>
        <p:nvPicPr>
          <p:cNvPr id="16" name="Picture 15" descr="Pancakes with syrup and raspberries on top&#10;&#10;Description automatically generated">
            <a:extLst>
              <a:ext uri="{FF2B5EF4-FFF2-40B4-BE49-F238E27FC236}">
                <a16:creationId xmlns:a16="http://schemas.microsoft.com/office/drawing/2014/main" id="{45DD56D3-18E8-3964-DB65-5F4B6F11E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251" y="2704554"/>
            <a:ext cx="3181350" cy="2128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2AA869-223C-6207-6A75-7BA0C8C329D1}"/>
              </a:ext>
            </a:extLst>
          </p:cNvPr>
          <p:cNvSpPr txBox="1"/>
          <p:nvPr/>
        </p:nvSpPr>
        <p:spPr>
          <a:xfrm>
            <a:off x="2904251" y="4782173"/>
            <a:ext cx="299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/>
            <a:r>
              <a:rPr lang="en-US" sz="3200" b="1" dirty="0">
                <a:latin typeface="Arial Rounded MT Bold" panose="020F0704030504030204" pitchFamily="34" charset="0"/>
              </a:rPr>
              <a:t>Pancake Supper!</a:t>
            </a:r>
          </a:p>
        </p:txBody>
      </p:sp>
    </p:spTree>
    <p:extLst>
      <p:ext uri="{BB962C8B-B14F-4D97-AF65-F5344CB8AC3E}">
        <p14:creationId xmlns:p14="http://schemas.microsoft.com/office/powerpoint/2010/main" val="34374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 bldLvl="5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B639-DED3-D38F-7FD9-013D67C4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2335B5-B0C3-B1B2-BE45-9ACDD43F6810}"/>
              </a:ext>
            </a:extLst>
          </p:cNvPr>
          <p:cNvSpPr txBox="1"/>
          <p:nvPr/>
        </p:nvSpPr>
        <p:spPr>
          <a:xfrm>
            <a:off x="38100" y="84309"/>
            <a:ext cx="9144000" cy="5713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en-US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NOON LENTEN LUNCHEON SERIES</a:t>
            </a:r>
            <a:endParaRPr lang="en-US" sz="2800" kern="1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0"/>
              </a:spcAft>
            </a:pPr>
            <a:r>
              <a:rPr lang="en-US" sz="3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Paul’s Lutheran Church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 E. Fourth St., Greenville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Farewell Discourse: “Jesus Shares His Heart”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5: “Humble Service Exemplified”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13:1-17)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Keith Menter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12: “Greater Love”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13:34,35: 15:9-15)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Gary Blacklidge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19: “The Way Home”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14:1-14)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Jim Morehouse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26: “The Promised Helper”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14:16-18, 26; 15:26; 16:7-13)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Alliyah Blakeley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2: “Peace in Our Storms” 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14:27; 16:33)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Mel Musser</a:t>
            </a:r>
            <a:endParaRPr lang="en-US" sz="11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9: “Remain in Christ &amp; Bear Fruit”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15:1-8)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Doug Klinsing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16: “From Grief to Unending Joy”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16:16-22)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Dale Boeger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Sponsored by the </a:t>
            </a:r>
            <a:r>
              <a:rPr lang="en-US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Greenville Ministerial Association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30314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Soup Supper &amp; Video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4485227" y="2069306"/>
            <a:ext cx="4783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Wednesdays @ 6:30 pm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March 12, 19, &amp; 26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April 2, 9,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Sign-Up for Soup, Bread, Salad, and desert on communications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F243-6262-E716-EEFA-7A2C85C3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450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0440E-0869-48B2-AF73-9708D88BB6BB}"/>
              </a:ext>
            </a:extLst>
          </p:cNvPr>
          <p:cNvSpPr/>
          <p:nvPr/>
        </p:nvSpPr>
        <p:spPr>
          <a:xfrm>
            <a:off x="21336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Maundy Thursday – April 17,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7 pm – Stripping of the Altar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Good Friday – April 18, 2025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Worship Service @ 7 pm “A Service of Tenebrae” 			                                              (Shadows)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Easter Morning – April 20,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8:00 am – Early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9:15 am Easter Breakfast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10:00 am Easter Egg Hunt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10:30 am Late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9951-1658-458C-AF1B-2C8D31F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9144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First Communion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1636810" y="856357"/>
            <a:ext cx="72067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Who can take First Communion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Pre-School School age and above with Parent and Pastor consent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When is First Communion Class?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April 12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&amp; 19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@ 10:00 am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is First Communion?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Easter Sunday @ either Worship Service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1485900" lvl="3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See Pr Mel if interested!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5932-503A-930D-DCD6-DE525BB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7" b="90040" l="8582" r="89179">
                        <a14:foregroundMark x1="27612" y1="90040" x2="69776" y2="86056"/>
                        <a14:foregroundMark x1="69776" y1="86056" x2="77985" y2="77291"/>
                        <a14:foregroundMark x1="77985" y1="77291" x2="57836" y2="76494"/>
                        <a14:foregroundMark x1="57836" y1="76494" x2="47761" y2="83665"/>
                        <a14:foregroundMark x1="47761" y1="83665" x2="47388" y2="84462"/>
                        <a14:foregroundMark x1="85448" y1="70120" x2="88060" y2="56574"/>
                        <a14:foregroundMark x1="88060" y1="56574" x2="76866" y2="53785"/>
                        <a14:foregroundMark x1="76866" y1="53785" x2="18657" y2="66932"/>
                        <a14:foregroundMark x1="18657" y1="66932" x2="10448" y2="77689"/>
                        <a14:foregroundMark x1="10448" y1="77689" x2="35821" y2="86454"/>
                        <a14:foregroundMark x1="35821" y1="86454" x2="23507" y2="86454"/>
                        <a14:foregroundMark x1="23507" y1="86454" x2="67910" y2="72908"/>
                        <a14:foregroundMark x1="67910" y1="72908" x2="43284" y2="70518"/>
                        <a14:foregroundMark x1="43284" y1="70518" x2="69776" y2="61753"/>
                        <a14:foregroundMark x1="69776" y1="61753" x2="70149" y2="61753"/>
                        <a14:foregroundMark x1="30970" y1="72908" x2="38806" y2="76892"/>
                        <a14:foregroundMark x1="21269" y1="68526" x2="46269" y2="64143"/>
                        <a14:foregroundMark x1="70149" y1="68924" x2="81343" y2="64542"/>
                        <a14:foregroundMark x1="9701" y1="82072" x2="13060" y2="62151"/>
                        <a14:foregroundMark x1="89179" y1="56175" x2="89925" y2="68127"/>
                        <a14:foregroundMark x1="34701" y1="29880" x2="45149" y2="20319"/>
                        <a14:foregroundMark x1="45149" y1="20319" x2="39552" y2="28287"/>
                        <a14:foregroundMark x1="33582" y1="26693" x2="39552" y2="15139"/>
                        <a14:foregroundMark x1="32836" y1="16733" x2="26493" y2="26295"/>
                        <a14:foregroundMark x1="26493" y1="26295" x2="27612" y2="27888"/>
                        <a14:foregroundMark x1="51119" y1="26295" x2="53358" y2="26295"/>
                        <a14:foregroundMark x1="52612" y1="21116" x2="55597" y2="21514"/>
                        <a14:foregroundMark x1="50000" y1="16335" x2="53358" y2="15538"/>
                        <a14:foregroundMark x1="46269" y1="12749" x2="49254" y2="10757"/>
                        <a14:foregroundMark x1="43657" y1="9163" x2="44776" y2="6773"/>
                        <a14:foregroundMark x1="41045" y1="3187" x2="40299" y2="8367"/>
                        <a14:foregroundMark x1="35448" y1="4382" x2="35448" y2="7171"/>
                        <a14:foregroundMark x1="29104" y1="5179" x2="29478" y2="8367"/>
                        <a14:foregroundMark x1="23507" y1="10359" x2="26119" y2="12351"/>
                        <a14:foregroundMark x1="19776" y1="16733" x2="22388" y2="18725"/>
                        <a14:foregroundMark x1="18284" y1="24701" x2="21642" y2="26295"/>
                        <a14:foregroundMark x1="19776" y1="30677" x2="23134" y2="29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67414"/>
            <a:ext cx="2872817" cy="2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68" y="32013"/>
            <a:ext cx="912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Funeral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BFEF-FDA3-1F64-5016-BD6D250AB6D4}"/>
              </a:ext>
            </a:extLst>
          </p:cNvPr>
          <p:cNvSpPr txBox="1"/>
          <p:nvPr/>
        </p:nvSpPr>
        <p:spPr>
          <a:xfrm>
            <a:off x="2916333" y="801454"/>
            <a:ext cx="61956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Larry Diceanu              (Danny’s brother)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Wednesday, March 12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Visitation:  11:00 am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Funeral Service: 12:00 pm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Luncheon:  After Interment at Gettysburg Cemetery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Please see PJ if you can provide food or help in the kitchen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C5EF3-3E67-15FF-8328-64723A93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" y="1152524"/>
            <a:ext cx="2884329" cy="43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8416B-D9CC-50A3-240C-7CB7C3AE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7DEC66-D59B-A847-631E-AB99E572F6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8D9F79-9914-4B54-3501-7767D74C83F6}"/>
              </a:ext>
            </a:extLst>
          </p:cNvPr>
          <p:cNvSpPr txBox="1"/>
          <p:nvPr/>
        </p:nvSpPr>
        <p:spPr>
          <a:xfrm>
            <a:off x="-10668" y="32013"/>
            <a:ext cx="9122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Funeral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95EEF-C9F1-E65E-B1D4-0489368FB0B0}"/>
              </a:ext>
            </a:extLst>
          </p:cNvPr>
          <p:cNvSpPr txBox="1"/>
          <p:nvPr/>
        </p:nvSpPr>
        <p:spPr>
          <a:xfrm>
            <a:off x="2916333" y="1105782"/>
            <a:ext cx="6195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Kenny Hesler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Thursday, March 13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Visitation:  3:00 pm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Memorial Service:5:30 pm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Dinner:  Immediately after Memorial Service</a:t>
            </a:r>
          </a:p>
          <a:p>
            <a:pPr marL="8001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Please see PJ if you can provide food or help in the kitchen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A336-9275-0A52-D612-945C6B60A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" y="1152524"/>
            <a:ext cx="2884329" cy="43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Sharon will be on Vacation from March 7 – March 17.  Please contact Pastor if you need assistance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March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March 18,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19987</TotalTime>
  <Words>1603</Words>
  <Application>Microsoft Office PowerPoint</Application>
  <PresentationFormat>On-screen Show (4:3)</PresentationFormat>
  <Paragraphs>267</Paragraphs>
  <Slides>40</Slides>
  <Notes>32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351</cp:revision>
  <cp:lastPrinted>2025-02-08T21:29:34Z</cp:lastPrinted>
  <dcterms:created xsi:type="dcterms:W3CDTF">2020-11-15T00:46:00Z</dcterms:created>
  <dcterms:modified xsi:type="dcterms:W3CDTF">2025-03-08T16:08:24Z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