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359" r:id="rId2"/>
    <p:sldId id="522" r:id="rId3"/>
    <p:sldId id="514" r:id="rId4"/>
    <p:sldId id="360" r:id="rId5"/>
    <p:sldId id="513" r:id="rId6"/>
    <p:sldId id="535" r:id="rId7"/>
    <p:sldId id="361" r:id="rId8"/>
    <p:sldId id="507" r:id="rId9"/>
    <p:sldId id="362" r:id="rId10"/>
    <p:sldId id="494" r:id="rId11"/>
    <p:sldId id="365" r:id="rId12"/>
    <p:sldId id="363" r:id="rId13"/>
    <p:sldId id="515" r:id="rId14"/>
    <p:sldId id="367" r:id="rId15"/>
    <p:sldId id="369" r:id="rId16"/>
    <p:sldId id="370" r:id="rId17"/>
    <p:sldId id="548" r:id="rId18"/>
    <p:sldId id="512" r:id="rId19"/>
    <p:sldId id="374" r:id="rId20"/>
    <p:sldId id="532" r:id="rId21"/>
    <p:sldId id="375" r:id="rId22"/>
    <p:sldId id="516" r:id="rId23"/>
    <p:sldId id="399" r:id="rId24"/>
    <p:sldId id="506" r:id="rId25"/>
    <p:sldId id="538" r:id="rId26"/>
    <p:sldId id="550" r:id="rId27"/>
    <p:sldId id="381" r:id="rId28"/>
    <p:sldId id="504" r:id="rId29"/>
    <p:sldId id="554" r:id="rId30"/>
    <p:sldId id="555" r:id="rId31"/>
    <p:sldId id="558" r:id="rId32"/>
    <p:sldId id="484" r:id="rId33"/>
    <p:sldId id="556" r:id="rId34"/>
    <p:sldId id="557" r:id="rId35"/>
    <p:sldId id="505" r:id="rId36"/>
    <p:sldId id="559" r:id="rId37"/>
    <p:sldId id="560" r:id="rId38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 userDrawn="1">
          <p15:clr>
            <a:srgbClr val="A4A3A4"/>
          </p15:clr>
        </p15:guide>
        <p15:guide id="2" pos="290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102" d="100"/>
          <a:sy n="102" d="100"/>
        </p:scale>
        <p:origin x="942" y="114"/>
      </p:cViewPr>
      <p:guideLst>
        <p:guide orient="horz" pos="2256"/>
        <p:guide pos="290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t>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107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18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767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131101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651387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t>2/10/2024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t>2/10/2024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t>2/10/2024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t>2/10/2024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t>2/10/2024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t>2/10/2024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t>2/10/2024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t>2/10/2024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t>2/10/2024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t>2/10/2024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t>2/10/2024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t>2/10/2024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5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3.png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30.png"/><Relationship Id="rId4" Type="http://schemas.microsoft.com/office/2007/relationships/hdphoto" Target="../media/hdphoto1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microsoft.com/office/2007/relationships/hdphoto" Target="../media/hdphoto16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0.wdp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6200B0-CE8B-493F-2E8D-A6D30DF8B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29" y="82609"/>
            <a:ext cx="5350299" cy="659156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D76916-F67D-9755-6D4F-F324C5D6B65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/>
          <p:nvPr/>
        </p:nvSpPr>
        <p:spPr>
          <a:xfrm>
            <a:off x="4571603" y="1388455"/>
            <a:ext cx="4572396" cy="107461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Evangelical Lutheran Church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378F9-F303-9829-EDDC-C700090CDFDF}"/>
              </a:ext>
            </a:extLst>
          </p:cNvPr>
          <p:cNvSpPr txBox="1"/>
          <p:nvPr/>
        </p:nvSpPr>
        <p:spPr>
          <a:xfrm>
            <a:off x="4382368" y="82609"/>
            <a:ext cx="45259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Announcements</a:t>
            </a:r>
            <a:endParaRPr lang="en-US" sz="1400" dirty="0">
              <a:latin typeface="Arial Rounded MT Bold" panose="020F07040305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721F66-B4AC-F8E7-79C8-F22A7F1F1C13}"/>
              </a:ext>
            </a:extLst>
          </p:cNvPr>
          <p:cNvSpPr txBox="1"/>
          <p:nvPr/>
        </p:nvSpPr>
        <p:spPr>
          <a:xfrm>
            <a:off x="4773891" y="3105834"/>
            <a:ext cx="43701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itchFamily="4" charset="-128"/>
                <a:cs typeface="+mn-cs"/>
              </a:rPr>
              <a:t>February 11, 2024</a:t>
            </a:r>
            <a:endParaRPr lang="en-US" dirty="0"/>
          </a:p>
        </p:txBody>
      </p:sp>
      <p:pic>
        <p:nvPicPr>
          <p:cNvPr id="10" name="Picture 9" descr="A qr code with green leaves&#10;&#10;Description automatically generated">
            <a:extLst>
              <a:ext uri="{FF2B5EF4-FFF2-40B4-BE49-F238E27FC236}">
                <a16:creationId xmlns:a16="http://schemas.microsoft.com/office/drawing/2014/main" id="{2E8D45AA-425F-A8DB-609B-F8E8A9ABB1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7421" y="4158981"/>
            <a:ext cx="2515196" cy="25151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E95EF92-F935-4997-D1DD-1A2DB46BD73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/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/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1314773" y="3061042"/>
            <a:ext cx="61852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Regular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February 21</a:t>
            </a:r>
            <a:r>
              <a:rPr lang="en-US" sz="3600" baseline="30000" dirty="0">
                <a:latin typeface="Arial Rounded MT Bold" panose="020F0704030504030204" pitchFamily="34" charset="0"/>
              </a:rPr>
              <a:t>st</a:t>
            </a:r>
            <a:r>
              <a:rPr lang="en-US" sz="3600" dirty="0">
                <a:latin typeface="Arial Rounded MT Bold" panose="020F0704030504030204" pitchFamily="34" charset="0"/>
              </a:rPr>
              <a:t>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7527" y="5363851"/>
            <a:ext cx="2269335" cy="1315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bldLvl="5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7304" b="29648"/>
          <a:stretch>
            <a:fillRect/>
          </a:stretch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TBD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2023 budget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t="12177" r="50000" b="10000"/>
          <a:stretch>
            <a:fillRect/>
          </a:stretch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/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3603375-D713-7A06-7743-73D1A9E0F2E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VACANT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78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9AE537B-966A-C12E-05BD-944AD07297D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/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BBAE9B-6744-999D-BD96-1B6BE26C203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Tuesday, Feb 27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Thursday, March 14 @10:00 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06" y="2977046"/>
            <a:ext cx="8295588" cy="3849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49393E-894C-AA77-F7B7-56B37014A63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842" y="3017648"/>
            <a:ext cx="905915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February 15 @ 11:30 am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Tolly’s Gastropub, 644 Wagner 				Ave, Greenville, OH 45331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For Reservations/Questions: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                                                or call her @ 937 545-0975</a:t>
            </a:r>
          </a:p>
        </p:txBody>
      </p:sp>
      <p:pic>
        <p:nvPicPr>
          <p:cNvPr id="4" name="Picture 2" descr="Lunch7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</a:extLst>
          </a:blip>
          <a:srcRect l="27577"/>
          <a:stretch>
            <a:fillRect/>
          </a:stretch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B6E2381-3B48-E5BA-70EB-8C798000CC8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70" y="2298158"/>
            <a:ext cx="9144000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Next Class – Attend Advent Soup Suppers and Devotions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HIGHLY encouraged to take turns as Acolyte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05BECD5-0390-286F-BE3E-A26FF000886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Image result for Acolyt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2977293"/>
            <a:ext cx="87630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Who can be an Acolyte?  YOU CAN!!!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Training will be rescheduled for January    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AC4C4C6-0443-A73B-563E-E55636158E5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830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26552"/>
            <a:ext cx="2868322" cy="28459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0256" y="3414051"/>
            <a:ext cx="890754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85950" marR="0" indent="-188595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MIND:	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Visit a Planetarium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85950" marR="0" indent="-188595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BODY:	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Review your medications with your provider.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85950" marR="0" indent="-188595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SPIRIT:  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Start each morning with a prayer.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New Member Class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14022" y="3653640"/>
            <a:ext cx="743774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will begin January 8</a:t>
            </a:r>
            <a:r>
              <a:rPr lang="en-US" sz="32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start at 12:00 Noon or as soon after Worship as possible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Please see Pastor Mel if Interested in attending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8357" y="912555"/>
            <a:ext cx="67802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Osaka"/>
                <a:cs typeface="+mn-cs"/>
              </a:rPr>
              <a:t>We are forming a “New Member” Class for anyone who wants to learn more about Being Lutheran and what Being a member of Trinity entails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2479E71-D895-51D9-B2F1-40C423EF58D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775354" y="2788691"/>
            <a:ext cx="75932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Commemorate special days like Anniversaries, Birthdays, Baptisms and more…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200" b="1" dirty="0">
              <a:latin typeface="Arial Rounded MT Bold" panose="020F0704030504030204" pitchFamily="34" charset="0"/>
              <a:ea typeface="Osaka"/>
            </a:endParaRP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See PJ to Sign Up!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0766" y="76202"/>
            <a:ext cx="4742468" cy="17287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C9D721A-F5CC-09A0-0B6E-F51DBDF41AD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6115" y="2703156"/>
            <a:ext cx="885176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 Rounded MT Bold" panose="020F0704030504030204" pitchFamily="34" charset="0"/>
              </a:rPr>
              <a:t>March 7, 2024 @ 10:00 am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Purpose -- plan for Spring/Summer Events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Please come if you can!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CC0A1B-55F0-247C-A0A6-650349847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44" b="95604" l="0" r="97473">
                        <a14:foregroundMark x1="1444" y1="39560" x2="19495" y2="32967"/>
                        <a14:foregroundMark x1="19495" y1="32967" x2="33574" y2="20330"/>
                        <a14:foregroundMark x1="33574" y1="20330" x2="49097" y2="14286"/>
                        <a14:foregroundMark x1="49097" y1="14286" x2="86643" y2="20879"/>
                        <a14:foregroundMark x1="86643" y1="20879" x2="98195" y2="35714"/>
                        <a14:foregroundMark x1="98195" y1="35714" x2="97834" y2="61538"/>
                        <a14:foregroundMark x1="97834" y1="61538" x2="79061" y2="79670"/>
                        <a14:foregroundMark x1="79061" y1="79670" x2="44404" y2="95055"/>
                        <a14:foregroundMark x1="44404" y1="95055" x2="11552" y2="88462"/>
                        <a14:foregroundMark x1="11552" y1="88462" x2="1083" y2="70330"/>
                        <a14:foregroundMark x1="1083" y1="70330" x2="1444" y2="40110"/>
                        <a14:foregroundMark x1="97473" y1="26923" x2="96751" y2="55495"/>
                        <a14:foregroundMark x1="47653" y1="6593" x2="51264" y2="7143"/>
                        <a14:foregroundMark x1="35018" y1="95604" x2="45848" y2="93956"/>
                        <a14:foregroundMark x1="24188" y1="72527" x2="25993" y2="76374"/>
                        <a14:foregroundMark x1="28159" y1="70879" x2="28159" y2="78571"/>
                        <a14:foregroundMark x1="36823" y1="71429" x2="40433" y2="76923"/>
                        <a14:foregroundMark x1="48736" y1="72527" x2="49458" y2="79121"/>
                        <a14:foregroundMark x1="55596" y1="71429" x2="54874" y2="76923"/>
                        <a14:foregroundMark x1="61011" y1="70879" x2="62816" y2="78022"/>
                        <a14:foregroundMark x1="53430" y1="72527" x2="55596" y2="77473"/>
                        <a14:foregroundMark x1="59567" y1="73077" x2="59928" y2="80220"/>
                        <a14:foregroundMark x1="71480" y1="73626" x2="73646" y2="77473"/>
                        <a14:foregroundMark x1="71119" y1="71978" x2="68592" y2="77473"/>
                        <a14:foregroundMark x1="77617" y1="73077" x2="78339" y2="77473"/>
                        <a14:foregroundMark x1="31047" y1="26374" x2="31769" y2="38462"/>
                        <a14:foregroundMark x1="28520" y1="31868" x2="31408" y2="38462"/>
                        <a14:foregroundMark x1="34296" y1="26923" x2="35018" y2="37912"/>
                        <a14:foregroundMark x1="38628" y1="27473" x2="39350" y2="36813"/>
                        <a14:foregroundMark x1="40794" y1="29121" x2="41877" y2="37363"/>
                        <a14:foregroundMark x1="44404" y1="26923" x2="48014" y2="36264"/>
                        <a14:foregroundMark x1="49458" y1="25824" x2="50903" y2="34615"/>
                        <a14:foregroundMark x1="56318" y1="25275" x2="59206" y2="39011"/>
                        <a14:foregroundMark x1="55957" y1="27473" x2="54513" y2="36813"/>
                        <a14:foregroundMark x1="62455" y1="31868" x2="63177" y2="39560"/>
                        <a14:foregroundMark x1="63899" y1="35714" x2="63177" y2="36264"/>
                        <a14:foregroundMark x1="64260" y1="31319" x2="62455" y2="32967"/>
                        <a14:foregroundMark x1="64982" y1="29121" x2="60289" y2="32418"/>
                        <a14:foregroundMark x1="66787" y1="28571" x2="66426" y2="35165"/>
                        <a14:foregroundMark x1="66787" y1="30220" x2="68953" y2="35165"/>
                        <a14:foregroundMark x1="72563" y1="37363" x2="73646" y2="37363"/>
                        <a14:backgroundMark x1="3249" y1="29670" x2="21300" y2="17033"/>
                        <a14:backgroundMark x1="21300" y1="17033" x2="12274" y2="1099"/>
                        <a14:backgroundMark x1="12274" y1="1099" x2="2888" y2="17033"/>
                        <a14:backgroundMark x1="2888" y1="17033" x2="2888" y2="26923"/>
                        <a14:backgroundMark x1="69314" y1="4945" x2="98556" y2="9890"/>
                        <a14:backgroundMark x1="98556" y1="9890" x2="72202" y2="2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2936" y="-94270"/>
            <a:ext cx="6495068" cy="30354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127" y="1524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Blood Pressure Screening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27" y="3960043"/>
            <a:ext cx="91258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BP Screening 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By Appointment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In The Nursery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572" y="860286"/>
            <a:ext cx="3236655" cy="2976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89AE47-1949-C2C9-21E9-29D27E2DF2E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3122" y="1298440"/>
            <a:ext cx="896382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Today is “By Station”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200" r="97200">
                        <a14:foregroundMark x1="92600" y1="35400" x2="92400" y2="71600"/>
                        <a14:foregroundMark x1="92400" y1="71600" x2="82200" y2="72200"/>
                        <a14:foregroundMark x1="82200" y1="72200" x2="82000" y2="71600"/>
                        <a14:foregroundMark x1="96600" y1="39200" x2="97200" y2="82400"/>
                        <a14:foregroundMark x1="9200" y1="43200" x2="9200" y2="43200"/>
                        <a14:foregroundMark x1="10800" y1="51000" x2="10800" y2="51000"/>
                        <a14:foregroundMark x1="10200" y1="44600" x2="14400" y2="58000"/>
                      </a14:backgroundRemoval>
                    </a14:imgEffect>
                  </a14:imgLayer>
                </a14:imgProps>
              </a:ext>
            </a:extLst>
          </a:blip>
          <a:srcRect l="7156" t="18634" b="13591"/>
          <a:stretch>
            <a:fillRect/>
          </a:stretch>
        </p:blipFill>
        <p:spPr>
          <a:xfrm>
            <a:off x="6052008" y="4553146"/>
            <a:ext cx="2978870" cy="2174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00" b="94800" l="10000" r="91600">
                        <a14:foregroundMark x1="36533" y1="8800" x2="54667" y2="3800"/>
                        <a14:foregroundMark x1="54667" y1="3800" x2="63733" y2="4600"/>
                        <a14:foregroundMark x1="63733" y1="4600" x2="59067" y2="14000"/>
                        <a14:foregroundMark x1="59067" y1="14000" x2="43600" y2="7800"/>
                        <a14:foregroundMark x1="43600" y1="7800" x2="36267" y2="10200"/>
                        <a14:foregroundMark x1="36267" y1="10200" x2="35600" y2="11000"/>
                        <a14:foregroundMark x1="57067" y1="2800" x2="57067" y2="2800"/>
                        <a14:foregroundMark x1="91600" y1="53800" x2="91600" y2="53800"/>
                        <a14:foregroundMark x1="15200" y1="57600" x2="33733" y2="42400"/>
                        <a14:foregroundMark x1="33733" y1="42400" x2="44667" y2="41400"/>
                        <a14:foregroundMark x1="44667" y1="41400" x2="61200" y2="80400"/>
                        <a14:foregroundMark x1="61200" y1="80400" x2="68267" y2="89400"/>
                        <a14:foregroundMark x1="68267" y1="89400" x2="60533" y2="96000"/>
                        <a14:foregroundMark x1="60533" y1="96000" x2="47600" y2="98000"/>
                        <a14:foregroundMark x1="47600" y1="98000" x2="37333" y2="94800"/>
                        <a14:foregroundMark x1="37333" y1="94800" x2="20533" y2="73600"/>
                        <a14:foregroundMark x1="20533" y1="73600" x2="16000" y2="61200"/>
                        <a14:foregroundMark x1="16000" y1="61200" x2="15867" y2="57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1350" y="4942681"/>
            <a:ext cx="2677508" cy="1785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9C940A-BF9C-39CE-9FF8-4F21FEDE1AF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Calling all Adults!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1395" y="1016580"/>
            <a:ext cx="58649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Join Us For “Christian Conversations”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Not Your Ordinary Adult Sunday School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Sharing – Discussion - Prayer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Free Donuts, Juice, and Coffee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4" b="94091" l="5167" r="97667">
                        <a14:foregroundMark x1="22500" y1="61591" x2="22500" y2="61591"/>
                        <a14:foregroundMark x1="5333" y1="74318" x2="5333" y2="74318"/>
                        <a14:foregroundMark x1="22167" y1="91136" x2="22167" y2="91136"/>
                        <a14:foregroundMark x1="40500" y1="76136" x2="40500" y2="76136"/>
                        <a14:foregroundMark x1="40167" y1="76364" x2="40167" y2="76364"/>
                        <a14:foregroundMark x1="39833" y1="75682" x2="43000" y2="78409"/>
                        <a14:foregroundMark x1="35167" y1="84091" x2="52333" y2="93636"/>
                        <a14:foregroundMark x1="52333" y1="93636" x2="72333" y2="95000"/>
                        <a14:foregroundMark x1="72333" y1="95000" x2="80667" y2="94091"/>
                        <a14:foregroundMark x1="80667" y1="94091" x2="88667" y2="89318"/>
                        <a14:foregroundMark x1="88667" y1="89318" x2="80000" y2="80455"/>
                        <a14:foregroundMark x1="80000" y1="80455" x2="75667" y2="81136"/>
                        <a14:foregroundMark x1="90333" y1="45909" x2="90500" y2="45909"/>
                        <a14:foregroundMark x1="92838" y1="58683" x2="92333" y2="60455"/>
                        <a14:foregroundMark x1="95833" y1="48182" x2="94655" y2="52313"/>
                        <a14:foregroundMark x1="92333" y1="60455" x2="92000" y2="61136"/>
                        <a14:foregroundMark x1="97667" y1="51364" x2="97667" y2="51364"/>
                        <a14:foregroundMark x1="69167" y1="17727" x2="61167" y2="6364"/>
                        <a14:foregroundMark x1="61167" y1="6364" x2="54500" y2="12727"/>
                        <a14:backgroundMark x1="92167" y1="55909" x2="91833" y2="55455"/>
                        <a14:backgroundMark x1="92500" y1="51136" x2="90667" y2="570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93110" y="4490884"/>
            <a:ext cx="2857500" cy="2095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54801">
            <a:off x="6249724" y="2311609"/>
            <a:ext cx="223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Every Sunday @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9:30 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75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 Troops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976" y="914211"/>
            <a:ext cx="871036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February 18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 --  After Worship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Trinity Fellowship Hall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Who:  Youth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5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– 6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200" b="1" dirty="0">
                <a:latin typeface="Arial Rounded MT Bold" panose="020F0704030504030204" pitchFamily="34" charset="0"/>
              </a:rPr>
              <a:t>Grades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What:  Fun and Food!                                                (Ham &amp; Scalloped Potatoes – Yummy!!!)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2F30F0-5DB6-C6CE-320E-F61C0284007D}"/>
              </a:ext>
            </a:extLst>
          </p:cNvPr>
          <p:cNvGrpSpPr/>
          <p:nvPr/>
        </p:nvGrpSpPr>
        <p:grpSpPr>
          <a:xfrm>
            <a:off x="1356364" y="3850260"/>
            <a:ext cx="6523348" cy="3007740"/>
            <a:chOff x="0" y="993938"/>
            <a:chExt cx="9144000" cy="48701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754709-0ACE-2792-79EB-385F0B529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458" b="98318" l="3484" r="99204">
                          <a14:foregroundMark x1="4131" y1="20000" x2="11299" y2="50654"/>
                          <a14:foregroundMark x1="11299" y1="50654" x2="28123" y2="45514"/>
                          <a14:foregroundMark x1="28123" y1="45514" x2="34246" y2="40374"/>
                          <a14:foregroundMark x1="34246" y1="40374" x2="36784" y2="28037"/>
                          <a14:foregroundMark x1="36784" y1="28037" x2="30314" y2="3551"/>
                          <a14:foregroundMark x1="30314" y1="3551" x2="3733" y2="20280"/>
                          <a14:foregroundMark x1="11548" y1="70187" x2="6869" y2="76822"/>
                          <a14:foregroundMark x1="6869" y1="76822" x2="6720" y2="87103"/>
                          <a14:foregroundMark x1="6720" y1="87103" x2="12643" y2="92243"/>
                          <a14:foregroundMark x1="12643" y1="92243" x2="18069" y2="88037"/>
                          <a14:foregroundMark x1="18069" y1="88037" x2="23992" y2="90374"/>
                          <a14:foregroundMark x1="23992" y1="90374" x2="28472" y2="60280"/>
                          <a14:foregroundMark x1="30513" y1="90654" x2="36287" y2="94206"/>
                          <a14:foregroundMark x1="56894" y1="67290" x2="62270" y2="70374"/>
                          <a14:foregroundMark x1="62270" y1="70374" x2="62768" y2="80748"/>
                          <a14:foregroundMark x1="62768" y1="80748" x2="57939" y2="89346"/>
                          <a14:foregroundMark x1="57939" y1="89346" x2="56794" y2="78037"/>
                          <a14:foregroundMark x1="56794" y1="78037" x2="57193" y2="68224"/>
                          <a14:foregroundMark x1="57193" y1="68224" x2="59383" y2="67290"/>
                          <a14:foregroundMark x1="70931" y1="74673" x2="67446" y2="88785"/>
                          <a14:foregroundMark x1="67446" y1="88785" x2="71628" y2="98318"/>
                          <a14:foregroundMark x1="71628" y1="98318" x2="71229" y2="82430"/>
                          <a14:foregroundMark x1="71229" y1="82430" x2="69288" y2="71121"/>
                          <a14:foregroundMark x1="69288" y1="71121" x2="69388" y2="70374"/>
                          <a14:foregroundMark x1="78945" y1="68037" x2="74664" y2="90467"/>
                          <a14:foregroundMark x1="74664" y1="90467" x2="78547" y2="75607"/>
                          <a14:foregroundMark x1="78547" y1="75607" x2="78945" y2="65888"/>
                          <a14:foregroundMark x1="80538" y1="64393" x2="78646" y2="64579"/>
                          <a14:foregroundMark x1="94973" y1="24299" x2="95470" y2="39813"/>
                          <a14:foregroundMark x1="99303" y1="24860" x2="99303" y2="24860"/>
                          <a14:foregroundMark x1="44649" y1="91495" x2="45396" y2="72056"/>
                          <a14:foregroundMark x1="45396" y1="72056" x2="47237" y2="85327"/>
                          <a14:foregroundMark x1="47237" y1="85327" x2="44350" y2="92056"/>
                          <a14:foregroundMark x1="38776" y1="61121" x2="39472" y2="66542"/>
                          <a14:foregroundMark x1="50124" y1="62991" x2="49477" y2="70000"/>
                          <a14:foregroundMark x1="53907" y1="58972" x2="54206" y2="63551"/>
                          <a14:foregroundMark x1="67646" y1="61682" x2="63415" y2="70561"/>
                          <a14:foregroundMark x1="60080" y1="63178" x2="60080" y2="63178"/>
                          <a14:foregroundMark x1="13688" y1="79439" x2="13688" y2="79439"/>
                          <a14:foregroundMark x1="41961" y1="75234" x2="41961" y2="75234"/>
                          <a14:foregroundMark x1="40319" y1="70000" x2="40319" y2="70000"/>
                          <a14:foregroundMark x1="43006" y1="67477" x2="43006" y2="67477"/>
                          <a14:foregroundMark x1="14335" y1="61869" x2="17422" y2="73832"/>
                          <a14:foregroundMark x1="12145" y1="38411" x2="12145" y2="38411"/>
                          <a14:foregroundMark x1="20607" y1="32243" x2="20607" y2="32243"/>
                          <a14:foregroundMark x1="22349" y1="29720" x2="22349" y2="29720"/>
                          <a14:foregroundMark x1="20110" y1="27570" x2="20110" y2="27570"/>
                          <a14:foregroundMark x1="46491" y1="34766" x2="48133" y2="30093"/>
                          <a14:foregroundMark x1="49676" y1="36542" x2="50025" y2="34393"/>
                          <a14:foregroundMark x1="52165" y1="35327" x2="52464" y2="37850"/>
                          <a14:foregroundMark x1="55351" y1="36542" x2="58337" y2="34393"/>
                          <a14:foregroundMark x1="29268" y1="55514" x2="29268" y2="55514"/>
                          <a14:foregroundMark x1="26680" y1="47944" x2="28771" y2="55514"/>
                          <a14:foregroundMark x1="38875" y1="58598" x2="38875" y2="58598"/>
                          <a14:foregroundMark x1="38576" y1="60093" x2="37929" y2="58598"/>
                          <a14:foregroundMark x1="50224" y1="63178" x2="50921" y2="52991"/>
                          <a14:foregroundMark x1="54654" y1="56449" x2="54107" y2="58411"/>
                          <a14:foregroundMark x1="53609" y1="56822" x2="53808" y2="59346"/>
                          <a14:foregroundMark x1="55251" y1="59159" x2="55251" y2="59159"/>
                          <a14:foregroundMark x1="8462" y1="93178" x2="11249" y2="94393"/>
                          <a14:foregroundMark x1="3584" y1="74019" x2="5276" y2="70374"/>
                          <a14:foregroundMark x1="6620" y1="64206" x2="10503" y2="65514"/>
                          <a14:foregroundMark x1="21951" y1="69813" x2="23942" y2="60280"/>
                          <a14:foregroundMark x1="18666" y1="65514" x2="18666" y2="65514"/>
                          <a14:foregroundMark x1="20607" y1="59159" x2="18865" y2="60093"/>
                          <a14:foregroundMark x1="34146" y1="65888" x2="34146" y2="85514"/>
                          <a14:foregroundMark x1="41862" y1="74019" x2="42558" y2="83738"/>
                          <a14:foregroundMark x1="43504" y1="67103" x2="42807" y2="68785"/>
                          <a14:foregroundMark x1="42907" y1="67477" x2="43604" y2="65888"/>
                          <a14:foregroundMark x1="45993" y1="66262" x2="44251" y2="66916"/>
                          <a14:foregroundMark x1="68741" y1="68972" x2="69686" y2="68972"/>
                          <a14:foregroundMark x1="74116" y1="73832" x2="75460" y2="49720"/>
                          <a14:foregroundMark x1="75460" y1="49720" x2="76307" y2="47944"/>
                          <a14:foregroundMark x1="73221" y1="61682" x2="74017" y2="57570"/>
                          <a14:foregroundMark x1="29368" y1="57009" x2="30413" y2="59533"/>
                          <a14:foregroundMark x1="3484" y1="55888" x2="3484" y2="5588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993938"/>
              <a:ext cx="9144000" cy="487012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E0C800-EABE-EBC5-D135-F1F04B5F187F}"/>
                </a:ext>
              </a:extLst>
            </p:cNvPr>
            <p:cNvSpPr txBox="1"/>
            <p:nvPr/>
          </p:nvSpPr>
          <p:spPr>
            <a:xfrm rot="1199407">
              <a:off x="5697722" y="1455142"/>
              <a:ext cx="3269888" cy="2068157"/>
            </a:xfrm>
            <a:custGeom>
              <a:avLst/>
              <a:gdLst>
                <a:gd name="connsiteX0" fmla="*/ 0 w 3269888"/>
                <a:gd name="connsiteY0" fmla="*/ 0 h 2068157"/>
                <a:gd name="connsiteX1" fmla="*/ 588580 w 3269888"/>
                <a:gd name="connsiteY1" fmla="*/ 0 h 2068157"/>
                <a:gd name="connsiteX2" fmla="*/ 1275256 w 3269888"/>
                <a:gd name="connsiteY2" fmla="*/ 0 h 2068157"/>
                <a:gd name="connsiteX3" fmla="*/ 1994632 w 3269888"/>
                <a:gd name="connsiteY3" fmla="*/ 0 h 2068157"/>
                <a:gd name="connsiteX4" fmla="*/ 2648609 w 3269888"/>
                <a:gd name="connsiteY4" fmla="*/ 0 h 2068157"/>
                <a:gd name="connsiteX5" fmla="*/ 3269888 w 3269888"/>
                <a:gd name="connsiteY5" fmla="*/ 0 h 2068157"/>
                <a:gd name="connsiteX6" fmla="*/ 3269888 w 3269888"/>
                <a:gd name="connsiteY6" fmla="*/ 648023 h 2068157"/>
                <a:gd name="connsiteX7" fmla="*/ 3269888 w 3269888"/>
                <a:gd name="connsiteY7" fmla="*/ 1296045 h 2068157"/>
                <a:gd name="connsiteX8" fmla="*/ 3269888 w 3269888"/>
                <a:gd name="connsiteY8" fmla="*/ 2068157 h 2068157"/>
                <a:gd name="connsiteX9" fmla="*/ 2681308 w 3269888"/>
                <a:gd name="connsiteY9" fmla="*/ 2068157 h 2068157"/>
                <a:gd name="connsiteX10" fmla="*/ 2092728 w 3269888"/>
                <a:gd name="connsiteY10" fmla="*/ 2068157 h 2068157"/>
                <a:gd name="connsiteX11" fmla="*/ 1438751 w 3269888"/>
                <a:gd name="connsiteY11" fmla="*/ 2068157 h 2068157"/>
                <a:gd name="connsiteX12" fmla="*/ 752074 w 3269888"/>
                <a:gd name="connsiteY12" fmla="*/ 2068157 h 2068157"/>
                <a:gd name="connsiteX13" fmla="*/ 0 w 3269888"/>
                <a:gd name="connsiteY13" fmla="*/ 2068157 h 2068157"/>
                <a:gd name="connsiteX14" fmla="*/ 0 w 3269888"/>
                <a:gd name="connsiteY14" fmla="*/ 1337408 h 2068157"/>
                <a:gd name="connsiteX15" fmla="*/ 0 w 3269888"/>
                <a:gd name="connsiteY15" fmla="*/ 689386 h 2068157"/>
                <a:gd name="connsiteX16" fmla="*/ 0 w 3269888"/>
                <a:gd name="connsiteY16" fmla="*/ 0 h 206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69888" h="2068157" fill="none" extrusionOk="0">
                  <a:moveTo>
                    <a:pt x="0" y="0"/>
                  </a:moveTo>
                  <a:cubicBezTo>
                    <a:pt x="163481" y="14028"/>
                    <a:pt x="403242" y="23884"/>
                    <a:pt x="588580" y="0"/>
                  </a:cubicBezTo>
                  <a:cubicBezTo>
                    <a:pt x="773918" y="-23884"/>
                    <a:pt x="939872" y="-18962"/>
                    <a:pt x="1275256" y="0"/>
                  </a:cubicBezTo>
                  <a:cubicBezTo>
                    <a:pt x="1610640" y="18962"/>
                    <a:pt x="1756206" y="21766"/>
                    <a:pt x="1994632" y="0"/>
                  </a:cubicBezTo>
                  <a:cubicBezTo>
                    <a:pt x="2233058" y="-21766"/>
                    <a:pt x="2431021" y="-32585"/>
                    <a:pt x="2648609" y="0"/>
                  </a:cubicBezTo>
                  <a:cubicBezTo>
                    <a:pt x="2866197" y="32585"/>
                    <a:pt x="3081588" y="-8384"/>
                    <a:pt x="3269888" y="0"/>
                  </a:cubicBezTo>
                  <a:cubicBezTo>
                    <a:pt x="3294799" y="269987"/>
                    <a:pt x="3242431" y="460324"/>
                    <a:pt x="3269888" y="648023"/>
                  </a:cubicBezTo>
                  <a:cubicBezTo>
                    <a:pt x="3297345" y="835722"/>
                    <a:pt x="3265697" y="1129389"/>
                    <a:pt x="3269888" y="1296045"/>
                  </a:cubicBezTo>
                  <a:cubicBezTo>
                    <a:pt x="3274079" y="1462701"/>
                    <a:pt x="3256793" y="1907854"/>
                    <a:pt x="3269888" y="2068157"/>
                  </a:cubicBezTo>
                  <a:cubicBezTo>
                    <a:pt x="3150783" y="2060313"/>
                    <a:pt x="2935957" y="2079883"/>
                    <a:pt x="2681308" y="2068157"/>
                  </a:cubicBezTo>
                  <a:cubicBezTo>
                    <a:pt x="2426659" y="2056431"/>
                    <a:pt x="2275183" y="2084948"/>
                    <a:pt x="2092728" y="2068157"/>
                  </a:cubicBezTo>
                  <a:cubicBezTo>
                    <a:pt x="1910273" y="2051366"/>
                    <a:pt x="1626886" y="2099746"/>
                    <a:pt x="1438751" y="2068157"/>
                  </a:cubicBezTo>
                  <a:cubicBezTo>
                    <a:pt x="1250616" y="2036568"/>
                    <a:pt x="1062496" y="2048550"/>
                    <a:pt x="752074" y="2068157"/>
                  </a:cubicBezTo>
                  <a:cubicBezTo>
                    <a:pt x="441652" y="2087764"/>
                    <a:pt x="267594" y="2074456"/>
                    <a:pt x="0" y="2068157"/>
                  </a:cubicBezTo>
                  <a:cubicBezTo>
                    <a:pt x="-7097" y="1794403"/>
                    <a:pt x="23418" y="1593352"/>
                    <a:pt x="0" y="1337408"/>
                  </a:cubicBezTo>
                  <a:cubicBezTo>
                    <a:pt x="-23418" y="1081464"/>
                    <a:pt x="-9699" y="877255"/>
                    <a:pt x="0" y="689386"/>
                  </a:cubicBezTo>
                  <a:cubicBezTo>
                    <a:pt x="9699" y="501517"/>
                    <a:pt x="-20794" y="289254"/>
                    <a:pt x="0" y="0"/>
                  </a:cubicBezTo>
                  <a:close/>
                </a:path>
                <a:path w="3269888" h="2068157" stroke="0" extrusionOk="0">
                  <a:moveTo>
                    <a:pt x="0" y="0"/>
                  </a:moveTo>
                  <a:cubicBezTo>
                    <a:pt x="184939" y="27420"/>
                    <a:pt x="310702" y="-3601"/>
                    <a:pt x="555881" y="0"/>
                  </a:cubicBezTo>
                  <a:cubicBezTo>
                    <a:pt x="801060" y="3601"/>
                    <a:pt x="963106" y="10845"/>
                    <a:pt x="1144461" y="0"/>
                  </a:cubicBezTo>
                  <a:cubicBezTo>
                    <a:pt x="1325816" y="-10845"/>
                    <a:pt x="1605776" y="-15552"/>
                    <a:pt x="1863836" y="0"/>
                  </a:cubicBezTo>
                  <a:cubicBezTo>
                    <a:pt x="2121896" y="15552"/>
                    <a:pt x="2185735" y="-18350"/>
                    <a:pt x="2485115" y="0"/>
                  </a:cubicBezTo>
                  <a:cubicBezTo>
                    <a:pt x="2784495" y="18350"/>
                    <a:pt x="3005377" y="38812"/>
                    <a:pt x="3269888" y="0"/>
                  </a:cubicBezTo>
                  <a:cubicBezTo>
                    <a:pt x="3273214" y="278006"/>
                    <a:pt x="3269331" y="331262"/>
                    <a:pt x="3269888" y="627341"/>
                  </a:cubicBezTo>
                  <a:cubicBezTo>
                    <a:pt x="3270445" y="923420"/>
                    <a:pt x="3300753" y="1145494"/>
                    <a:pt x="3269888" y="1316727"/>
                  </a:cubicBezTo>
                  <a:cubicBezTo>
                    <a:pt x="3239023" y="1487960"/>
                    <a:pt x="3246837" y="1896917"/>
                    <a:pt x="3269888" y="2068157"/>
                  </a:cubicBezTo>
                  <a:cubicBezTo>
                    <a:pt x="3104354" y="2045741"/>
                    <a:pt x="2889338" y="2078386"/>
                    <a:pt x="2550513" y="2068157"/>
                  </a:cubicBezTo>
                  <a:cubicBezTo>
                    <a:pt x="2211688" y="2057928"/>
                    <a:pt x="2147462" y="2079378"/>
                    <a:pt x="1961933" y="2068157"/>
                  </a:cubicBezTo>
                  <a:cubicBezTo>
                    <a:pt x="1776404" y="2056936"/>
                    <a:pt x="1568821" y="2073549"/>
                    <a:pt x="1307955" y="2068157"/>
                  </a:cubicBezTo>
                  <a:cubicBezTo>
                    <a:pt x="1047089" y="2062765"/>
                    <a:pt x="908980" y="2072355"/>
                    <a:pt x="719375" y="2068157"/>
                  </a:cubicBezTo>
                  <a:cubicBezTo>
                    <a:pt x="529770" y="2063959"/>
                    <a:pt x="154074" y="2076830"/>
                    <a:pt x="0" y="2068157"/>
                  </a:cubicBezTo>
                  <a:cubicBezTo>
                    <a:pt x="-32101" y="1818263"/>
                    <a:pt x="15522" y="1691774"/>
                    <a:pt x="0" y="1337408"/>
                  </a:cubicBezTo>
                  <a:cubicBezTo>
                    <a:pt x="-15522" y="983042"/>
                    <a:pt x="-9130" y="824800"/>
                    <a:pt x="0" y="689386"/>
                  </a:cubicBezTo>
                  <a:cubicBezTo>
                    <a:pt x="9130" y="553972"/>
                    <a:pt x="31682" y="250696"/>
                    <a:pt x="0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27782976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ircus Wide" panose="00000400000000000000" pitchFamily="2" charset="0"/>
                </a:rPr>
                <a:t>Trinity Troops!</a:t>
              </a:r>
            </a:p>
            <a:p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198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732EEF-05D1-A873-2F44-6F496206A13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6C7E72A-8D0B-4582-8DA2-B086522AA3B2}"/>
              </a:ext>
            </a:extLst>
          </p:cNvPr>
          <p:cNvSpPr/>
          <p:nvPr/>
        </p:nvSpPr>
        <p:spPr>
          <a:xfrm>
            <a:off x="479659" y="1933205"/>
            <a:ext cx="72165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When:  </a:t>
            </a:r>
            <a:r>
              <a:rPr lang="en-US" sz="3200" b="1" dirty="0">
                <a:latin typeface="Arial Rounded MT Bold" panose="020F0704030504030204" pitchFamily="34" charset="0"/>
              </a:rPr>
              <a:t>Wednesday, March 20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</a:t>
            </a:r>
            <a:endParaRPr lang="en-US" sz="3200" dirty="0"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10:00 am to 1:00 pm.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819D7F-12D8-4FE1-94EA-0FEDA5B14E81}"/>
              </a:ext>
            </a:extLst>
          </p:cNvPr>
          <p:cNvSpPr/>
          <p:nvPr/>
        </p:nvSpPr>
        <p:spPr>
          <a:xfrm>
            <a:off x="3176336" y="76200"/>
            <a:ext cx="55104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Grace Resurrection Community Center</a:t>
            </a:r>
          </a:p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 Soup Kitchen Meal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27275F-949A-447B-825E-67E2FD503520}"/>
              </a:ext>
            </a:extLst>
          </p:cNvPr>
          <p:cNvSpPr/>
          <p:nvPr/>
        </p:nvSpPr>
        <p:spPr>
          <a:xfrm>
            <a:off x="479658" y="3075481"/>
            <a:ext cx="84357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Where:  433 Water Street in Greenville</a:t>
            </a:r>
          </a:p>
        </p:txBody>
      </p:sp>
      <p:pic>
        <p:nvPicPr>
          <p:cNvPr id="6" name="Picture 5" descr="The leprous man said] ‘Lord, if you are willing, you can make me ...">
            <a:extLst>
              <a:ext uri="{FF2B5EF4-FFF2-40B4-BE49-F238E27FC236}">
                <a16:creationId xmlns:a16="http://schemas.microsoft.com/office/drawing/2014/main" id="{8CB19CB2-42C0-4EDC-97A9-49652BDF8C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824" y="3859817"/>
            <a:ext cx="4318427" cy="2881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&lt;strong&gt;Soup Kitchen&lt;/strong&gt; logo | Flickr - Photo Sharing!">
            <a:extLst>
              <a:ext uri="{FF2B5EF4-FFF2-40B4-BE49-F238E27FC236}">
                <a16:creationId xmlns:a16="http://schemas.microsoft.com/office/drawing/2014/main" id="{39ECAC09-2CB0-43B9-B846-2B6F02BBF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87" y="111019"/>
            <a:ext cx="3064650" cy="132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35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0">
        <p:random/>
      </p:transition>
    </mc:Choice>
    <mc:Fallback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F0116-01CA-32A1-72F2-29930FD3ED9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0668" y="32013"/>
            <a:ext cx="91226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Trinity Youth</a:t>
            </a:r>
          </a:p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Fun (d) Raiser!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8FBFEF-FDA3-1F64-5016-BD6D250AB6D4}"/>
              </a:ext>
            </a:extLst>
          </p:cNvPr>
          <p:cNvSpPr txBox="1"/>
          <p:nvPr/>
        </p:nvSpPr>
        <p:spPr>
          <a:xfrm>
            <a:off x="457200" y="2105907"/>
            <a:ext cx="59659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Candy Bar Sales!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Large Selection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$2 Each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Supports our youth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D8801E-533A-507B-E647-1A78BF712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3" b="93750" l="4183" r="98479">
                        <a14:foregroundMark x1="6844" y1="40104" x2="2662" y2="55208"/>
                        <a14:foregroundMark x1="2662" y1="55208" x2="6844" y2="71354"/>
                        <a14:foregroundMark x1="6844" y1="71354" x2="24335" y2="93750"/>
                        <a14:foregroundMark x1="24335" y1="93750" x2="61217" y2="81771"/>
                        <a14:foregroundMark x1="61217" y1="81771" x2="65019" y2="67708"/>
                        <a14:foregroundMark x1="47909" y1="9375" x2="60837" y2="11458"/>
                        <a14:foregroundMark x1="60837" y1="11458" x2="71863" y2="8854"/>
                        <a14:foregroundMark x1="71863" y1="8854" x2="96958" y2="16146"/>
                        <a14:foregroundMark x1="96958" y1="16146" x2="94297" y2="34896"/>
                        <a14:foregroundMark x1="94297" y1="34896" x2="89354" y2="48438"/>
                        <a14:foregroundMark x1="89354" y1="48438" x2="88593" y2="64063"/>
                        <a14:foregroundMark x1="88593" y1="64063" x2="87452" y2="68750"/>
                        <a14:foregroundMark x1="53992" y1="2604" x2="62357" y2="5208"/>
                        <a14:foregroundMark x1="4943" y1="47917" x2="4183" y2="66667"/>
                        <a14:foregroundMark x1="4183" y1="66667" x2="5323" y2="69271"/>
                        <a14:foregroundMark x1="11027" y1="62500" x2="14449" y2="70313"/>
                        <a14:foregroundMark x1="17490" y1="68750" x2="21673" y2="73958"/>
                        <a14:foregroundMark x1="94677" y1="56771" x2="93916" y2="51563"/>
                        <a14:foregroundMark x1="98479" y1="29167" x2="98099" y2="234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7290" y="1478563"/>
            <a:ext cx="3209628" cy="2343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884CC-BBC6-5845-9F92-2A5FB81BD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290" y="4713402"/>
            <a:ext cx="2935231" cy="195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6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random/>
      </p:transition>
    </mc:Choice>
    <mc:Fallback xmlns="">
      <p:transition spd="slow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AC896F-3CCA-E39F-957A-861E9BDE890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owl of soup with a ladle&#10;&#10;Description automatically generated">
            <a:extLst>
              <a:ext uri="{FF2B5EF4-FFF2-40B4-BE49-F238E27FC236}">
                <a16:creationId xmlns:a16="http://schemas.microsoft.com/office/drawing/2014/main" id="{401D5C75-809C-3AE2-29FC-139C746ED5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6757" y1="12527" x2="51644" y2="20664"/>
                        <a14:foregroundMark x1="45215" y1="56424" x2="37034" y2="56210"/>
                        <a14:foregroundMark x1="48649" y1="46788" x2="38568" y2="43790"/>
                        <a14:foregroundMark x1="38568" y1="43790" x2="34332" y2="47645"/>
                        <a14:foregroundMark x1="22571" y1="84475" x2="76333" y2="88223"/>
                        <a14:foregroundMark x1="76333" y1="88223" x2="25493" y2="86938"/>
                        <a14:foregroundMark x1="25493" y1="86938" x2="25420" y2="87152"/>
                        <a14:foregroundMark x1="23009" y1="84475" x2="23521" y2="88437"/>
                        <a14:foregroundMark x1="26077" y1="84690" x2="27538" y2="88865"/>
                        <a14:foregroundMark x1="81592" y1="21092" x2="82104" y2="21306"/>
                        <a14:foregroundMark x1="84368" y1="21092" x2="84003" y2="23769"/>
                        <a14:foregroundMark x1="86413" y1="20450" x2="86925" y2="24197"/>
                        <a14:foregroundMark x1="81958" y1="25161" x2="81446" y2="24625"/>
                      </a14:backgroundRemoval>
                    </a14:imgEffect>
                  </a14:imgLayer>
                </a14:imgProps>
              </a:ext>
            </a:extLst>
          </a:blip>
          <a:srcRect l="11748" t="6289" r="11441" b="7396"/>
          <a:stretch/>
        </p:blipFill>
        <p:spPr>
          <a:xfrm>
            <a:off x="320511" y="160256"/>
            <a:ext cx="3676458" cy="28186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8C23B0-A735-A6AA-0C3D-40373384B7AB}"/>
              </a:ext>
            </a:extLst>
          </p:cNvPr>
          <p:cNvSpPr txBox="1"/>
          <p:nvPr/>
        </p:nvSpPr>
        <p:spPr>
          <a:xfrm>
            <a:off x="622169" y="3146584"/>
            <a:ext cx="842756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SUPER BOWL SUNDAY!!!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February 11, 2024 – TODAY!!!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Special Offering for Local Food Pantries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Wear your favorite sports team jersey/tee-shirt, or other merch (as long as it’s orange and brown)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FA1056-6E79-1517-CD4E-CCA96A1A4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3976" y="160256"/>
            <a:ext cx="3918513" cy="277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6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25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75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EC9340-2B63-6917-BB41-5BF56AD1732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52400" y="2258568"/>
            <a:ext cx="8839200" cy="2984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200" b="1" u="sng" dirty="0">
                <a:solidFill>
                  <a:schemeClr val="tx1"/>
                </a:solidFill>
                <a:latin typeface="Arial Rounded MT Bold" panose="020F0704030504030204" pitchFamily="34" charset="0"/>
              </a:rPr>
              <a:t>Church Office Schedule 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Tues, Wed, &amp; Thurs </a:t>
            </a:r>
          </a:p>
          <a:p>
            <a:pPr marL="1078230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8:00 am – 12:00 noon</a:t>
            </a:r>
          </a:p>
          <a:p>
            <a:pPr marL="163830" lvl="1" indent="0"/>
            <a:endParaRPr lang="en-US" sz="1600" b="1" dirty="0">
              <a:latin typeface="Arial Rounded MT Bold" panose="020F0704030504030204" pitchFamily="34" charset="0"/>
            </a:endParaRP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Image result for church office hours clipar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905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AC896F-3CCA-E39F-957A-861E9BDE890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28C23B0-A735-A6AA-0C3D-40373384B7AB}"/>
              </a:ext>
            </a:extLst>
          </p:cNvPr>
          <p:cNvSpPr txBox="1"/>
          <p:nvPr/>
        </p:nvSpPr>
        <p:spPr>
          <a:xfrm>
            <a:off x="619772" y="3994997"/>
            <a:ext cx="79965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February 11, 2024 – TODAY!!!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Wear your favorite sports team jersey/tee-shirt, or other merch (as long as it’s orange and brown)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FF2ED3-6613-9C74-0B0F-C94DDE991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884" l="2996" r="98502">
                        <a14:foregroundMark x1="7116" y1="35979" x2="11610" y2="51323"/>
                        <a14:foregroundMark x1="11610" y1="51323" x2="9363" y2="67725"/>
                        <a14:foregroundMark x1="9363" y1="67725" x2="19101" y2="79365"/>
                        <a14:foregroundMark x1="19101" y1="79365" x2="31835" y2="80952"/>
                        <a14:foregroundMark x1="31835" y1="80952" x2="29963" y2="51852"/>
                        <a14:foregroundMark x1="29963" y1="51852" x2="34457" y2="69841"/>
                        <a14:foregroundMark x1="34457" y1="69841" x2="42697" y2="60317"/>
                        <a14:foregroundMark x1="59925" y1="10053" x2="55056" y2="5820"/>
                        <a14:foregroundMark x1="56929" y1="17989" x2="57678" y2="73016"/>
                        <a14:foregroundMark x1="57678" y1="73016" x2="53184" y2="20635"/>
                        <a14:foregroundMark x1="62172" y1="6878" x2="50562" y2="10582"/>
                        <a14:foregroundMark x1="50562" y1="10582" x2="49813" y2="29630"/>
                        <a14:foregroundMark x1="63296" y1="22222" x2="63670" y2="6349"/>
                        <a14:foregroundMark x1="63670" y1="6349" x2="49813" y2="6349"/>
                        <a14:foregroundMark x1="49813" y1="6349" x2="44569" y2="20635"/>
                        <a14:foregroundMark x1="44569" y1="20635" x2="44569" y2="21164"/>
                        <a14:foregroundMark x1="64794" y1="10053" x2="64794" y2="14286"/>
                        <a14:foregroundMark x1="64419" y1="15344" x2="65543" y2="11640"/>
                        <a14:foregroundMark x1="65918" y1="11640" x2="65543" y2="14286"/>
                        <a14:foregroundMark x1="64045" y1="11111" x2="66292" y2="6878"/>
                        <a14:foregroundMark x1="55056" y1="34921" x2="45693" y2="53439"/>
                        <a14:foregroundMark x1="45693" y1="53439" x2="41573" y2="80952"/>
                        <a14:foregroundMark x1="41573" y1="80952" x2="53558" y2="85714"/>
                        <a14:foregroundMark x1="53558" y1="85714" x2="56929" y2="68254"/>
                        <a14:foregroundMark x1="56929" y1="68254" x2="54307" y2="32804"/>
                        <a14:foregroundMark x1="51311" y1="60317" x2="49064" y2="74603"/>
                        <a14:foregroundMark x1="58801" y1="54497" x2="62547" y2="86772"/>
                        <a14:foregroundMark x1="62547" y1="86772" x2="62547" y2="86772"/>
                        <a14:foregroundMark x1="65543" y1="39153" x2="82772" y2="35450"/>
                        <a14:foregroundMark x1="82772" y1="35450" x2="91386" y2="53439"/>
                        <a14:foregroundMark x1="91386" y1="53439" x2="92884" y2="75132"/>
                        <a14:foregroundMark x1="92884" y1="75132" x2="80150" y2="84127"/>
                        <a14:foregroundMark x1="80150" y1="84127" x2="68914" y2="82011"/>
                        <a14:foregroundMark x1="68914" y1="82011" x2="65918" y2="40741"/>
                        <a14:foregroundMark x1="65918" y1="40741" x2="66667" y2="37037"/>
                        <a14:foregroundMark x1="58801" y1="1587" x2="50187" y2="4762"/>
                        <a14:foregroundMark x1="43820" y1="22751" x2="46442" y2="30688"/>
                        <a14:foregroundMark x1="4869" y1="91534" x2="33333" y2="93651"/>
                        <a14:foregroundMark x1="33333" y1="93651" x2="47566" y2="92063"/>
                        <a14:foregroundMark x1="47566" y1="92063" x2="72285" y2="94709"/>
                        <a14:foregroundMark x1="72285" y1="94709" x2="98876" y2="91534"/>
                        <a14:foregroundMark x1="62547" y1="96825" x2="70037" y2="96296"/>
                        <a14:foregroundMark x1="2996" y1="97354" x2="15356" y2="97884"/>
                        <a14:foregroundMark x1="15356" y1="97884" x2="15730" y2="97354"/>
                        <a14:foregroundMark x1="4869" y1="91534" x2="7116" y2="95238"/>
                        <a14:foregroundMark x1="2996" y1="90476" x2="3371" y2="978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64471" y="155650"/>
            <a:ext cx="4788816" cy="338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6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AC896F-3CCA-E39F-957A-861E9BDE890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28C23B0-A735-A6AA-0C3D-40373384B7AB}"/>
              </a:ext>
            </a:extLst>
          </p:cNvPr>
          <p:cNvSpPr txBox="1"/>
          <p:nvPr/>
        </p:nvSpPr>
        <p:spPr>
          <a:xfrm>
            <a:off x="1130119" y="2466727"/>
            <a:ext cx="769336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Pancakes and Sausage Dinner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February 13, 2024 @ 6:00 pm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Mardi Gras Mask Making Crafts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Fun and Fellowship – </a:t>
            </a:r>
            <a:r>
              <a:rPr lang="en-US" sz="360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Before Lenten Fasting Begins!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9FA032-6901-0E89-992B-1EF7E83D72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64" b="98636" l="409" r="99533">
                        <a14:foregroundMark x1="20502" y1="68050" x2="13026" y2="68619"/>
                        <a14:foregroundMark x1="13026" y1="68619" x2="6250" y2="74076"/>
                        <a14:foregroundMark x1="6250" y1="74076" x2="7009" y2="81182"/>
                        <a14:foregroundMark x1="7009" y1="81182" x2="25292" y2="89483"/>
                        <a14:foregroundMark x1="25292" y1="89483" x2="40362" y2="90563"/>
                        <a14:foregroundMark x1="40362" y1="90563" x2="29381" y2="93178"/>
                        <a14:foregroundMark x1="29381" y1="93178" x2="43107" y2="95111"/>
                        <a14:foregroundMark x1="43107" y1="95111" x2="51869" y2="94997"/>
                        <a14:foregroundMark x1="51869" y1="94997" x2="57477" y2="90506"/>
                        <a14:foregroundMark x1="57477" y1="90506" x2="78096" y2="89369"/>
                        <a14:foregroundMark x1="78096" y1="89369" x2="86157" y2="93007"/>
                        <a14:foregroundMark x1="86157" y1="93007" x2="88668" y2="83684"/>
                        <a14:foregroundMark x1="88668" y1="83684" x2="94334" y2="76862"/>
                        <a14:foregroundMark x1="94334" y1="76862" x2="86974" y2="73849"/>
                        <a14:foregroundMark x1="86974" y1="73849" x2="92348" y2="72314"/>
                        <a14:foregroundMark x1="4264" y1="73678" x2="8470" y2="80273"/>
                        <a14:foregroundMark x1="3096" y1="72030" x2="1343" y2="79477"/>
                        <a14:foregroundMark x1="1343" y1="79477" x2="12617" y2="90790"/>
                        <a14:foregroundMark x1="12617" y1="90790" x2="20093" y2="94258"/>
                        <a14:foregroundMark x1="20093" y1="94258" x2="57535" y2="97271"/>
                        <a14:foregroundMark x1="57535" y1="97271" x2="87500" y2="92439"/>
                        <a14:foregroundMark x1="87500" y1="92439" x2="96554" y2="81126"/>
                        <a14:foregroundMark x1="96554" y1="81126" x2="95561" y2="73678"/>
                        <a14:foregroundMark x1="95561" y1="73678" x2="90713" y2="67993"/>
                        <a14:foregroundMark x1="90713" y1="67993" x2="83586" y2="66799"/>
                        <a14:foregroundMark x1="28505" y1="95509" x2="58002" y2="95964"/>
                        <a14:foregroundMark x1="58002" y1="95964" x2="66355" y2="94997"/>
                        <a14:foregroundMark x1="57185" y1="93348" x2="73014" y2="90733"/>
                        <a14:foregroundMark x1="73014" y1="90733" x2="73189" y2="90733"/>
                        <a14:foregroundMark x1="39661" y1="90449" x2="61449" y2="88687"/>
                        <a14:foregroundMark x1="11449" y1="87152" x2="58762" y2="92666"/>
                        <a14:foregroundMark x1="58762" y1="92666" x2="79381" y2="91131"/>
                        <a14:foregroundMark x1="88259" y1="88118" x2="82769" y2="89198"/>
                        <a14:foregroundMark x1="37033" y1="92211" x2="49591" y2="92496"/>
                        <a14:foregroundMark x1="15946" y1="90335" x2="25876" y2="91529"/>
                        <a14:foregroundMark x1="18925" y1="89085" x2="30082" y2="90449"/>
                        <a14:foregroundMark x1="44626" y1="98977" x2="54206" y2="98636"/>
                        <a14:foregroundMark x1="54206" y1="98636" x2="58061" y2="98806"/>
                        <a14:foregroundMark x1="99007" y1="75611" x2="99591" y2="79477"/>
                        <a14:foregroundMark x1="2278" y1="72825" x2="409" y2="78340"/>
                        <a14:foregroundMark x1="45210" y1="40534" x2="49708" y2="40989"/>
                        <a14:foregroundMark x1="21904" y1="15804" x2="21904" y2="19670"/>
                        <a14:foregroundMark x1="28388" y1="20466" x2="28797" y2="23081"/>
                        <a14:foregroundMark x1="28505" y1="25014" x2="29089" y2="26549"/>
                        <a14:foregroundMark x1="38551" y1="21319" x2="38435" y2="23366"/>
                        <a14:foregroundMark x1="48189" y1="20637" x2="48715" y2="19670"/>
                        <a14:foregroundMark x1="52687" y1="24616" x2="53271" y2="25981"/>
                        <a14:foregroundMark x1="62734" y1="18704" x2="63551" y2="23934"/>
                        <a14:foregroundMark x1="72021" y1="20466" x2="72605" y2="26265"/>
                        <a14:foregroundMark x1="81192" y1="21603" x2="78154" y2="28084"/>
                        <a14:foregroundMark x1="78154" y1="28084" x2="78096" y2="28198"/>
                        <a14:foregroundMark x1="35164" y1="20182" x2="35456" y2="22683"/>
                        <a14:foregroundMark x1="23890" y1="3980" x2="30082" y2="8926"/>
                        <a14:foregroundMark x1="24007" y1="2331" x2="25000" y2="1649"/>
                        <a14:foregroundMark x1="30374" y1="2501" x2="29790" y2="1364"/>
                        <a14:foregroundMark x1="21495" y1="22001" x2="21729" y2="25696"/>
                        <a14:foregroundMark x1="26402" y1="12791" x2="28680" y2="12621"/>
                        <a14:foregroundMark x1="33353" y1="2047" x2="33645" y2="6026"/>
                        <a14:foregroundMark x1="33645" y1="8926" x2="33879" y2="12109"/>
                        <a14:foregroundMark x1="40421" y1="6708" x2="40654" y2="11711"/>
                        <a14:foregroundMark x1="44334" y1="5912" x2="44801" y2="11427"/>
                        <a14:foregroundMark x1="52278" y1="4150" x2="56659" y2="10858"/>
                        <a14:foregroundMark x1="56659" y1="10858" x2="55783" y2="11711"/>
                        <a14:foregroundMark x1="59579" y1="5344" x2="61565" y2="10574"/>
                        <a14:foregroundMark x1="65537" y1="5912" x2="63551" y2="10063"/>
                        <a14:foregroundMark x1="67640" y1="6993" x2="70035" y2="12621"/>
                        <a14:foregroundMark x1="75117" y1="8130" x2="74416" y2="4946"/>
                        <a14:foregroundMark x1="73598" y1="12393" x2="71203" y2="12621"/>
                        <a14:foregroundMark x1="45736" y1="22399" x2="45502" y2="20921"/>
                        <a14:foregroundMark x1="40421" y1="26947" x2="42523" y2="27231"/>
                        <a14:foregroundMark x1="52804" y1="19500" x2="51986" y2="19386"/>
                        <a14:foregroundMark x1="57068" y1="19102" x2="55958" y2="25128"/>
                        <a14:foregroundMark x1="65654" y1="25867" x2="67932" y2="27345"/>
                        <a14:foregroundMark x1="74591" y1="20068" x2="76110" y2="22285"/>
                        <a14:foregroundMark x1="75292" y1="31325" x2="76577" y2="31040"/>
                      </a14:backgroundRemoval>
                    </a14:imgEffect>
                  </a14:imgLayer>
                </a14:imgProps>
              </a:ext>
            </a:extLst>
          </a:blip>
          <a:srcRect t="31626"/>
          <a:stretch/>
        </p:blipFill>
        <p:spPr>
          <a:xfrm>
            <a:off x="179109" y="170018"/>
            <a:ext cx="2535663" cy="17813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41DADFC-3406-0C76-B3DA-C70F0EF513EF}"/>
              </a:ext>
            </a:extLst>
          </p:cNvPr>
          <p:cNvSpPr/>
          <p:nvPr/>
        </p:nvSpPr>
        <p:spPr>
          <a:xfrm>
            <a:off x="3072390" y="271269"/>
            <a:ext cx="299921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 Rounded MT Bold" panose="020F0704030504030204" pitchFamily="34" charset="0"/>
              </a:rPr>
              <a:t>Shrove</a:t>
            </a:r>
          </a:p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 Rounded MT Bold" panose="020F0704030504030204" pitchFamily="34" charset="0"/>
              </a:rPr>
              <a:t>Tuesday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C716CD-7A12-550B-DE16-ACB271A0A8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1" b="96241" l="667" r="95000">
                        <a14:foregroundMark x1="4333" y1="38596" x2="7500" y2="37594"/>
                        <a14:foregroundMark x1="3000" y1="43860" x2="667" y2="45614"/>
                        <a14:foregroundMark x1="35833" y1="86967" x2="38333" y2="96241"/>
                        <a14:foregroundMark x1="18667" y1="84962" x2="19833" y2="84461"/>
                        <a14:foregroundMark x1="76667" y1="8020" x2="77500" y2="6516"/>
                        <a14:foregroundMark x1="81000" y1="501" x2="83667" y2="1253"/>
                        <a14:foregroundMark x1="91167" y1="38095" x2="91167" y2="38095"/>
                        <a14:foregroundMark x1="93000" y1="44110" x2="93000" y2="44110"/>
                        <a14:foregroundMark x1="94333" y1="38095" x2="94333" y2="38095"/>
                        <a14:foregroundMark x1="95000" y1="45113" x2="95000" y2="451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4363" y="1"/>
            <a:ext cx="3317100" cy="220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27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75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250"/>
                            </p:stCondLst>
                            <p:childTnLst>
                              <p:par>
                                <p:cTn id="4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Lenten Season Begins With Ash Wednesday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C7862C-8994-499C-94A4-2563663DF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3754"/>
            <a:ext cx="9144000" cy="540424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C4043C-A01B-4D9D-A215-BB3581CDA506}"/>
              </a:ext>
            </a:extLst>
          </p:cNvPr>
          <p:cNvSpPr/>
          <p:nvPr/>
        </p:nvSpPr>
        <p:spPr>
          <a:xfrm>
            <a:off x="508063" y="5015591"/>
            <a:ext cx="545784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February 14, 2024</a:t>
            </a:r>
          </a:p>
          <a:p>
            <a:pPr algn="ctr"/>
            <a:r>
              <a:rPr lang="en-US" sz="5400" b="1" spc="50" dirty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At 7:00 pm</a:t>
            </a:r>
            <a:endParaRPr lang="en-US" sz="5400" b="1" cap="none" spc="50" dirty="0">
              <a:ln w="9525" cmpd="sng">
                <a:solidFill>
                  <a:srgbClr val="7030A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951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Lenten Soup Supper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Devotion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C914AE-B48F-2163-6CAD-ECD42D33D051}"/>
              </a:ext>
            </a:extLst>
          </p:cNvPr>
          <p:cNvSpPr txBox="1"/>
          <p:nvPr/>
        </p:nvSpPr>
        <p:spPr>
          <a:xfrm>
            <a:off x="4685122" y="1676003"/>
            <a:ext cx="445887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Wednesdays          @ 6:30 pm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3200" dirty="0">
                <a:latin typeface="Arial Rounded MT Bold" panose="020F0704030504030204" pitchFamily="34" charset="0"/>
              </a:rPr>
              <a:t>February 21, 28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3200" dirty="0">
                <a:latin typeface="Arial Rounded MT Bold" panose="020F0704030504030204" pitchFamily="34" charset="0"/>
              </a:rPr>
              <a:t>March 6, 13, &amp; 20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Sign-Up for Soup, Bread, Salad, and desert on communications table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B89F4F-0CE6-DEE7-080F-A3150DD46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142" y="1537942"/>
            <a:ext cx="2986726" cy="35394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9BE5A0-3819-3CE0-88AB-509196815DC8}"/>
              </a:ext>
            </a:extLst>
          </p:cNvPr>
          <p:cNvSpPr txBox="1"/>
          <p:nvPr/>
        </p:nvSpPr>
        <p:spPr>
          <a:xfrm>
            <a:off x="122548" y="5158026"/>
            <a:ext cx="44494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Video 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and 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14052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Seder Meal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C914AE-B48F-2163-6CAD-ECD42D33D051}"/>
              </a:ext>
            </a:extLst>
          </p:cNvPr>
          <p:cNvSpPr txBox="1"/>
          <p:nvPr/>
        </p:nvSpPr>
        <p:spPr>
          <a:xfrm>
            <a:off x="23565" y="745484"/>
            <a:ext cx="846998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u="sng" dirty="0">
                <a:latin typeface="Arial Rounded MT Bold" panose="020F0704030504030204" pitchFamily="34" charset="0"/>
              </a:rPr>
              <a:t>Maundy Thursday – March 28 @ 6:30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Arial Rounded MT Bold" panose="020F0704030504030204" pitchFamily="34" charset="0"/>
              </a:rPr>
              <a:t>Symbolic Meal representing a Jewish Passover Meal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Arial Rounded MT Bold" panose="020F0704030504030204" pitchFamily="34" charset="0"/>
              </a:rPr>
              <a:t>An Actual Meal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Arial Rounded MT Bold" panose="020F0704030504030204" pitchFamily="34" charset="0"/>
              </a:rPr>
              <a:t>Holy Communion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endParaRPr lang="en-US" sz="2800" dirty="0"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u="sng" dirty="0">
                <a:latin typeface="Arial Rounded MT Bold" panose="020F0704030504030204" pitchFamily="34" charset="0"/>
              </a:rPr>
              <a:t>Everyone Is Invited                                                          (Limited Seating)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Arial Rounded MT Bold" panose="020F0704030504030204" pitchFamily="34" charset="0"/>
              </a:rPr>
              <a:t>Current confirmation Students                            and their Families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Arial Rounded MT Bold" panose="020F0704030504030204" pitchFamily="34" charset="0"/>
              </a:rPr>
              <a:t>Others PLEASE RSVP (So we know how much food to prepare)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03A7A9-D906-D46B-B791-8516E43C4B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3" t="3083" r="4279" b="32505"/>
          <a:stretch/>
        </p:blipFill>
        <p:spPr>
          <a:xfrm>
            <a:off x="6278252" y="1924710"/>
            <a:ext cx="2733773" cy="287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0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5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250"/>
                            </p:stCondLst>
                            <p:childTnLst>
                              <p:par>
                                <p:cTn id="54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910440E-0869-48B2-AF73-9708D88BB6BB}"/>
              </a:ext>
            </a:extLst>
          </p:cNvPr>
          <p:cNvSpPr/>
          <p:nvPr/>
        </p:nvSpPr>
        <p:spPr>
          <a:xfrm>
            <a:off x="21336" y="1752600"/>
            <a:ext cx="91440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0000"/>
                </a:solidFill>
              </a:rPr>
              <a:t>Maundy Thursday – March 28</a:t>
            </a:r>
            <a:r>
              <a:rPr lang="en-US" sz="3200" b="1" baseline="30000" dirty="0">
                <a:solidFill>
                  <a:srgbClr val="000000"/>
                </a:solidFill>
              </a:rPr>
              <a:t>th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Seder Meal @ 6 pm includes Holy Communion and stripping of the Altar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0000"/>
                </a:solidFill>
              </a:rPr>
              <a:t>Good Friday – March 29</a:t>
            </a:r>
            <a:r>
              <a:rPr lang="en-US" sz="3200" b="1" baseline="30000" dirty="0">
                <a:solidFill>
                  <a:srgbClr val="000000"/>
                </a:solidFill>
              </a:rPr>
              <a:t>th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Worship Service @ 7 pm “A Service of Tenebrae” 			                                              (Shadows)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0000"/>
                </a:solidFill>
              </a:rPr>
              <a:t>Easter Morning – March 31</a:t>
            </a:r>
            <a:r>
              <a:rPr lang="en-US" sz="3200" b="1" baseline="30000" dirty="0">
                <a:solidFill>
                  <a:srgbClr val="000000"/>
                </a:solidFill>
              </a:rPr>
              <a:t>st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8:00 am – Early Service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9:15 am Easter Breakfast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10:00 am Easter Prize Hunt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10:30 am Late Service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419951-1658-458C-AF1B-2C8D31F6D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480"/>
            <a:ext cx="9144000" cy="170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0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First Communion Classes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C914AE-B48F-2163-6CAD-ECD42D33D051}"/>
              </a:ext>
            </a:extLst>
          </p:cNvPr>
          <p:cNvSpPr txBox="1"/>
          <p:nvPr/>
        </p:nvSpPr>
        <p:spPr>
          <a:xfrm>
            <a:off x="1636810" y="1073021"/>
            <a:ext cx="720679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u="sng" dirty="0">
                <a:latin typeface="Arial Rounded MT Bold" panose="020F0704030504030204" pitchFamily="34" charset="0"/>
              </a:rPr>
              <a:t>Who can take First Communion</a:t>
            </a:r>
          </a:p>
          <a:p>
            <a:pPr marL="800100" lvl="1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Arial Rounded MT Bold" panose="020F0704030504030204" pitchFamily="34" charset="0"/>
              </a:rPr>
              <a:t>Elementary School age and above with Parent and Pastor consent</a:t>
            </a:r>
          </a:p>
          <a:p>
            <a:pPr marL="800100" lvl="1" indent="-457200">
              <a:buFont typeface="Wingdings" panose="05000000000000000000" pitchFamily="2" charset="2"/>
              <a:buChar char="§"/>
            </a:pPr>
            <a:endParaRPr lang="en-US" sz="2800" dirty="0"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u="sng" dirty="0">
                <a:latin typeface="Arial Rounded MT Bold" panose="020F0704030504030204" pitchFamily="34" charset="0"/>
              </a:rPr>
              <a:t>When is First Communion Class?</a:t>
            </a:r>
          </a:p>
          <a:p>
            <a:pPr marL="800100" lvl="1" indent="-457200">
              <a:buFont typeface="Wingdings" panose="05000000000000000000" pitchFamily="2" charset="2"/>
              <a:buChar char="§"/>
            </a:pPr>
            <a:r>
              <a:rPr lang="en-US" sz="2800" dirty="0">
                <a:latin typeface="Arial Rounded MT Bold" panose="020F0704030504030204" pitchFamily="34" charset="0"/>
              </a:rPr>
              <a:t>March 23</a:t>
            </a:r>
            <a:r>
              <a:rPr lang="en-US" sz="2800" baseline="30000" dirty="0">
                <a:latin typeface="Arial Rounded MT Bold" panose="020F0704030504030204" pitchFamily="34" charset="0"/>
              </a:rPr>
              <a:t>rd</a:t>
            </a:r>
            <a:r>
              <a:rPr lang="en-US" sz="2800" dirty="0">
                <a:latin typeface="Arial Rounded MT Bold" panose="020F0704030504030204" pitchFamily="34" charset="0"/>
              </a:rPr>
              <a:t> &amp; 30</a:t>
            </a:r>
            <a:r>
              <a:rPr lang="en-US" sz="2800" baseline="30000" dirty="0">
                <a:latin typeface="Arial Rounded MT Bold" panose="020F0704030504030204" pitchFamily="34" charset="0"/>
              </a:rPr>
              <a:t>th</a:t>
            </a:r>
            <a:r>
              <a:rPr lang="en-US" sz="2800" dirty="0">
                <a:latin typeface="Arial Rounded MT Bold" panose="020F0704030504030204" pitchFamily="34" charset="0"/>
              </a:rPr>
              <a:t> @ 10:00 am</a:t>
            </a:r>
          </a:p>
          <a:p>
            <a:pPr marL="800100" lvl="1" indent="-457200">
              <a:buFont typeface="Wingdings" panose="05000000000000000000" pitchFamily="2" charset="2"/>
              <a:buChar char="§"/>
            </a:pPr>
            <a:endParaRPr lang="en-US" sz="2800" dirty="0">
              <a:latin typeface="Arial Rounded MT Bold" panose="020F070403050403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b="1" u="sng" dirty="0">
                <a:solidFill>
                  <a:prstClr val="black"/>
                </a:solidFill>
                <a:latin typeface="Arial Rounded MT Bold" panose="020F0704030504030204" pitchFamily="34" charset="0"/>
              </a:rPr>
              <a:t>When is First Communion?</a:t>
            </a:r>
          </a:p>
          <a:p>
            <a:pPr marL="800100" lvl="1" indent="-4572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Easter Sunday @ either Worship Service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rial Rounded MT Bold" panose="020F07040305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175932-503A-930D-DCD6-DE525BBC4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87" b="90040" l="8582" r="89179">
                        <a14:foregroundMark x1="27612" y1="90040" x2="69776" y2="86056"/>
                        <a14:foregroundMark x1="69776" y1="86056" x2="77985" y2="77291"/>
                        <a14:foregroundMark x1="77985" y1="77291" x2="57836" y2="76494"/>
                        <a14:foregroundMark x1="57836" y1="76494" x2="47761" y2="83665"/>
                        <a14:foregroundMark x1="47761" y1="83665" x2="47388" y2="84462"/>
                        <a14:foregroundMark x1="85448" y1="70120" x2="88060" y2="56574"/>
                        <a14:foregroundMark x1="88060" y1="56574" x2="76866" y2="53785"/>
                        <a14:foregroundMark x1="76866" y1="53785" x2="18657" y2="66932"/>
                        <a14:foregroundMark x1="18657" y1="66932" x2="10448" y2="77689"/>
                        <a14:foregroundMark x1="10448" y1="77689" x2="35821" y2="86454"/>
                        <a14:foregroundMark x1="35821" y1="86454" x2="23507" y2="86454"/>
                        <a14:foregroundMark x1="23507" y1="86454" x2="67910" y2="72908"/>
                        <a14:foregroundMark x1="67910" y1="72908" x2="43284" y2="70518"/>
                        <a14:foregroundMark x1="43284" y1="70518" x2="69776" y2="61753"/>
                        <a14:foregroundMark x1="69776" y1="61753" x2="70149" y2="61753"/>
                        <a14:foregroundMark x1="30970" y1="72908" x2="38806" y2="76892"/>
                        <a14:foregroundMark x1="21269" y1="68526" x2="46269" y2="64143"/>
                        <a14:foregroundMark x1="70149" y1="68924" x2="81343" y2="64542"/>
                        <a14:foregroundMark x1="9701" y1="82072" x2="13060" y2="62151"/>
                        <a14:foregroundMark x1="89179" y1="56175" x2="89925" y2="68127"/>
                        <a14:foregroundMark x1="34701" y1="29880" x2="45149" y2="20319"/>
                        <a14:foregroundMark x1="45149" y1="20319" x2="39552" y2="28287"/>
                        <a14:foregroundMark x1="33582" y1="26693" x2="39552" y2="15139"/>
                        <a14:foregroundMark x1="32836" y1="16733" x2="26493" y2="26295"/>
                        <a14:foregroundMark x1="26493" y1="26295" x2="27612" y2="27888"/>
                        <a14:foregroundMark x1="51119" y1="26295" x2="53358" y2="26295"/>
                        <a14:foregroundMark x1="52612" y1="21116" x2="55597" y2="21514"/>
                        <a14:foregroundMark x1="50000" y1="16335" x2="53358" y2="15538"/>
                        <a14:foregroundMark x1="46269" y1="12749" x2="49254" y2="10757"/>
                        <a14:foregroundMark x1="43657" y1="9163" x2="44776" y2="6773"/>
                        <a14:foregroundMark x1="41045" y1="3187" x2="40299" y2="8367"/>
                        <a14:foregroundMark x1="35448" y1="4382" x2="35448" y2="7171"/>
                        <a14:foregroundMark x1="29104" y1="5179" x2="29478" y2="8367"/>
                        <a14:foregroundMark x1="23507" y1="10359" x2="26119" y2="12351"/>
                        <a14:foregroundMark x1="19776" y1="16733" x2="22388" y2="18725"/>
                        <a14:foregroundMark x1="18284" y1="24701" x2="21642" y2="26295"/>
                        <a14:foregroundMark x1="19776" y1="30677" x2="23134" y2="294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167414"/>
            <a:ext cx="2872817" cy="269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8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5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Church Safety and Security Training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AF003D-BC19-675C-B792-343B0A741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81" y="1099647"/>
            <a:ext cx="3431406" cy="19874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347022-0860-E901-4E44-299544C08344}"/>
              </a:ext>
            </a:extLst>
          </p:cNvPr>
          <p:cNvSpPr txBox="1"/>
          <p:nvPr/>
        </p:nvSpPr>
        <p:spPr>
          <a:xfrm>
            <a:off x="254524" y="3429000"/>
            <a:ext cx="867265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u="sng" dirty="0">
                <a:latin typeface="Arial Rounded MT Bold" panose="020F0704030504030204" pitchFamily="34" charset="0"/>
              </a:rPr>
              <a:t>Location</a:t>
            </a:r>
            <a:r>
              <a:rPr lang="en-US" sz="3600" dirty="0">
                <a:latin typeface="Arial Rounded MT Bold" panose="020F0704030504030204" pitchFamily="34" charset="0"/>
              </a:rPr>
              <a:t> - Abiding Christ Lutheran Church 326 E. Dayton Yellow Springs Rd. Fairborn, OH 45324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Cost:  $55/person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u="sng" dirty="0">
                <a:latin typeface="Arial Rounded MT Bold" panose="020F0704030504030204" pitchFamily="34" charset="0"/>
              </a:rPr>
              <a:t>For Info</a:t>
            </a:r>
            <a:r>
              <a:rPr lang="en-US" sz="3600" dirty="0">
                <a:latin typeface="Arial Rounded MT Bold" panose="020F0704030504030204" pitchFamily="34" charset="0"/>
              </a:rPr>
              <a:t> – See Pr Mel or PJ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7C1263-69E7-3829-684A-DA00EA98C93E}"/>
              </a:ext>
            </a:extLst>
          </p:cNvPr>
          <p:cNvSpPr txBox="1"/>
          <p:nvPr/>
        </p:nvSpPr>
        <p:spPr>
          <a:xfrm>
            <a:off x="3732968" y="1099647"/>
            <a:ext cx="519421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u="sng" dirty="0">
                <a:latin typeface="Arial Rounded MT Bold" panose="020F0704030504030204" pitchFamily="34" charset="0"/>
              </a:rPr>
              <a:t>When</a:t>
            </a:r>
            <a:r>
              <a:rPr lang="en-US" sz="3600" dirty="0">
                <a:latin typeface="Arial Rounded MT Bold" panose="020F0704030504030204" pitchFamily="34" charset="0"/>
              </a:rPr>
              <a:t> - Saturday, March 09, 2024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 9:00 AM - 3:00 PM</a:t>
            </a:r>
          </a:p>
        </p:txBody>
      </p:sp>
    </p:spTree>
    <p:extLst>
      <p:ext uri="{BB962C8B-B14F-4D97-AF65-F5344CB8AC3E}">
        <p14:creationId xmlns:p14="http://schemas.microsoft.com/office/powerpoint/2010/main" val="278174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79B538E-CAE9-4DC8-C539-3FDDB10B54C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  <a:p>
            <a:pPr marL="509905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0"/>
            <a:ext cx="8534400" cy="246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January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70E9B35-AB38-E65B-5051-FC5BF11C3D6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February 20, 2024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5150E4-2901-8007-774A-1DDCA593C7F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 panose="020B0604020202020204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facebook.com/pitsburgtrinitylutheran.church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6ECE19-2AC8-A650-6E7A-AEB63F2FCF3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736" y="2102577"/>
            <a:ext cx="3075552" cy="39833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E65A89-70E0-885D-2E7D-DA12C16C020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466823"/>
            <a:ext cx="9144000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Separate Giving Categories for: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noFill/>
                  <a:prstDash val="solid"/>
                </a:ln>
                <a:effectLst/>
                <a:latin typeface="Arial Rounded MT Bold" panose="020F0704030504030204" pitchFamily="34" charset="0"/>
              </a:rPr>
              <a:t>Online Giving</a:t>
            </a:r>
          </a:p>
          <a:p>
            <a:pPr algn="ctr"/>
            <a:r>
              <a:rPr lang="en-US" sz="4000" b="1" dirty="0">
                <a:ln w="22225">
                  <a:noFill/>
                  <a:prstDash val="solid"/>
                </a:ln>
                <a:latin typeface="Arial Rounded MT Bold" panose="020F0704030504030204" pitchFamily="34" charset="0"/>
              </a:rPr>
              <a:t>www.pitsburgtlc.org</a:t>
            </a:r>
            <a:endParaRPr lang="en-US" sz="4000" b="1" cap="none" spc="0" dirty="0">
              <a:ln w="22225">
                <a:noFill/>
                <a:prstDash val="solid"/>
              </a:ln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290687" cy="13118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3848453"/>
            <a:ext cx="4571999" cy="293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General Treasury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Benevolence/Mission Support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Building Fund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Annual Christmas Auction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1999" y="3864216"/>
            <a:ext cx="4333973" cy="1471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Memorial Funds</a:t>
            </a:r>
          </a:p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Thrive Capital Campaign</a:t>
            </a:r>
          </a:p>
        </p:txBody>
      </p:sp>
      <p:pic>
        <p:nvPicPr>
          <p:cNvPr id="10" name="Picture 9" descr="A qr code with green leaves&#10;&#10;Description automatically generated">
            <a:extLst>
              <a:ext uri="{FF2B5EF4-FFF2-40B4-BE49-F238E27FC236}">
                <a16:creationId xmlns:a16="http://schemas.microsoft.com/office/drawing/2014/main" id="{598FA2AD-866C-A03D-76EC-F0DDA85CA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785" y="1"/>
            <a:ext cx="1904214" cy="19042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  <p:bldP spid="7" grpId="0" build="p" bldLvl="5"/>
      <p:bldP spid="9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9921</TotalTime>
  <Words>1309</Words>
  <Application>Microsoft Office PowerPoint</Application>
  <PresentationFormat>On-screen Show (4:3)</PresentationFormat>
  <Paragraphs>237</Paragraphs>
  <Slides>37</Slides>
  <Notes>25</Notes>
  <HiddenSlides>5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Arial Rounded MT Bold</vt:lpstr>
      <vt:lpstr>Calibri</vt:lpstr>
      <vt:lpstr>Calibri Light</vt:lpstr>
      <vt:lpstr>Circus Wide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273</cp:revision>
  <cp:lastPrinted>2022-02-13T11:38:00Z</cp:lastPrinted>
  <dcterms:created xsi:type="dcterms:W3CDTF">2020-11-15T00:46:00Z</dcterms:created>
  <dcterms:modified xsi:type="dcterms:W3CDTF">2024-02-11T12:25:25Z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967252F3CABA48D8A771E18EF4473AEC</vt:lpwstr>
  </property>
  <property fmtid="{D5CDD505-2E9C-101B-9397-08002B2CF9AE}" pid="3" name="KSOProductBuildVer">
    <vt:lpwstr>1033-11.2.0.11219</vt:lpwstr>
  </property>
</Properties>
</file>