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3"/>
  </p:notesMasterIdLst>
  <p:sldIdLst>
    <p:sldId id="258" r:id="rId2"/>
    <p:sldId id="260" r:id="rId3"/>
    <p:sldId id="1462" r:id="rId4"/>
    <p:sldId id="1463" r:id="rId5"/>
    <p:sldId id="268" r:id="rId6"/>
    <p:sldId id="269" r:id="rId7"/>
    <p:sldId id="1464" r:id="rId8"/>
    <p:sldId id="261" r:id="rId9"/>
    <p:sldId id="1016" r:id="rId10"/>
    <p:sldId id="1830" r:id="rId11"/>
    <p:sldId id="341" r:id="rId12"/>
    <p:sldId id="1831" r:id="rId13"/>
    <p:sldId id="1832" r:id="rId14"/>
    <p:sldId id="1018" r:id="rId15"/>
    <p:sldId id="1833" r:id="rId16"/>
    <p:sldId id="1835" r:id="rId17"/>
    <p:sldId id="1834" r:id="rId18"/>
    <p:sldId id="1836" r:id="rId19"/>
    <p:sldId id="270" r:id="rId20"/>
    <p:sldId id="272" r:id="rId21"/>
    <p:sldId id="271" r:id="rId22"/>
    <p:sldId id="273" r:id="rId23"/>
    <p:sldId id="274" r:id="rId24"/>
    <p:sldId id="275" r:id="rId25"/>
    <p:sldId id="348" r:id="rId26"/>
    <p:sldId id="277" r:id="rId27"/>
    <p:sldId id="1536" r:id="rId28"/>
    <p:sldId id="278" r:id="rId29"/>
    <p:sldId id="1776" r:id="rId30"/>
    <p:sldId id="1837" r:id="rId31"/>
    <p:sldId id="1838" r:id="rId32"/>
    <p:sldId id="1839" r:id="rId33"/>
    <p:sldId id="1840" r:id="rId34"/>
    <p:sldId id="995" r:id="rId35"/>
    <p:sldId id="1328" r:id="rId36"/>
    <p:sldId id="1846" r:id="rId37"/>
    <p:sldId id="1847" r:id="rId38"/>
    <p:sldId id="1848" r:id="rId39"/>
    <p:sldId id="1849" r:id="rId40"/>
    <p:sldId id="1850" r:id="rId41"/>
    <p:sldId id="1851" r:id="rId42"/>
    <p:sldId id="1448" r:id="rId43"/>
    <p:sldId id="1781" r:id="rId44"/>
    <p:sldId id="1782" r:id="rId45"/>
    <p:sldId id="310" r:id="rId46"/>
    <p:sldId id="1424" r:id="rId47"/>
    <p:sldId id="1425" r:id="rId48"/>
    <p:sldId id="339" r:id="rId49"/>
    <p:sldId id="334" r:id="rId50"/>
    <p:sldId id="335" r:id="rId51"/>
    <p:sldId id="336" r:id="rId52"/>
    <p:sldId id="337" r:id="rId53"/>
    <p:sldId id="338" r:id="rId54"/>
    <p:sldId id="1541" r:id="rId55"/>
    <p:sldId id="304" r:id="rId56"/>
    <p:sldId id="305" r:id="rId57"/>
    <p:sldId id="1014" r:id="rId58"/>
    <p:sldId id="1291" r:id="rId59"/>
    <p:sldId id="311" r:id="rId60"/>
    <p:sldId id="312" r:id="rId61"/>
    <p:sldId id="313" r:id="rId62"/>
    <p:sldId id="314" r:id="rId63"/>
    <p:sldId id="315" r:id="rId64"/>
    <p:sldId id="316" r:id="rId65"/>
    <p:sldId id="317" r:id="rId66"/>
    <p:sldId id="318" r:id="rId67"/>
    <p:sldId id="319" r:id="rId68"/>
    <p:sldId id="1293" r:id="rId69"/>
    <p:sldId id="1691" r:id="rId70"/>
    <p:sldId id="1302" r:id="rId71"/>
    <p:sldId id="321" r:id="rId72"/>
    <p:sldId id="1015" r:id="rId73"/>
    <p:sldId id="485" r:id="rId74"/>
    <p:sldId id="1017" r:id="rId75"/>
    <p:sldId id="297" r:id="rId76"/>
    <p:sldId id="1841" r:id="rId77"/>
    <p:sldId id="1842" r:id="rId78"/>
    <p:sldId id="1844" r:id="rId79"/>
    <p:sldId id="1843" r:id="rId80"/>
    <p:sldId id="1845" r:id="rId81"/>
    <p:sldId id="330" r:id="rId82"/>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104" y="72"/>
      </p:cViewPr>
      <p:guideLst>
        <p:guide orient="horz" pos="2232"/>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2/17/2024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2F3AF-8D0B-60DE-7CFB-6EB1C6345A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D746E2-B75A-B96D-2F79-702F1940D3C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027A7F2-6E36-1B37-8F6A-2E689B4DE3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3D0C6F8-DC62-F884-9E95-C0C9A6614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extLst>
      <p:ext uri="{BB962C8B-B14F-4D97-AF65-F5344CB8AC3E}">
        <p14:creationId xmlns:p14="http://schemas.microsoft.com/office/powerpoint/2010/main" val="235270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A83D-3AF7-E64A-C9AA-76389B1C2F2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A9F1C20-6454-6ADB-1E6B-DC43E5CB2BE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E142AF-3F53-8242-B5BE-06104E7B9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C23E7B2-A8C0-E263-51B5-93A238B899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175314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4EBF-24CE-5EF6-4E6C-58C9E411FD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04F78B-4F54-B8DE-88A7-025E0BC2045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600559-6C14-19D0-F483-25001C0D63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93BC28E-C61B-A3C6-7A8E-42AAF0536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extLst>
      <p:ext uri="{BB962C8B-B14F-4D97-AF65-F5344CB8AC3E}">
        <p14:creationId xmlns:p14="http://schemas.microsoft.com/office/powerpoint/2010/main" val="413179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1E1FC-A2A5-EB82-18CF-5780A1B6F78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8E0FB87-EB7E-B4FE-2358-E38EF75F9969}"/>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892B1E1-61C1-EEE1-5102-D85AC1B5A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D0C98EA-89FB-921B-3130-A033B15903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75114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AA78E-91A9-135B-7F5E-6AFD8549875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CD038BC-D266-A2FD-DCF5-5D80F9F5CD2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4B40F9-AE2C-D2BD-EFDC-4F7B986265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330E272-C642-1F05-633D-CFB3FDBA09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9946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B71D-1BB3-6171-3A08-C4A43D95FCF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878303-FFD3-F564-DE0C-5CB30F29BB3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5C6F52D-4AC3-C396-60A5-75BC19ADE5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0750F74-0659-3857-A9A1-F015A6568D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16620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08195-8A98-5171-A23F-8D0EB7BAE59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40D7C9C-669B-E3DF-A34A-5CC22FD868C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8DE8720-5813-6073-44F6-3AD1D2F0A2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C28946E-D4F9-1C0D-AB13-DC60C1B982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18</a:t>
            </a:fld>
            <a:endParaRPr lang="en-US" altLang="en-US"/>
          </a:p>
        </p:txBody>
      </p:sp>
    </p:spTree>
    <p:extLst>
      <p:ext uri="{BB962C8B-B14F-4D97-AF65-F5344CB8AC3E}">
        <p14:creationId xmlns:p14="http://schemas.microsoft.com/office/powerpoint/2010/main" val="2045037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352777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0899-A56D-48EB-D107-ACC8D983DD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FA1719C-0406-8B7D-91A8-F3812950EBD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BFD1752-828A-FE3E-7770-43313117EC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7740B83D-3974-315C-3A49-D427AC495C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2746436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7C202-BBFD-B990-C25C-30569A79915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3DDFE10-DCBC-2620-5382-14D55A33CABF}"/>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E98F7EB-C434-BAE1-F863-8D87EFA59F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3822253-D015-BDF6-7E4F-4C19D0661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636894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B31A-4D4D-C275-0868-17550FF24D9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99D88D8-615C-FFFF-72D8-B41561FBD2AE}"/>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99B0A92-F091-8D30-B9EA-4E84470221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41D3709-EAE2-143B-899E-B875B9D66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3060251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3E1C-3AAC-84B2-9C3D-47193CDE196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A99FD73-F612-1709-291C-884F7E390515}"/>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BEEFBA8-1B3B-EAF7-F9EE-C204E9F621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6B56E17-984C-BBDE-172E-6E836067A3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1923253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EF12C-A96A-66FE-585E-B00980C6A4C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94DD193-A1EC-AF9B-BFE2-27D920839AB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D5F4D60-F6D7-F101-6082-9F8486BEBE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A5BC854-CDC1-BB60-A1BA-E2B58B909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412039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37FB-8D80-3BFD-E42F-D5FD10B50DA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C4F8FF7-0BDD-E1FE-B0A5-90E3052606CA}"/>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AD7F54A-44C5-277D-7222-7FD44F4D7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2F3EA29-F114-2541-B7A5-D3F32FC0D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358276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7A9A-DEA6-7385-E756-CB17B8510C7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43C43EE-7146-DD25-5812-6848521969E1}"/>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15B507D-1DAC-FB1F-71A2-2135045374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C6E76EC-1C9A-94E4-4587-3C2B03578D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1420512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D2D1-3E91-B0DA-047C-C1A51CE8FC8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9EC462-A567-4F16-3A58-401F087D8C15}"/>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423494F-A19D-7C98-DE1C-3F4027840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E3D1C2A-6B78-D69F-D184-41D99CDC2D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49752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526F-DEC6-BD93-511C-91FD9753812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10D892E-2553-87D3-2D1F-EA150717F454}"/>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46E6C3E-6A21-7955-4D2B-9FD2B72473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D50F640-2353-26CC-2D77-AC67589AD3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3427708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0330-6CC5-5131-74F5-0C00C5DA61B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53E4587-A59A-FBCE-AD8D-755D48D65078}"/>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0E45EBD-5A4E-9630-6526-EC64559D3C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F75A63E-1FB7-AA7D-15C0-6DA8DFBF22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67858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57</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58</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72</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74</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CC34-B546-4993-CDD8-22E9A8AA637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1BBFA98-C7C3-B3DB-7D38-03D8C8A0BE1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8017928-6C89-4267-2D98-82FF46A20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596FEE3C-43D1-1805-9C93-3F196EF6A2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60265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A811-D29E-F083-C654-7E2E7F45EE1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CD685F9-CEB5-07C3-84AC-7F11FB03E0F7}"/>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100342C-39D1-CF22-8A0A-870EBA0534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2AB9412A-5BFA-EA47-A9CE-C70459689B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36502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6AB3-4A27-A08D-8319-47C1B0FA12A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F51C5C-CFAC-DEC5-38D5-30079CE73FC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1B07A9B-EF3F-1588-EEA6-33490703E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50D26038-A89C-C857-38D2-DCB3C7DB03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070290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67AE-7A54-F572-B5AA-EBBA405EFF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7FF425D-1AC9-3E9B-9A82-2E9E5BA36F4D}"/>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7BFEB0A-5EBA-03EB-6293-4A5F6C7F4C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4C89F863-9685-1848-F4EB-BD61FD70D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60719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45BD-D680-3280-C36F-2719950D92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8B3CB03-FD1B-D69A-62A2-7FE72A4CA35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BC49CB2-69FA-2D4E-EA34-F4BF269B1E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FDFC3402-E114-BD9F-E06B-EA16C3BA29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45231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2/17/2024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2/17/2024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2/17/2024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2/17/2024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2/17/2024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2/17/2024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2/17/2024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2/17/2024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2/17/2024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2/17/2024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2/17/2024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2/17/2024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30285"/>
            <a:ext cx="9143999" cy="733999"/>
          </a:xfrm>
        </p:spPr>
        <p:txBody>
          <a:bodyPr/>
          <a:lstStyle/>
          <a:p>
            <a:pPr algn="ctr" eaLnBrk="1" hangingPunct="1"/>
            <a:r>
              <a:rPr lang="en-US" altLang="en-US" sz="3200" dirty="0">
                <a:latin typeface="Arial Rounded MT Bold" panose="020F0704030504030204" pitchFamily="34" charset="0"/>
              </a:rPr>
              <a:t>February 11, 2024</a:t>
            </a:r>
          </a:p>
        </p:txBody>
      </p:sp>
      <p:sp>
        <p:nvSpPr>
          <p:cNvPr id="4" name="Title 1"/>
          <p:cNvSpPr txBox="1"/>
          <p:nvPr/>
        </p:nvSpPr>
        <p:spPr bwMode="auto">
          <a:xfrm>
            <a:off x="0" y="138826"/>
            <a:ext cx="9143999"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WELCOME!</a:t>
            </a:r>
          </a:p>
        </p:txBody>
      </p:sp>
      <p:sp>
        <p:nvSpPr>
          <p:cNvPr id="5" name="Title 1">
            <a:extLst>
              <a:ext uri="{FF2B5EF4-FFF2-40B4-BE49-F238E27FC236}">
                <a16:creationId xmlns:a16="http://schemas.microsoft.com/office/drawing/2014/main" id="{9D220736-152B-D12A-05D8-08F2EB5AEF4F}"/>
              </a:ext>
            </a:extLst>
          </p:cNvPr>
          <p:cNvSpPr txBox="1"/>
          <p:nvPr/>
        </p:nvSpPr>
        <p:spPr bwMode="auto">
          <a:xfrm>
            <a:off x="103695" y="684555"/>
            <a:ext cx="8904368"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600" dirty="0">
                <a:latin typeface="Arial Rounded MT Bold" panose="020F0704030504030204" pitchFamily="34" charset="0"/>
              </a:rPr>
              <a:t>Trinity Lutheran Church</a:t>
            </a:r>
          </a:p>
        </p:txBody>
      </p:sp>
      <p:sp>
        <p:nvSpPr>
          <p:cNvPr id="8" name="TextBox 7">
            <a:extLst>
              <a:ext uri="{FF2B5EF4-FFF2-40B4-BE49-F238E27FC236}">
                <a16:creationId xmlns:a16="http://schemas.microsoft.com/office/drawing/2014/main" id="{83331C39-6C5F-AA9D-2DF8-881E51C8CF9C}"/>
              </a:ext>
            </a:extLst>
          </p:cNvPr>
          <p:cNvSpPr txBox="1"/>
          <p:nvPr/>
        </p:nvSpPr>
        <p:spPr>
          <a:xfrm>
            <a:off x="1" y="6264024"/>
            <a:ext cx="9143999" cy="584775"/>
          </a:xfrm>
          <a:prstGeom prst="rect">
            <a:avLst/>
          </a:prstGeom>
          <a:solidFill>
            <a:srgbClr val="7030A0"/>
          </a:solidFill>
        </p:spPr>
        <p:txBody>
          <a:bodyPr wrap="square" rtlCol="0">
            <a:spAutoFit/>
          </a:bodyPr>
          <a:lstStyle/>
          <a:p>
            <a:pPr algn="ctr"/>
            <a:r>
              <a:rPr lang="en-US" sz="3200" dirty="0">
                <a:solidFill>
                  <a:schemeClr val="bg1"/>
                </a:solidFill>
                <a:latin typeface="Arial Rounded MT Bold" panose="020F0704030504030204" pitchFamily="34" charset="0"/>
              </a:rPr>
              <a:t>It is easier for a camel …</a:t>
            </a:r>
          </a:p>
        </p:txBody>
      </p:sp>
      <p:pic>
        <p:nvPicPr>
          <p:cNvPr id="12" name="Picture 11">
            <a:extLst>
              <a:ext uri="{FF2B5EF4-FFF2-40B4-BE49-F238E27FC236}">
                <a16:creationId xmlns:a16="http://schemas.microsoft.com/office/drawing/2014/main" id="{4DDBBE05-E3BE-93BE-715C-7EF299C1BB09}"/>
              </a:ext>
            </a:extLst>
          </p:cNvPr>
          <p:cNvPicPr>
            <a:picLocks noChangeAspect="1"/>
          </p:cNvPicPr>
          <p:nvPr/>
        </p:nvPicPr>
        <p:blipFill rotWithShape="1">
          <a:blip r:embed="rId3"/>
          <a:srcRect t="12406" b="13368"/>
          <a:stretch/>
        </p:blipFill>
        <p:spPr>
          <a:xfrm>
            <a:off x="710197" y="1964284"/>
            <a:ext cx="7723605" cy="42997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60EA-E780-57E5-EC81-64D5AC671ED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DFF16-347B-EC8E-B162-52C9C5CD7C1F}"/>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37D0882-0FFF-2EF4-FC1E-E45032676B4B}"/>
              </a:ext>
            </a:extLst>
          </p:cNvPr>
          <p:cNvSpPr/>
          <p:nvPr/>
        </p:nvSpPr>
        <p:spPr>
          <a:xfrm>
            <a:off x="723898" y="2105780"/>
            <a:ext cx="7620003" cy="1823513"/>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Create in us clean hearts, O God, that we might become what you have called us to be.</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803802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492" y="1316801"/>
            <a:ext cx="6956036" cy="4480394"/>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whose unfathomable love went to the cross for our sake now forgives us all our sins and welcomes us all over again into the promise of eternal life in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Times New Roman" panose="02020603050405020304" pitchFamily="18" charset="0"/>
              </a:rPr>
              <a:t> Christ’s name. </a:t>
            </a:r>
          </a:p>
          <a:p>
            <a:pPr marL="682625" marR="0" indent="-682625">
              <a:lnSpc>
                <a:spcPct val="107000"/>
              </a:lnSpc>
              <a:spcBef>
                <a:spcPts val="0"/>
              </a:spcBef>
              <a:spcAft>
                <a:spcPts val="600"/>
              </a:spcAft>
            </a:pPr>
            <a:endParaRPr lang="en-US" sz="3200" b="1"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2426-56A6-F772-7519-28FE6C6718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BCDB5B-F46A-9F20-45BF-9B58739D2D82}"/>
              </a:ext>
            </a:extLst>
          </p:cNvPr>
          <p:cNvSpPr/>
          <p:nvPr/>
        </p:nvSpPr>
        <p:spPr>
          <a:xfrm>
            <a:off x="0" y="51769"/>
            <a:ext cx="9144000" cy="698525"/>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GATHERING SONG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92EB226-2149-5588-DD00-080DB3B83B43}"/>
              </a:ext>
            </a:extLst>
          </p:cNvPr>
          <p:cNvSpPr/>
          <p:nvPr/>
        </p:nvSpPr>
        <p:spPr>
          <a:xfrm>
            <a:off x="131975" y="930302"/>
            <a:ext cx="8880049" cy="1307666"/>
          </a:xfrm>
          <a:prstGeom prst="rect">
            <a:avLst/>
          </a:prstGeom>
        </p:spPr>
        <p:txBody>
          <a:bodyPr wrap="square">
            <a:spAutoFit/>
          </a:bodyPr>
          <a:lstStyle/>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“Let Us Tongues and Talents Employ”</a:t>
            </a:r>
          </a:p>
          <a:p>
            <a:pPr marL="682625" marR="0" indent="-682625" algn="ctr">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ELW 674</a:t>
            </a:r>
          </a:p>
        </p:txBody>
      </p:sp>
      <p:pic>
        <p:nvPicPr>
          <p:cNvPr id="3" name="Picture 2">
            <a:extLst>
              <a:ext uri="{FF2B5EF4-FFF2-40B4-BE49-F238E27FC236}">
                <a16:creationId xmlns:a16="http://schemas.microsoft.com/office/drawing/2014/main" id="{35DD9D6E-FEBC-7305-040E-7F517E039E16}"/>
              </a:ext>
            </a:extLst>
          </p:cNvPr>
          <p:cNvPicPr>
            <a:picLocks noChangeAspect="1"/>
          </p:cNvPicPr>
          <p:nvPr/>
        </p:nvPicPr>
        <p:blipFill>
          <a:blip r:embed="rId3"/>
          <a:stretch>
            <a:fillRect/>
          </a:stretch>
        </p:blipFill>
        <p:spPr>
          <a:xfrm>
            <a:off x="2037221" y="2749933"/>
            <a:ext cx="4993358" cy="3740199"/>
          </a:xfrm>
          <a:prstGeom prst="ellipse">
            <a:avLst/>
          </a:prstGeom>
          <a:ln>
            <a:noFill/>
          </a:ln>
          <a:effectLst>
            <a:softEdge rad="112500"/>
          </a:effectLst>
        </p:spPr>
      </p:pic>
    </p:spTree>
    <p:extLst>
      <p:ext uri="{BB962C8B-B14F-4D97-AF65-F5344CB8AC3E}">
        <p14:creationId xmlns:p14="http://schemas.microsoft.com/office/powerpoint/2010/main" val="38938661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F1F8-FF7E-3DC8-9B82-F0E375BE3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553A9D-0656-FA0A-2E84-F92072B9C4CE}"/>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D62C682A-86C8-D9A7-4794-5E5DD6754522}"/>
              </a:ext>
            </a:extLst>
          </p:cNvPr>
          <p:cNvSpPr txBox="1"/>
          <p:nvPr/>
        </p:nvSpPr>
        <p:spPr>
          <a:xfrm>
            <a:off x="1908338" y="1281142"/>
            <a:ext cx="5251123"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Let us talents                                                   and tongues employ,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reaching out                                                            with a shout of joy: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bread is broken,                                                  the wine is poured,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is spoken                                                                and seen and heard.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8684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C41296BF-ABBF-A217-BEFA-AD9A0044FA22}"/>
              </a:ext>
            </a:extLst>
          </p:cNvPr>
          <p:cNvSpPr txBox="1"/>
          <p:nvPr/>
        </p:nvSpPr>
        <p:spPr>
          <a:xfrm>
            <a:off x="1489042" y="1093509"/>
            <a:ext cx="6089715" cy="5078313"/>
          </a:xfrm>
          <a:prstGeom prst="rect">
            <a:avLst/>
          </a:prstGeom>
          <a:noFill/>
        </p:spPr>
        <p:txBody>
          <a:bodyPr wrap="square">
            <a:spAutoFit/>
          </a:bodyPr>
          <a:lstStyle/>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1783-E46C-CF4C-96B5-F7DE0553A9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FF169B-D860-B995-ED13-53A1349462D1}"/>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3C141CDE-D2D6-215D-9A4F-555E71D334CC}"/>
              </a:ext>
            </a:extLst>
          </p:cNvPr>
          <p:cNvSpPr txBox="1"/>
          <p:nvPr/>
        </p:nvSpPr>
        <p:spPr>
          <a:xfrm>
            <a:off x="1915408" y="1281142"/>
            <a:ext cx="5236983"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2	Christ is able                                                   to make us one,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at the table                                                                  he sets the tone,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teaching people                                                      to live to bless,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love in word                                                   and in deed express.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7859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8B40-00F4-3F7F-3FE7-D5F029CC31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3F997C-0EDD-C65F-720D-04287670F124}"/>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9485B55D-8C2F-7043-9C85-26B187363A5D}"/>
              </a:ext>
            </a:extLst>
          </p:cNvPr>
          <p:cNvSpPr txBox="1"/>
          <p:nvPr/>
        </p:nvSpPr>
        <p:spPr>
          <a:xfrm>
            <a:off x="1489042" y="1093509"/>
            <a:ext cx="6089715" cy="5078313"/>
          </a:xfrm>
          <a:prstGeom prst="rect">
            <a:avLst/>
          </a:prstGeom>
          <a:noFill/>
        </p:spPr>
        <p:txBody>
          <a:bodyPr wrap="square">
            <a:spAutoFit/>
          </a:bodyPr>
          <a:lstStyle/>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0762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918E-0C75-717B-E162-A4A3A97E2D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724CA4-4DBC-08DA-9715-6F3691282127}"/>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AC222C6B-218E-CC7D-1110-E9CCE39864BA}"/>
              </a:ext>
            </a:extLst>
          </p:cNvPr>
          <p:cNvSpPr txBox="1"/>
          <p:nvPr/>
        </p:nvSpPr>
        <p:spPr>
          <a:xfrm>
            <a:off x="1157140" y="1366887"/>
            <a:ext cx="6829720" cy="3970318"/>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Jesus calls us in,                                                sends us out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bearing fruit                                                                in a world of doubt,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gives us love to tell,                                     bread to share: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God (Immanuel) </a:t>
            </a:r>
            <a:r>
              <a:rPr lang="en-US" sz="3600" dirty="0" err="1">
                <a:effectLst/>
                <a:latin typeface="Arial Rounded MT Bold" panose="020F0704030504030204" pitchFamily="34" charset="0"/>
                <a:ea typeface="MS Mincho" panose="02020609040205080304" pitchFamily="49" charset="-128"/>
              </a:rPr>
              <a:t>ev'rywhere</a:t>
            </a: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35566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DF73-4594-CC75-BB63-0C045843D6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2F94FA-B25F-8171-DF08-8C03756B5F41}"/>
              </a:ext>
            </a:extLst>
          </p:cNvPr>
          <p:cNvSpPr/>
          <p:nvPr/>
        </p:nvSpPr>
        <p:spPr>
          <a:xfrm>
            <a:off x="1" y="3675"/>
            <a:ext cx="9143998" cy="516680"/>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“Let Us Tongues and Talents Employ”       ELW 674</a:t>
            </a:r>
          </a:p>
        </p:txBody>
      </p:sp>
      <p:sp>
        <p:nvSpPr>
          <p:cNvPr id="5" name="TextBox 4">
            <a:extLst>
              <a:ext uri="{FF2B5EF4-FFF2-40B4-BE49-F238E27FC236}">
                <a16:creationId xmlns:a16="http://schemas.microsoft.com/office/drawing/2014/main" id="{597FDBD9-AF10-583A-F1F1-23CF377E8AC3}"/>
              </a:ext>
            </a:extLst>
          </p:cNvPr>
          <p:cNvSpPr txBox="1"/>
          <p:nvPr/>
        </p:nvSpPr>
        <p:spPr>
          <a:xfrm>
            <a:off x="1489042" y="1093509"/>
            <a:ext cx="6089715" cy="5078313"/>
          </a:xfrm>
          <a:prstGeom prst="rect">
            <a:avLst/>
          </a:prstGeom>
          <a:noFill/>
        </p:spPr>
        <p:txBody>
          <a:bodyPr wrap="square">
            <a:spAutoFit/>
          </a:bodyPr>
          <a:lstStyle/>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lives again,                                                  earth can breathe again,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pass the Word around:                                       loaves abound!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439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Pan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31976" y="1033776"/>
            <a:ext cx="8880050" cy="5155257"/>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Holy God, You speak to us and guide our ways through your word. Inspire us by the Holy Spirit to dig deep and be transformed by the love, grace, power, and wisdom we find in your scriptures, that we might, as changed people, carry forth your vision of peace and justice into our community and the world. In Jesus’ name we pray.</a:t>
            </a: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96645"/>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the Gospel of Mark, the 10</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10:17-31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58F939D-6A81-A80D-AA7D-D9EEBBE5F065}"/>
              </a:ext>
            </a:extLst>
          </p:cNvPr>
          <p:cNvSpPr txBox="1"/>
          <p:nvPr/>
        </p:nvSpPr>
        <p:spPr>
          <a:xfrm>
            <a:off x="235670" y="844196"/>
            <a:ext cx="8719794" cy="6003631"/>
          </a:xfrm>
          <a:prstGeom prst="rect">
            <a:avLst/>
          </a:prstGeom>
          <a:noFill/>
        </p:spPr>
        <p:txBody>
          <a:bodyPr wrap="square">
            <a:spAutoFit/>
          </a:bodyPr>
          <a:lstStyle/>
          <a:p>
            <a:pPr marL="0" marR="0">
              <a:lnSpc>
                <a:spcPct val="9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he was setting out on a journey, a man ran up and knelt before him, and asked him, “Good Teacher, what must I do to inherit eternal life?”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said to him, “Why do you call me good? No one is good but God alone.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know the commandments: ‘You shall not murder; You shall not commit adultery; You shall not steal; You shall not bear false witness; You shall not defraud; Honor your father and</a:t>
            </a:r>
          </a:p>
        </p:txBody>
      </p:sp>
    </p:spTree>
    <p:extLst>
      <p:ext uri="{BB962C8B-B14F-4D97-AF65-F5344CB8AC3E}">
        <p14:creationId xmlns:p14="http://schemas.microsoft.com/office/powerpoint/2010/main" val="342751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5" y="1551709"/>
            <a:ext cx="8377381" cy="4708981"/>
          </a:xfrm>
          <a:prstGeom prst="rect">
            <a:avLst/>
          </a:prstGeom>
        </p:spPr>
        <p:txBody>
          <a:bodyPr wrap="square">
            <a:spAutoFit/>
          </a:bodyPr>
          <a:lstStyle/>
          <a:p>
            <a:pPr marL="684530" indent="-684530"/>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30" indent="-684530"/>
            <a:endParaRPr lang="en-US" sz="1600" dirty="0">
              <a:latin typeface="Arial Rounded MT Bold" panose="020F0704030504030204" pitchFamily="34" charset="0"/>
            </a:endParaRPr>
          </a:p>
          <a:p>
            <a:pPr marL="684530" indent="-684530"/>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30" indent="-684530"/>
            <a:endParaRPr lang="en-US" sz="1800" b="1" dirty="0">
              <a:latin typeface="Arial Rounded MT Bold" panose="020F0704030504030204" pitchFamily="34" charset="0"/>
            </a:endParaRPr>
          </a:p>
          <a:p>
            <a:pPr marL="684530" indent="-684530"/>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A9FF-CC11-59FD-8A2C-3DDF40D9F7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A0E472A-C00E-6A66-F68D-C388565277F3}"/>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10:17-31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F60E854-007A-C601-9591-368FF87C75DE}"/>
              </a:ext>
            </a:extLst>
          </p:cNvPr>
          <p:cNvSpPr txBox="1"/>
          <p:nvPr/>
        </p:nvSpPr>
        <p:spPr>
          <a:xfrm>
            <a:off x="235670" y="844196"/>
            <a:ext cx="8719794" cy="546624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mother.’”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to him, “Teacher, I have kept all these since my youth.”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looking at him, loved him and said, “You lack one thing; go, sell what you own, and give the money to the poor, and you will have treasure in heaven; then come, follow 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he heard this, he was shocked and went away grieving, for he had many possessions.</a:t>
            </a:r>
          </a:p>
        </p:txBody>
      </p:sp>
    </p:spTree>
    <p:extLst>
      <p:ext uri="{BB962C8B-B14F-4D97-AF65-F5344CB8AC3E}">
        <p14:creationId xmlns:p14="http://schemas.microsoft.com/office/powerpoint/2010/main" val="423219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D451-BF5C-1AD9-0794-BADFCC1C07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D7B3BC-D5A3-8667-AB24-03D69A1C1304}"/>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10:17-31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6004B6F-62EB-42A7-B81B-417FEBC0609E}"/>
              </a:ext>
            </a:extLst>
          </p:cNvPr>
          <p:cNvSpPr txBox="1"/>
          <p:nvPr/>
        </p:nvSpPr>
        <p:spPr>
          <a:xfrm>
            <a:off x="235670" y="844196"/>
            <a:ext cx="8719794" cy="6003631"/>
          </a:xfrm>
          <a:prstGeom prst="rect">
            <a:avLst/>
          </a:prstGeom>
          <a:noFill/>
        </p:spPr>
        <p:txBody>
          <a:bodyPr wrap="square">
            <a:spAutoFit/>
          </a:bodyPr>
          <a:lstStyle/>
          <a:p>
            <a:pPr marL="0" marR="0">
              <a:lnSpc>
                <a:spcPct val="9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Jesus looked around and said to his disciples, “How hard it will be for those who have wealth to enter the kingdom of God!”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disciples were perplexed at these words. But Jesus said to them again, “Children, how hard it is to enter the kingdom of God!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is easier for a camel to go through the eye of a needle than for someone who is rich to enter the kingdom of God.”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They were greatly</a:t>
            </a:r>
          </a:p>
        </p:txBody>
      </p:sp>
    </p:spTree>
    <p:extLst>
      <p:ext uri="{BB962C8B-B14F-4D97-AF65-F5344CB8AC3E}">
        <p14:creationId xmlns:p14="http://schemas.microsoft.com/office/powerpoint/2010/main" val="3748416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3606-7FD6-B421-F93F-05AE19D2F5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92175F3-9DC4-2390-D17B-26BF5E00468D}"/>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10:17-31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CC4743-D36C-749D-17FF-F588370E1653}"/>
              </a:ext>
            </a:extLst>
          </p:cNvPr>
          <p:cNvSpPr txBox="1"/>
          <p:nvPr/>
        </p:nvSpPr>
        <p:spPr>
          <a:xfrm>
            <a:off x="235670" y="844196"/>
            <a:ext cx="8719794" cy="5543184"/>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astounded and said to one another, “Then who can be saved?”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looked at them and said, “For mortals it is impossible, but not for God; for God all things are possible.”</a:t>
            </a:r>
          </a:p>
          <a:p>
            <a:pPr marL="0" marR="0">
              <a:lnSpc>
                <a:spcPct val="97000"/>
              </a:lnSpc>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Peter began to say to him, “Look, we have left everything and followed you.”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said, “Truly I tell you, there is no one who has left house or brothers or sisters or mother or father or</a:t>
            </a:r>
          </a:p>
        </p:txBody>
      </p:sp>
    </p:spTree>
    <p:extLst>
      <p:ext uri="{BB962C8B-B14F-4D97-AF65-F5344CB8AC3E}">
        <p14:creationId xmlns:p14="http://schemas.microsoft.com/office/powerpoint/2010/main" val="4256164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A275F-799F-BAB5-29F8-2E3EEF2DC06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BE162F-C0C9-0520-6950-37E048A7EC8B}"/>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10:17-31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288A19B-F47F-EB32-2BFF-05AB700F6D18}"/>
              </a:ext>
            </a:extLst>
          </p:cNvPr>
          <p:cNvSpPr txBox="1"/>
          <p:nvPr/>
        </p:nvSpPr>
        <p:spPr>
          <a:xfrm>
            <a:off x="518081" y="1183561"/>
            <a:ext cx="8031637" cy="4928850"/>
          </a:xfrm>
          <a:prstGeom prst="rect">
            <a:avLst/>
          </a:prstGeom>
          <a:noFill/>
        </p:spPr>
        <p:txBody>
          <a:bodyPr wrap="square">
            <a:spAutoFit/>
          </a:bodyPr>
          <a:lstStyle/>
          <a:p>
            <a:pPr marL="0" marR="0">
              <a:lnSpc>
                <a:spcPct val="97000"/>
              </a:lnSpc>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children or fields, for my sake and for the sake of the good news,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who will not receive a hundredfold now in this age—houses, brothers and sisters, mothers and children, and fields, with persecutions—and in the age to come eternal life.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many who are first will be last, and the last will be first.”</a:t>
            </a:r>
          </a:p>
        </p:txBody>
      </p:sp>
    </p:spTree>
    <p:extLst>
      <p:ext uri="{BB962C8B-B14F-4D97-AF65-F5344CB8AC3E}">
        <p14:creationId xmlns:p14="http://schemas.microsoft.com/office/powerpoint/2010/main" val="2616292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Mark 10:17-31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A7A6B13-C6F8-8DDD-A180-C1748F8C0390}"/>
              </a:ext>
            </a:extLst>
          </p:cNvPr>
          <p:cNvPicPr>
            <a:picLocks noChangeAspect="1"/>
          </p:cNvPicPr>
          <p:nvPr/>
        </p:nvPicPr>
        <p:blipFill>
          <a:blip r:embed="rId3"/>
          <a:stretch>
            <a:fillRect/>
          </a:stretch>
        </p:blipFill>
        <p:spPr>
          <a:xfrm>
            <a:off x="2215692" y="932069"/>
            <a:ext cx="4712616" cy="557832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F77C-BF53-0E27-A4F6-2B23301089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553BD3-2D32-F9D9-48BC-C7F6D1E31183}"/>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5FEAE6E0-CF2F-ACD5-0A59-C6BC209733EF}"/>
              </a:ext>
            </a:extLst>
          </p:cNvPr>
          <p:cNvPicPr>
            <a:picLocks noChangeAspect="1"/>
          </p:cNvPicPr>
          <p:nvPr/>
        </p:nvPicPr>
        <p:blipFill>
          <a:blip r:embed="rId3"/>
          <a:stretch>
            <a:fillRect/>
          </a:stretch>
        </p:blipFill>
        <p:spPr>
          <a:xfrm>
            <a:off x="258375" y="970960"/>
            <a:ext cx="5369902" cy="302007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B26FE121-D831-2056-68FC-93A7F3D62018}"/>
              </a:ext>
            </a:extLst>
          </p:cNvPr>
          <p:cNvPicPr>
            <a:picLocks noChangeAspect="1"/>
          </p:cNvPicPr>
          <p:nvPr/>
        </p:nvPicPr>
        <p:blipFill>
          <a:blip r:embed="rId4"/>
          <a:stretch>
            <a:fillRect/>
          </a:stretch>
        </p:blipFill>
        <p:spPr>
          <a:xfrm>
            <a:off x="3883843" y="3819034"/>
            <a:ext cx="5128181" cy="2884602"/>
          </a:xfrm>
          <a:prstGeom prst="rect">
            <a:avLst/>
          </a:prstGeom>
          <a:ln w="88900" cap="sq" cmpd="thickThin">
            <a:solidFill>
              <a:srgbClr val="000000"/>
            </a:solidFill>
            <a:prstDash val="solid"/>
            <a:miter lim="800000"/>
          </a:ln>
          <a:effectLst>
            <a:innerShdw blurRad="76200">
              <a:srgbClr val="000000"/>
            </a:innerShdw>
          </a:effectLst>
        </p:spPr>
      </p:pic>
      <p:sp>
        <p:nvSpPr>
          <p:cNvPr id="6" name="Title 1">
            <a:extLst>
              <a:ext uri="{FF2B5EF4-FFF2-40B4-BE49-F238E27FC236}">
                <a16:creationId xmlns:a16="http://schemas.microsoft.com/office/drawing/2014/main" id="{B9AE6AD9-3FE9-EAFB-4FBC-624BB24611D7}"/>
              </a:ext>
            </a:extLst>
          </p:cNvPr>
          <p:cNvSpPr txBox="1"/>
          <p:nvPr/>
        </p:nvSpPr>
        <p:spPr bwMode="auto">
          <a:xfrm>
            <a:off x="5712643" y="1134752"/>
            <a:ext cx="3410809" cy="191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Don’t Try This At Home!</a:t>
            </a:r>
          </a:p>
        </p:txBody>
      </p:sp>
    </p:spTree>
    <p:extLst>
      <p:ext uri="{BB962C8B-B14F-4D97-AF65-F5344CB8AC3E}">
        <p14:creationId xmlns:p14="http://schemas.microsoft.com/office/powerpoint/2010/main" val="3365559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7B75-2B23-CF9B-0559-AAC2BF22848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B11C79D-D003-0248-6762-B9E175EB0DAC}"/>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E2BEDFF-93BA-2560-4BFE-702BB17B8155}"/>
              </a:ext>
            </a:extLst>
          </p:cNvPr>
          <p:cNvPicPr>
            <a:picLocks noChangeAspect="1"/>
          </p:cNvPicPr>
          <p:nvPr/>
        </p:nvPicPr>
        <p:blipFill>
          <a:blip r:embed="rId3"/>
          <a:stretch>
            <a:fillRect/>
          </a:stretch>
        </p:blipFill>
        <p:spPr>
          <a:xfrm>
            <a:off x="1" y="0"/>
            <a:ext cx="9144000" cy="6829461"/>
          </a:xfrm>
          <a:prstGeom prst="rect">
            <a:avLst/>
          </a:prstGeom>
        </p:spPr>
      </p:pic>
    </p:spTree>
    <p:extLst>
      <p:ext uri="{BB962C8B-B14F-4D97-AF65-F5344CB8AC3E}">
        <p14:creationId xmlns:p14="http://schemas.microsoft.com/office/powerpoint/2010/main" val="3145791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4D8D-A5A7-BD91-C4F2-4ACC1212B1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862F066-562D-C339-DD69-4011EB9EB441}"/>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CDE1380A-95DF-609C-4EB0-F36772D423A7}"/>
              </a:ext>
            </a:extLst>
          </p:cNvPr>
          <p:cNvPicPr>
            <a:picLocks noChangeAspect="1"/>
          </p:cNvPicPr>
          <p:nvPr/>
        </p:nvPicPr>
        <p:blipFill>
          <a:blip r:embed="rId3"/>
          <a:stretch>
            <a:fillRect/>
          </a:stretch>
        </p:blipFill>
        <p:spPr>
          <a:xfrm>
            <a:off x="18838" y="1371600"/>
            <a:ext cx="9104614" cy="5121346"/>
          </a:xfrm>
          <a:prstGeom prst="rect">
            <a:avLst/>
          </a:prstGeom>
        </p:spPr>
      </p:pic>
    </p:spTree>
    <p:extLst>
      <p:ext uri="{BB962C8B-B14F-4D97-AF65-F5344CB8AC3E}">
        <p14:creationId xmlns:p14="http://schemas.microsoft.com/office/powerpoint/2010/main" val="389284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A1E7-3AC6-703E-3804-6E4F5ADAE4F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A571A94-8021-77F5-D278-1061AB75B751}"/>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2EFE6C78-726B-305A-5EBB-1AE2B6C8EDD8}"/>
              </a:ext>
            </a:extLst>
          </p:cNvPr>
          <p:cNvPicPr>
            <a:picLocks noChangeAspect="1"/>
          </p:cNvPicPr>
          <p:nvPr/>
        </p:nvPicPr>
        <p:blipFill rotWithShape="1">
          <a:blip r:embed="rId3"/>
          <a:srcRect l="3711" t="3024" b="4193"/>
          <a:stretch/>
        </p:blipFill>
        <p:spPr>
          <a:xfrm>
            <a:off x="0" y="0"/>
            <a:ext cx="9144000" cy="6858000"/>
          </a:xfrm>
          <a:prstGeom prst="rect">
            <a:avLst/>
          </a:prstGeom>
        </p:spPr>
      </p:pic>
    </p:spTree>
    <p:extLst>
      <p:ext uri="{BB962C8B-B14F-4D97-AF65-F5344CB8AC3E}">
        <p14:creationId xmlns:p14="http://schemas.microsoft.com/office/powerpoint/2010/main" val="4282654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2"/>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F2AF-173E-056E-67EF-6F1F5CEDC7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A213721-3C36-7AE0-3482-9E05B6D0CF84}"/>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80F0165-9794-19CE-4397-C843909319E2}"/>
              </a:ext>
            </a:extLst>
          </p:cNvPr>
          <p:cNvPicPr>
            <a:picLocks noChangeAspect="1"/>
          </p:cNvPicPr>
          <p:nvPr/>
        </p:nvPicPr>
        <p:blipFill>
          <a:blip r:embed="rId3"/>
          <a:stretch>
            <a:fillRect/>
          </a:stretch>
        </p:blipFill>
        <p:spPr>
          <a:xfrm>
            <a:off x="-8515" y="3768240"/>
            <a:ext cx="4542415" cy="3089760"/>
          </a:xfrm>
          <a:prstGeom prst="rect">
            <a:avLst/>
          </a:prstGeom>
        </p:spPr>
      </p:pic>
      <p:pic>
        <p:nvPicPr>
          <p:cNvPr id="3" name="Picture 2">
            <a:extLst>
              <a:ext uri="{FF2B5EF4-FFF2-40B4-BE49-F238E27FC236}">
                <a16:creationId xmlns:a16="http://schemas.microsoft.com/office/drawing/2014/main" id="{18A86136-1C15-0267-8F61-673A3D36B7BB}"/>
              </a:ext>
            </a:extLst>
          </p:cNvPr>
          <p:cNvPicPr>
            <a:picLocks noChangeAspect="1"/>
          </p:cNvPicPr>
          <p:nvPr/>
        </p:nvPicPr>
        <p:blipFill rotWithShape="1">
          <a:blip r:embed="rId4"/>
          <a:srcRect t="16444" r="25485" b="16546"/>
          <a:stretch/>
        </p:blipFill>
        <p:spPr>
          <a:xfrm>
            <a:off x="4542415" y="635350"/>
            <a:ext cx="4581037" cy="3089760"/>
          </a:xfrm>
          <a:prstGeom prst="rect">
            <a:avLst/>
          </a:prstGeom>
        </p:spPr>
      </p:pic>
    </p:spTree>
    <p:extLst>
      <p:ext uri="{BB962C8B-B14F-4D97-AF65-F5344CB8AC3E}">
        <p14:creationId xmlns:p14="http://schemas.microsoft.com/office/powerpoint/2010/main" val="830058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31AC-0B34-5245-233A-4CA4A2B3A13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C362CB9-D931-FF21-C21D-E06670C0EE87}"/>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8EC5BB75-2141-5F77-C53A-7AF3432A84B0}"/>
              </a:ext>
            </a:extLst>
          </p:cNvPr>
          <p:cNvPicPr>
            <a:picLocks noChangeAspect="1"/>
          </p:cNvPicPr>
          <p:nvPr/>
        </p:nvPicPr>
        <p:blipFill>
          <a:blip r:embed="rId3"/>
          <a:stretch>
            <a:fillRect/>
          </a:stretch>
        </p:blipFill>
        <p:spPr>
          <a:xfrm>
            <a:off x="0" y="791110"/>
            <a:ext cx="9144000" cy="6094512"/>
          </a:xfrm>
          <a:prstGeom prst="rect">
            <a:avLst/>
          </a:prstGeom>
        </p:spPr>
      </p:pic>
    </p:spTree>
    <p:extLst>
      <p:ext uri="{BB962C8B-B14F-4D97-AF65-F5344CB8AC3E}">
        <p14:creationId xmlns:p14="http://schemas.microsoft.com/office/powerpoint/2010/main" val="3286070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endParaRPr lang="en-US" altLang="en-US" sz="3600" dirty="0">
              <a:solidFill>
                <a:prstClr val="black"/>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6C28EE2B-534D-2792-ECA8-FDE943F611AD}"/>
              </a:ext>
            </a:extLst>
          </p:cNvPr>
          <p:cNvSpPr txBox="1"/>
          <p:nvPr/>
        </p:nvSpPr>
        <p:spPr>
          <a:xfrm>
            <a:off x="1262952" y="1087880"/>
            <a:ext cx="6641184" cy="1754326"/>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“XXX”</a:t>
            </a:r>
          </a:p>
          <a:p>
            <a:pPr algn="ctr"/>
            <a:endParaRPr lang="en-US" sz="3600" b="1" dirty="0">
              <a:effectLst/>
              <a:latin typeface="Arial Rounded MT Bold" panose="020F0704030504030204" pitchFamily="34" charset="0"/>
              <a:ea typeface="Calibri" panose="020F0502020204030204" pitchFamily="34" charset="0"/>
            </a:endParaRPr>
          </a:p>
          <a:p>
            <a:pPr algn="ctr"/>
            <a:r>
              <a:rPr lang="en-US" sz="3600" b="1" dirty="0">
                <a:effectLst/>
                <a:latin typeface="Arial Rounded MT Bold" panose="020F0704030504030204" pitchFamily="34" charset="0"/>
                <a:ea typeface="Calibri" panose="020F0502020204030204" pitchFamily="34" charset="0"/>
              </a:rPr>
              <a:t>LBW XXX</a:t>
            </a:r>
            <a:endParaRPr lang="en-US" sz="3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E18FCBE-C6F1-6248-C2DA-B3287448A2A1}"/>
              </a:ext>
            </a:extLst>
          </p:cNvPr>
          <p:cNvPicPr>
            <a:picLocks noChangeAspect="1"/>
          </p:cNvPicPr>
          <p:nvPr/>
        </p:nvPicPr>
        <p:blipFill>
          <a:blip r:embed="rId2"/>
          <a:stretch>
            <a:fillRect/>
          </a:stretch>
        </p:blipFill>
        <p:spPr>
          <a:xfrm>
            <a:off x="2209800" y="3147964"/>
            <a:ext cx="4724400" cy="33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“XXX”   			  			LBW XXX</a:t>
            </a:r>
          </a:p>
        </p:txBody>
      </p:sp>
    </p:spTree>
    <p:extLst>
      <p:ext uri="{BB962C8B-B14F-4D97-AF65-F5344CB8AC3E}">
        <p14:creationId xmlns:p14="http://schemas.microsoft.com/office/powerpoint/2010/main" val="2839687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610482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4"/>
            <a:ext cx="9144000" cy="4257964"/>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09"/>
            <a:ext cx="9144000"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0" y="2105392"/>
            <a:ext cx="7678993" cy="3416320"/>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the Trinity Prayers and Squares Quilting Ministry…</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333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120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the journey,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4259" y="1196516"/>
            <a:ext cx="7595482"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Confident that you walk alongside us in our need, we lift to you all our prayers, spoken and unspoken, through Jesus Christ our savior.</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38F645CE-4DB9-3113-9FBA-5C0A0CDE3860}"/>
              </a:ext>
            </a:extLst>
          </p:cNvPr>
          <p:cNvPicPr>
            <a:picLocks noChangeAspect="1"/>
          </p:cNvPicPr>
          <p:nvPr/>
        </p:nvPicPr>
        <p:blipFill>
          <a:blip r:embed="rId3"/>
          <a:stretch>
            <a:fillRect/>
          </a:stretch>
        </p:blipFill>
        <p:spPr>
          <a:xfrm>
            <a:off x="2174543" y="1188275"/>
            <a:ext cx="4718713" cy="557832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CB8DB4C6-A16B-08EA-298A-65574D168DF8}"/>
              </a:ext>
            </a:extLst>
          </p:cNvPr>
          <p:cNvPicPr>
            <a:picLocks noChangeAspect="1"/>
          </p:cNvPicPr>
          <p:nvPr/>
        </p:nvPicPr>
        <p:blipFill>
          <a:blip r:embed="rId3"/>
          <a:stretch>
            <a:fillRect/>
          </a:stretch>
        </p:blipFill>
        <p:spPr>
          <a:xfrm>
            <a:off x="2215692" y="932069"/>
            <a:ext cx="4712616" cy="557832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5"/>
            <a:ext cx="9144000" cy="5190837"/>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living Water…</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59249" y="1392857"/>
            <a:ext cx="8825501" cy="3009093"/>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You are invited now to the feast in which Jesus meets us and strengthens us for the work of the gospel.  Come and be fed, for all is prepared.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0"/>
            <a:ext cx="8475406" cy="3170099"/>
          </a:xfrm>
          <a:prstGeom prst="rect">
            <a:avLst/>
          </a:prstGeom>
          <a:noFill/>
        </p:spPr>
        <p:txBody>
          <a:bodyPr wrap="square">
            <a:spAutoFit/>
          </a:bodyPr>
          <a:lstStyle/>
          <a:p>
            <a:pPr marL="688975" marR="0" indent="-688975">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600" marR="0" indent="-228600">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3210" marR="0" indent="-283210">
              <a:spcBef>
                <a:spcPts val="0"/>
              </a:spcBef>
              <a:spcAft>
                <a:spcPts val="0"/>
              </a:spcAft>
            </a:pPr>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2"/>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3"/>
            <a:ext cx="9144000" cy="3814609"/>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DE0D0AFD-278F-45BB-BAB5-33E3F0EBD43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53612"/>
          <a:stretch/>
        </p:blipFill>
        <p:spPr>
          <a:xfrm>
            <a:off x="0" y="1705071"/>
            <a:ext cx="9144000" cy="4309229"/>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409562" y="1441534"/>
            <a:ext cx="8324873" cy="2685094"/>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Giver of every gift, Christ’s body is our food, and we are Christ’s body.  Raise us to life by your power for the benefit of all and to your glory, now and forever.</a:t>
            </a:r>
          </a:p>
        </p:txBody>
      </p:sp>
      <p:sp>
        <p:nvSpPr>
          <p:cNvPr id="3" name="Rectangle 2"/>
          <p:cNvSpPr/>
          <p:nvPr/>
        </p:nvSpPr>
        <p:spPr>
          <a:xfrm>
            <a:off x="409562" y="4730428"/>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38861" y="1759354"/>
            <a:ext cx="7590077"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God who names you, Christ who claims you, and the Holy Spirit who dwells in you, </a:t>
            </a:r>
            <a:r>
              <a:rPr lang="en-US" sz="32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bless you and remain with you always.</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0" y="675635"/>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“We Plow the Fields and Scatter”</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362</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0457EA39-5FF5-4D9A-CD22-91A810B2659E}"/>
              </a:ext>
            </a:extLst>
          </p:cNvPr>
          <p:cNvPicPr>
            <a:picLocks noChangeAspect="1"/>
          </p:cNvPicPr>
          <p:nvPr/>
        </p:nvPicPr>
        <p:blipFill rotWithShape="1">
          <a:blip r:embed="rId3"/>
          <a:srcRect l="1961" t="4274" r="2128" b="10902"/>
          <a:stretch/>
        </p:blipFill>
        <p:spPr>
          <a:xfrm>
            <a:off x="1512610" y="2334204"/>
            <a:ext cx="6042580" cy="4002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EA525284-E0D4-071E-D2E6-0149C6B060EE}"/>
              </a:ext>
            </a:extLst>
          </p:cNvPr>
          <p:cNvSpPr txBox="1"/>
          <p:nvPr/>
        </p:nvSpPr>
        <p:spPr>
          <a:xfrm>
            <a:off x="833879" y="1166842"/>
            <a:ext cx="7400042"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1	We plow the fields and scatter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good seed on the land,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but it is fed and watered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by God's almighty hand,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	who sends the snow in winter,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warmth to swell the grain,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breezes and the sunshine,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soft refreshing rain.</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CC8F5-1C25-100C-DDD8-9467666ED37A}"/>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7E647115-D788-5438-2FC2-55046ABB544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CBBAB5D-9129-B99D-08BE-1BD791DA8DC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CAAA40EF-9DBF-C609-E63C-E1838AC4A7C3}"/>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E2E01D8E-41E8-8117-989B-559EC67D13FD}"/>
              </a:ext>
            </a:extLst>
          </p:cNvPr>
          <p:cNvSpPr txBox="1"/>
          <p:nvPr/>
        </p:nvSpPr>
        <p:spPr>
          <a:xfrm>
            <a:off x="1173244" y="1835140"/>
            <a:ext cx="6721312" cy="3416320"/>
          </a:xfrm>
          <a:prstGeom prst="rect">
            <a:avLst/>
          </a:prstGeom>
          <a:noFill/>
        </p:spPr>
        <p:txBody>
          <a:bodyPr wrap="square">
            <a:spAutoFit/>
          </a:bodyPr>
          <a:lstStyle/>
          <a:p>
            <a:pPr marL="395288" marR="0" indent="-395288">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good gifts around 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are sent from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above.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We thank you, Lord, </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we thank you, Lord,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all your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91842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8AB3-55B9-74A0-D72C-8B0EE691B724}"/>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984D1F84-8DB4-E984-B887-4C8C953B736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26AFB686-4007-FA10-46F2-AC4B85AE7D0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F464772A-9EB6-DE1A-7177-329FC7B71BBD}"/>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23C8FDFA-17F4-300B-B1BD-A47C0229672F}"/>
              </a:ext>
            </a:extLst>
          </p:cNvPr>
          <p:cNvSpPr txBox="1"/>
          <p:nvPr/>
        </p:nvSpPr>
        <p:spPr>
          <a:xfrm>
            <a:off x="701904" y="1166842"/>
            <a:ext cx="7663992"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2	You only are the maker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of all things near and far.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You paint the wayside flower,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you light the evening star.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winds and waves obey you,</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by you the birds are fed;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much more to us, your children,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you give our daily bread.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64618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F9C5-401A-65BC-1BB3-77D4A2FBB03B}"/>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79F47B1F-DAE7-8A51-6769-C14545D3B31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98AA162D-AA8A-5C2E-B75A-CF8890EA9C2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74CB4697-EBCC-B31E-22A9-DC108C937D90}"/>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881E5396-2306-6BD3-8FC2-6DD324524216}"/>
              </a:ext>
            </a:extLst>
          </p:cNvPr>
          <p:cNvSpPr txBox="1"/>
          <p:nvPr/>
        </p:nvSpPr>
        <p:spPr>
          <a:xfrm>
            <a:off x="1173244" y="1835140"/>
            <a:ext cx="6721312" cy="3416320"/>
          </a:xfrm>
          <a:prstGeom prst="rect">
            <a:avLst/>
          </a:prstGeom>
          <a:noFill/>
        </p:spPr>
        <p:txBody>
          <a:bodyPr wrap="square">
            <a:spAutoFit/>
          </a:bodyPr>
          <a:lstStyle/>
          <a:p>
            <a:pPr marL="395288" marR="0" indent="-395288">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good gifts around 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are sent from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above.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We thank you, Lord, </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we thank you, Lord,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all your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25715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939E-B94B-4977-7F2B-767900A0D18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995ADEE9-2348-C5AD-333D-EC514AC5ED2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C74F0D63-62BC-AB8A-71E6-97DE318A682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383AA4EA-EDB6-22CC-0BFC-FCD96F85434F}"/>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155E9EA9-B41A-AD5C-90D7-763F830D62FB}"/>
              </a:ext>
            </a:extLst>
          </p:cNvPr>
          <p:cNvSpPr txBox="1"/>
          <p:nvPr/>
        </p:nvSpPr>
        <p:spPr>
          <a:xfrm>
            <a:off x="277697" y="1166842"/>
            <a:ext cx="8512405" cy="4524315"/>
          </a:xfrm>
          <a:prstGeom prst="rect">
            <a:avLst/>
          </a:prstGeom>
          <a:noFill/>
        </p:spPr>
        <p:txBody>
          <a:bodyPr wrap="square">
            <a:spAutoFit/>
          </a:bodyPr>
          <a:lstStyle/>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3	We thank you, our creator,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all things bright and good,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seedtime and the harvest,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our life, our health, our food.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gifts have we to offer</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all your love imparts,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but what you most would treasure—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our humble, thankful hearts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1208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0" y="3090055"/>
            <a:ext cx="8650839" cy="2312043"/>
          </a:xfrm>
          <a:prstGeom prst="rect">
            <a:avLst/>
          </a:prstGeom>
        </p:spPr>
        <p:txBody>
          <a:bodyPr wrap="square">
            <a:spAutoFit/>
          </a:bodyPr>
          <a:lstStyle/>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855">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of love,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E5E9-D16A-2D34-C429-B97E820FB1C4}"/>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41AA6CE0-896F-AB56-B17B-78001B539E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A21C7D4F-3231-BABE-9A2F-5A141C88902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651CA2B-3284-F125-CAAB-277309EF778F}"/>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“We Plow the Fields and Scatter”   LBW 362</a:t>
            </a:r>
          </a:p>
        </p:txBody>
      </p:sp>
      <p:sp>
        <p:nvSpPr>
          <p:cNvPr id="6" name="TextBox 5">
            <a:extLst>
              <a:ext uri="{FF2B5EF4-FFF2-40B4-BE49-F238E27FC236}">
                <a16:creationId xmlns:a16="http://schemas.microsoft.com/office/drawing/2014/main" id="{0FAC7083-80D2-2C0A-D5DC-2134C412B0A0}"/>
              </a:ext>
            </a:extLst>
          </p:cNvPr>
          <p:cNvSpPr txBox="1"/>
          <p:nvPr/>
        </p:nvSpPr>
        <p:spPr>
          <a:xfrm>
            <a:off x="1173244" y="1835140"/>
            <a:ext cx="6721312" cy="3416320"/>
          </a:xfrm>
          <a:prstGeom prst="rect">
            <a:avLst/>
          </a:prstGeom>
          <a:noFill/>
        </p:spPr>
        <p:txBody>
          <a:bodyPr wrap="square">
            <a:spAutoFit/>
          </a:bodyPr>
          <a:lstStyle/>
          <a:p>
            <a:pPr marL="395288" marR="0" indent="-395288">
              <a:spcBef>
                <a:spcPts val="0"/>
              </a:spcBef>
              <a:spcAft>
                <a:spcPts val="0"/>
              </a:spcAft>
            </a:pPr>
            <a:r>
              <a:rPr lang="en-US" sz="3600" b="1" i="1" dirty="0">
                <a:effectLst/>
                <a:latin typeface="Arial Rounded MT Bold" panose="020F0704030504030204" pitchFamily="34" charset="0"/>
                <a:ea typeface="MS Mincho" panose="02020609040205080304" pitchFamily="49" charset="-128"/>
              </a:rPr>
              <a:t>Refrain</a:t>
            </a:r>
            <a:endParaRPr lang="en-US" sz="3600" b="1"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good gifts around 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are sent from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above.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We thank you, Lord, </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we thank you, Lord,</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pPr>
            <a:r>
              <a:rPr lang="en-US" sz="3600" dirty="0">
                <a:effectLst/>
                <a:latin typeface="Arial Rounded MT Bold" panose="020F0704030504030204" pitchFamily="34" charset="0"/>
                <a:ea typeface="MS Mincho" panose="02020609040205080304" pitchFamily="49" charset="-128"/>
              </a:rPr>
              <a:t>	for all your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52235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41952" y="983990"/>
            <a:ext cx="8583896"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When we look inward and are honest with ourselves, we see where we have lived as though you are not our God. We have sought after our own gain rather than the good of all. We have not loved you or our neighbors as ourselves. We have betrayed and denied you in what we have done and not done. </a:t>
            </a:r>
            <a:endParaRPr lang="en-US" sz="4000" b="1"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10753</TotalTime>
  <Words>4195</Words>
  <Application>Microsoft Office PowerPoint</Application>
  <PresentationFormat>On-screen Show (4:3)</PresentationFormat>
  <Paragraphs>374</Paragraphs>
  <Slides>81</Slides>
  <Notes>52</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Arial Rounded MT Bold</vt:lpstr>
      <vt:lpstr>Calibri</vt:lpstr>
      <vt:lpstr>Calibri Light</vt:lpstr>
      <vt:lpstr>Segoe UI Symbol</vt:lpstr>
      <vt:lpstr>Symbol</vt:lpstr>
      <vt:lpstr>Times New Roman</vt:lpstr>
      <vt:lpstr>Office Theme</vt:lpstr>
      <vt:lpstr>February 11, 2024</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161</cp:revision>
  <dcterms:created xsi:type="dcterms:W3CDTF">2016-05-14T21:20:00Z</dcterms:created>
  <dcterms:modified xsi:type="dcterms:W3CDTF">2024-02-17T22:07:57Z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