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43"/>
  </p:notesMasterIdLst>
  <p:handoutMasterIdLst>
    <p:handoutMasterId r:id="rId44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561" r:id="rId12"/>
    <p:sldId id="583" r:id="rId13"/>
    <p:sldId id="494" r:id="rId14"/>
    <p:sldId id="365" r:id="rId15"/>
    <p:sldId id="363" r:id="rId16"/>
    <p:sldId id="515" r:id="rId17"/>
    <p:sldId id="367" r:id="rId18"/>
    <p:sldId id="369" r:id="rId19"/>
    <p:sldId id="370" r:id="rId20"/>
    <p:sldId id="575" r:id="rId21"/>
    <p:sldId id="548" r:id="rId22"/>
    <p:sldId id="512" r:id="rId23"/>
    <p:sldId id="576" r:id="rId24"/>
    <p:sldId id="582" r:id="rId25"/>
    <p:sldId id="374" r:id="rId26"/>
    <p:sldId id="532" r:id="rId27"/>
    <p:sldId id="463" r:id="rId28"/>
    <p:sldId id="572" r:id="rId29"/>
    <p:sldId id="399" r:id="rId30"/>
    <p:sldId id="562" r:id="rId31"/>
    <p:sldId id="568" r:id="rId32"/>
    <p:sldId id="574" r:id="rId33"/>
    <p:sldId id="581" r:id="rId34"/>
    <p:sldId id="580" r:id="rId35"/>
    <p:sldId id="381" r:id="rId36"/>
    <p:sldId id="553" r:id="rId37"/>
    <p:sldId id="578" r:id="rId38"/>
    <p:sldId id="573" r:id="rId39"/>
    <p:sldId id="491" r:id="rId40"/>
    <p:sldId id="504" r:id="rId41"/>
    <p:sldId id="571" r:id="rId42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5050"/>
    <a:srgbClr val="E241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64" autoAdjust="0"/>
    <p:restoredTop sz="94794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1434" y="114"/>
      </p:cViewPr>
      <p:guideLst>
        <p:guide orient="horz" pos="220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D682F-062E-5270-D27A-0DE65F849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9578B9-0841-D87D-CF94-E92EACE12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43257E-7F2A-6E5F-B4F2-C88E7CE4E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80E85-55A8-76BF-30CA-F13A71E2B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9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DF50A-49F1-3D0A-8552-9019CFEE7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3FC1693-095F-A1CF-A381-493A819DAF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6E09225-A676-D0AA-0F69-EBA479C5D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B698D78-B046-7E68-B4E4-03160F062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43559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06D89-8F35-C1E3-5495-27221792C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8630A2DA-772A-8450-DF06-6570BBB60C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96D08216-6193-7764-2B81-6EF4776B7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5C2DDD42-3AB5-6A8D-CD53-292AB9476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73132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A4C94-3A84-FE5E-B350-EDF654567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D088C893-AC7A-3B89-514F-560747A30B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CD102320-D96C-A7CB-A737-3F3117E32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B25E09C6-2E87-A2F5-F4C6-CFA26F3AB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38453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74489-CECC-C434-80F9-E876D152E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2CFA5-294E-E7F5-0BC1-3E4DAE826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EE59C-D6CA-1FC4-5D64-A016F948C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811AB-F3C8-BCB4-3954-81DB710FE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16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2CDE9-A243-6EBD-DE26-41DE5AE58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A7449-CB0D-72A3-DEFE-6A7652B7F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F9A13-02E6-9642-A785-C6FC0B16C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D9CD2-1B88-63CF-7607-A46C7ABA3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151F5-5217-84B2-F320-05F25B465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921D5-7F7D-B585-A16D-735DB657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C3B00-302D-463E-C5D4-F9B99C667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7BDC3-4B7B-ABBD-E8F1-272820F69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9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DF1D1-D610-8400-4514-56D01DD37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14409E-48D3-A347-1777-0DD95421F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3258D4-5F20-E8DE-EEDB-FBF321D22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74C7D-E970-E7F3-7C97-453348714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4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110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5FE67-8308-9631-54E9-DF77DC05A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F266B627-7EBA-4D4D-7473-9A0BAE69A8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83B998C-690F-3E14-4166-C5682E79A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CDE12D5-16C0-91F6-0286-6441DA2AA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46387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27B25-54C5-648D-6A45-DC041B03F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90C89D-0069-90CB-D477-DB5802890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A5965-D157-C019-10C1-CF140C48B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3A01D-CF84-5750-E7FE-687EAAF3B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325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794854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40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97E23-FD17-4891-F6AF-C685C7F24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CD2A7F2-AECA-FC12-2101-B256F089F4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030B8CEA-89D9-9218-14AD-FF6A3A995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10A5AA44-8F34-AC37-B466-CA9341711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41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18998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4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5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6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6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0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6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31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7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1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12/7/2025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86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1" y="695993"/>
            <a:ext cx="9143998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38102" y="1325283"/>
            <a:ext cx="903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December 7, 2025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914400" y="2889925"/>
            <a:ext cx="2184427" cy="2484819"/>
            <a:chOff x="6185548" y="8171127"/>
            <a:chExt cx="2693743" cy="3037215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095" y="8171127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85548" y="10562011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6AF49FA-6380-2A96-65D3-AAE7722C73A9}"/>
              </a:ext>
            </a:extLst>
          </p:cNvPr>
          <p:cNvSpPr txBox="1"/>
          <p:nvPr/>
        </p:nvSpPr>
        <p:spPr>
          <a:xfrm>
            <a:off x="3381375" y="5838841"/>
            <a:ext cx="5543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Valley of Dry Bones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15E81-E186-DCE2-CD14-E01A61978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029" y="2667530"/>
            <a:ext cx="4233863" cy="3171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2556F8-5F66-4808-AACD-5999D446412A}"/>
              </a:ext>
            </a:extLst>
          </p:cNvPr>
          <p:cNvSpPr txBox="1"/>
          <p:nvPr/>
        </p:nvSpPr>
        <p:spPr>
          <a:xfrm>
            <a:off x="138812" y="1397257"/>
            <a:ext cx="844727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Here’s what Lutheran congregations made possible in 2025: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803,181 quilts and kits 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Delivered to 15 countries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In the U.S. reached coast-to-coast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Hurricanes Helene and Milton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California wildfires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Flooding in Central Texas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Over $1 million in cash grants distributed to local partners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07A8BD-4DEE-E32C-47CC-F5B9C346C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666"/>
            <a:ext cx="5320412" cy="1330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D93EA-587F-87AD-81D9-82A8D0309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D963F3-9278-A0DA-751E-FD56593479D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F10B3FE-3D15-C4D0-E3B5-26D0AADCC001}"/>
              </a:ext>
            </a:extLst>
          </p:cNvPr>
          <p:cNvSpPr/>
          <p:nvPr/>
        </p:nvSpPr>
        <p:spPr>
          <a:xfrm>
            <a:off x="326651" y="2309366"/>
            <a:ext cx="809344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let our Church Secretary, Sharon, know so she can put it in the Bulletin!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6D44D-158D-37E7-4BCD-CF3BE88030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 is …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0"/>
              </a:rPr>
              <a:t>January 21, 2026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7:30 pm (After How Happiness Happens Bible Study)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100" y="133964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 Prayers &amp; Squares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In December! 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Merry Christmas!!!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56" y="2977045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0" y="9526"/>
            <a:ext cx="9144000" cy="3672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318F8-635F-DE3B-5D2E-6AF7D946B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1C57AD-D5C1-A785-C5DD-7DB8E1DEA6E9}"/>
              </a:ext>
            </a:extLst>
          </p:cNvPr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2BA493-4C68-B2E4-307F-406D4ABAB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73D23-7B7F-B4EF-DA8B-3E048B990A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0E2C6-D4AC-CB28-FE2C-51E4201F28F8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30678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00">
        <p14:warp dir="in"/>
      </p:transition>
    </mc:Choice>
    <mc:Fallback xmlns="">
      <p:transition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849701"/>
            <a:ext cx="78538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    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15</a:t>
            </a:r>
            <a:r>
              <a:rPr lang="en-US" sz="32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 ??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623500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(7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and 8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Graders)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33550" cy="1733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794" y="1724025"/>
            <a:ext cx="8574955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Class on most Sunday mornings @ 9 am</a:t>
            </a:r>
            <a:endParaRPr lang="en-US" sz="3000" b="1" u="sng" dirty="0">
              <a:solidFill>
                <a:srgbClr val="C00000"/>
              </a:solidFill>
              <a:highlight>
                <a:srgbClr val="FFFF00"/>
              </a:highlight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in person or via FaceBook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5B500-067E-3C8E-E7A7-72C878D5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07CF8A-63E7-3C36-F108-942954E0BD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28725541-8647-FD1A-0706-2B468730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9"/>
            <a:ext cx="915107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YOUTH QUAKE-CINCINNATI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(6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and 12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Graders)</a:t>
            </a:r>
          </a:p>
        </p:txBody>
      </p:sp>
      <p:pic>
        <p:nvPicPr>
          <p:cNvPr id="6" name="Picture 5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97D0E3D0-8D41-9E1A-2317-71AB9C1B5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4" y="1369361"/>
            <a:ext cx="4522136" cy="4522136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BC2051F2-94C3-FCB0-6950-9D3736EDA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1720840"/>
            <a:ext cx="398852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See Pastor Mel or PJ if you haven’t already!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b="1" i="1" dirty="0">
              <a:solidFill>
                <a:srgbClr val="C00000"/>
              </a:solidFill>
              <a:latin typeface="Arial Rounded MT Bold" panose="020F0704030504030204" pitchFamily="34" charset="0"/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More Info Coming Soon!!!</a:t>
            </a:r>
          </a:p>
        </p:txBody>
      </p:sp>
    </p:spTree>
    <p:extLst>
      <p:ext uri="{BB962C8B-B14F-4D97-AF65-F5344CB8AC3E}">
        <p14:creationId xmlns:p14="http://schemas.microsoft.com/office/powerpoint/2010/main" val="408236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62F0F-E5D6-4DD9-8716-9802FC5DE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B9086E-5813-D309-3B41-1A5EDAD468A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B9286E34-6F8C-0E91-141C-1D31D89E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9"/>
            <a:ext cx="915107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YOUTH QUAKE-CINCINNATI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(6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and 12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Graders)</a:t>
            </a:r>
          </a:p>
        </p:txBody>
      </p:sp>
      <p:pic>
        <p:nvPicPr>
          <p:cNvPr id="4" name="Picture 3" descr="A anchor on a grey background&#10;&#10;AI-generated content may be incorrect.">
            <a:extLst>
              <a:ext uri="{FF2B5EF4-FFF2-40B4-BE49-F238E27FC236}">
                <a16:creationId xmlns:a16="http://schemas.microsoft.com/office/drawing/2014/main" id="{693A26CA-8DE2-D931-6A29-C441BF387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9361"/>
            <a:ext cx="9144000" cy="5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Acolyte Training – November 23 &amp; 30, 2025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98005" y="463405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9222" y="4167990"/>
            <a:ext cx="74377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in January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 time and Dates are TBD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9222" y="1812787"/>
            <a:ext cx="774414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	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</a:rPr>
              <a:t>We are forming a “New Member” Class for anyone who wants to learn more about Being Lutheran and what being a member of Trinity entails…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5CF45-7838-5A46-3123-79F511E4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31" y="57149"/>
            <a:ext cx="1933769" cy="19240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14416" y="2968748"/>
            <a:ext cx="9172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DECEMBER 8,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261" y="4278212"/>
            <a:ext cx="8649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 Dartball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Bye Week…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4369A-10D5-0FE4-2D8B-CF65B13E9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7470CC-6DD4-D914-3AA8-69308EF6D85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51EC94F-F327-ABF3-7709-5718CE1A66B1}"/>
              </a:ext>
            </a:extLst>
          </p:cNvPr>
          <p:cNvSpPr txBox="1"/>
          <p:nvPr/>
        </p:nvSpPr>
        <p:spPr>
          <a:xfrm>
            <a:off x="69915" y="2187949"/>
            <a:ext cx="885176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January 8, 2025  </a:t>
            </a:r>
            <a:r>
              <a:rPr lang="en-US" sz="3600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@ 9:00 am Purpose – Plan for </a:t>
            </a:r>
            <a:r>
              <a:rPr lang="en-US" sz="3600" dirty="0" err="1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Eucre</a:t>
            </a:r>
            <a:r>
              <a:rPr lang="en-US" sz="3600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 Tournament, Shrove Tuesday, Lent, and Easter!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Please come if you can!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BBCFF-ACA5-453C-322D-918A5D22F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4624" y="-94269"/>
            <a:ext cx="4883379" cy="22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 (See PJ Musser)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81001" y="3533775"/>
            <a:ext cx="8210550" cy="2739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828800" indent="-1828800" defTabSz="6172200">
              <a:tabLst>
                <a:tab pos="5314950" algn="l"/>
              </a:tabLst>
            </a:pPr>
            <a:r>
              <a:rPr lang="en-US" sz="3600" b="1" dirty="0">
                <a:latin typeface="Arial Rounded MT Bold" panose="020F0704030504030204" pitchFamily="34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</a:rPr>
              <a:t>Read a Christmas story that you have never read.</a:t>
            </a:r>
          </a:p>
          <a:p>
            <a:pPr marL="1828800" indent="-1828800" defTabSz="6172200">
              <a:tabLst>
                <a:tab pos="5314950" algn="l"/>
              </a:tabLst>
            </a:pPr>
            <a:r>
              <a:rPr lang="en-US" sz="3600" b="1" dirty="0">
                <a:latin typeface="Arial Rounded MT Bold" panose="020F0704030504030204" pitchFamily="34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</a:rPr>
              <a:t>Take a walk through the mall.</a:t>
            </a:r>
          </a:p>
          <a:p>
            <a:pPr marL="1828800" indent="-1828800" defTabSz="6172200">
              <a:tabLst>
                <a:tab pos="5314950" algn="l"/>
              </a:tabLst>
            </a:pPr>
            <a:r>
              <a:rPr lang="en-US" sz="3600" b="1" dirty="0">
                <a:latin typeface="Arial Rounded MT Bold" panose="020F0704030504030204" pitchFamily="34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</a:rPr>
              <a:t>Start preparing to send out Christmas cards.</a:t>
            </a: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161" y="1206885"/>
            <a:ext cx="7972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On Hiatus until 2026!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Video Discussion Group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Upcoming - Season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861" y="3257550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46AD349-0C39-1F6F-67D9-A5B6D841B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EE504E67-BCB4-6C49-E5F6-DBC47E95C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9CC53-CBBE-33F9-EB5F-4AA010767F8A}"/>
              </a:ext>
            </a:extLst>
          </p:cNvPr>
          <p:cNvSpPr txBox="1"/>
          <p:nvPr/>
        </p:nvSpPr>
        <p:spPr>
          <a:xfrm>
            <a:off x="131976" y="914211"/>
            <a:ext cx="871036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Aft>
                <a:spcPts val="120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Date: TODAY!!!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 and families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Fun, Snacks, Blanket Tying! 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@ Trinity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277E5D-2793-F61E-DBBB-F52E008CE0A2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FC51D3-6AF8-A811-35E6-7E69824C8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BD79E3-143A-6954-048A-58D084091D2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sX0" fmla="*/ 0 w 3269888"/>
                <a:gd name="csY0" fmla="*/ 0 h 2068157"/>
                <a:gd name="csX1" fmla="*/ 588580 w 3269888"/>
                <a:gd name="csY1" fmla="*/ 0 h 2068157"/>
                <a:gd name="csX2" fmla="*/ 1275256 w 3269888"/>
                <a:gd name="csY2" fmla="*/ 0 h 2068157"/>
                <a:gd name="csX3" fmla="*/ 1994632 w 3269888"/>
                <a:gd name="csY3" fmla="*/ 0 h 2068157"/>
                <a:gd name="csX4" fmla="*/ 2648609 w 3269888"/>
                <a:gd name="csY4" fmla="*/ 0 h 2068157"/>
                <a:gd name="csX5" fmla="*/ 3269888 w 3269888"/>
                <a:gd name="csY5" fmla="*/ 0 h 2068157"/>
                <a:gd name="csX6" fmla="*/ 3269888 w 3269888"/>
                <a:gd name="csY6" fmla="*/ 648023 h 2068157"/>
                <a:gd name="csX7" fmla="*/ 3269888 w 3269888"/>
                <a:gd name="csY7" fmla="*/ 1296045 h 2068157"/>
                <a:gd name="csX8" fmla="*/ 3269888 w 3269888"/>
                <a:gd name="csY8" fmla="*/ 2068157 h 2068157"/>
                <a:gd name="csX9" fmla="*/ 2681308 w 3269888"/>
                <a:gd name="csY9" fmla="*/ 2068157 h 2068157"/>
                <a:gd name="csX10" fmla="*/ 2092728 w 3269888"/>
                <a:gd name="csY10" fmla="*/ 2068157 h 2068157"/>
                <a:gd name="csX11" fmla="*/ 1438751 w 3269888"/>
                <a:gd name="csY11" fmla="*/ 2068157 h 2068157"/>
                <a:gd name="csX12" fmla="*/ 752074 w 3269888"/>
                <a:gd name="csY12" fmla="*/ 2068157 h 2068157"/>
                <a:gd name="csX13" fmla="*/ 0 w 3269888"/>
                <a:gd name="csY13" fmla="*/ 2068157 h 2068157"/>
                <a:gd name="csX14" fmla="*/ 0 w 3269888"/>
                <a:gd name="csY14" fmla="*/ 1337408 h 2068157"/>
                <a:gd name="csX15" fmla="*/ 0 w 3269888"/>
                <a:gd name="csY15" fmla="*/ 689386 h 2068157"/>
                <a:gd name="csX16" fmla="*/ 0 w 3269888"/>
                <a:gd name="csY16" fmla="*/ 0 h 20681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3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704B3-4CDD-E786-5194-F7F34D90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877011-50C6-7169-AE99-7989E3E9C236}"/>
              </a:ext>
            </a:extLst>
          </p:cNvPr>
          <p:cNvSpPr txBox="1"/>
          <p:nvPr/>
        </p:nvSpPr>
        <p:spPr>
          <a:xfrm>
            <a:off x="-10655" y="11939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Bef>
                <a:spcPts val="60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g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E37F5E-A5B5-E328-391B-DFDD0BBB1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606" y="2388661"/>
            <a:ext cx="4181475" cy="4181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CFBA89-192E-68A0-53E6-397A1988CF8D}"/>
              </a:ext>
            </a:extLst>
          </p:cNvPr>
          <p:cNvSpPr txBox="1"/>
          <p:nvPr/>
        </p:nvSpPr>
        <p:spPr>
          <a:xfrm>
            <a:off x="1911944" y="1019175"/>
            <a:ext cx="5320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Date:  December 14, 2025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Time:  10:30 am</a:t>
            </a:r>
          </a:p>
        </p:txBody>
      </p:sp>
    </p:spTree>
    <p:extLst>
      <p:ext uri="{BB962C8B-B14F-4D97-AF65-F5344CB8AC3E}">
        <p14:creationId xmlns:p14="http://schemas.microsoft.com/office/powerpoint/2010/main" val="23892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DFF5B-C9AA-293B-A86C-1A7CF415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00701A-E564-BFC5-89D8-40A28A46D7E3}"/>
              </a:ext>
            </a:extLst>
          </p:cNvPr>
          <p:cNvSpPr txBox="1"/>
          <p:nvPr/>
        </p:nvSpPr>
        <p:spPr>
          <a:xfrm>
            <a:off x="1302666" y="1247061"/>
            <a:ext cx="623160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strike="sngStrike" dirty="0">
                <a:latin typeface="Arial Rounded MT Bold" panose="020F0704030504030204" pitchFamily="34" charset="0"/>
              </a:rPr>
              <a:t>Saturday, Dec 6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strike="sngStrike" dirty="0">
                <a:latin typeface="Arial Rounded MT Bold" panose="020F0704030504030204" pitchFamily="34" charset="0"/>
              </a:rPr>
              <a:t>10:00 am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5080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Sunday , TODAY!!!  Dec 7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After Worship ≈ 11:45 am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5080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Saturday, Dec 13</a:t>
            </a:r>
            <a:endParaRPr lang="en-US" sz="3200" b="1" baseline="30000" dirty="0">
              <a:latin typeface="Arial Rounded MT Bold" panose="020F0704030504030204" pitchFamily="34" charset="0"/>
            </a:endParaRP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10:00 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E83F2A-8A0F-C5DC-0D20-A78BE1AFE65D}"/>
              </a:ext>
            </a:extLst>
          </p:cNvPr>
          <p:cNvSpPr txBox="1"/>
          <p:nvPr/>
        </p:nvSpPr>
        <p:spPr>
          <a:xfrm>
            <a:off x="-10655" y="11939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Bef>
                <a:spcPts val="60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g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P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t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e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195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0" y="1933205"/>
            <a:ext cx="85534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17, 2025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7AAC79-E55F-6C6C-73CE-053C1520F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578">
            <a:off x="5822512" y="4115490"/>
            <a:ext cx="2929472" cy="201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Fund Drive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(Christmas Bell Ringers)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687" y="1588182"/>
            <a:ext cx="731520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Dates: 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December 12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Times: From 10:00 am – 8:00 pm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Where:  Eikenberry’s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(Indoors!)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Who:  Everyone!!!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Sign up on the sheet                           on the Communications                     Table across from the                            Church Office!</a:t>
            </a:r>
          </a:p>
        </p:txBody>
      </p:sp>
    </p:spTree>
    <p:extLst>
      <p:ext uri="{BB962C8B-B14F-4D97-AF65-F5344CB8AC3E}">
        <p14:creationId xmlns:p14="http://schemas.microsoft.com/office/powerpoint/2010/main" val="16205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9EE6D-8561-C69D-B1BD-3F72FEC67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5FCDD6-219A-AE06-5370-748F515CDFA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E8FCDAD-580F-807A-EA42-3BB83861ECE2}"/>
              </a:ext>
            </a:extLst>
          </p:cNvPr>
          <p:cNvSpPr txBox="1"/>
          <p:nvPr/>
        </p:nvSpPr>
        <p:spPr>
          <a:xfrm>
            <a:off x="-10668" y="32013"/>
            <a:ext cx="9122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Advent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And Beyond!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E4E53-07E3-6B43-9381-3DD2DCE2E936}"/>
              </a:ext>
            </a:extLst>
          </p:cNvPr>
          <p:cNvSpPr txBox="1"/>
          <p:nvPr/>
        </p:nvSpPr>
        <p:spPr>
          <a:xfrm>
            <a:off x="0" y="1620132"/>
            <a:ext cx="779145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Soup Suppers @ 6:30 pm</a:t>
            </a:r>
          </a:p>
          <a:p>
            <a:pPr marL="800100" lvl="1" indent="-4572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latin typeface="Arial Rounded MT Bold" panose="020F0704030504030204" pitchFamily="34" charset="0"/>
              </a:rPr>
              <a:t>3 Wednesdays in Dec</a:t>
            </a:r>
          </a:p>
          <a:p>
            <a:pPr marL="1143000" lvl="2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Starting Dec 3</a:t>
            </a:r>
            <a:r>
              <a:rPr lang="en-US" sz="3200" baseline="30000" dirty="0">
                <a:latin typeface="Arial Rounded MT Bold" panose="020F0704030504030204" pitchFamily="34" charset="0"/>
              </a:rPr>
              <a:t>rd</a:t>
            </a:r>
            <a:r>
              <a:rPr lang="en-US" sz="3200" dirty="0">
                <a:latin typeface="Arial Rounded MT Bold" panose="020F0704030504030204" pitchFamily="34" charset="0"/>
              </a:rPr>
              <a:t> </a:t>
            </a:r>
          </a:p>
          <a:p>
            <a:pPr marL="800100" lvl="1" indent="-4572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latin typeface="Arial Rounded MT Bold" panose="020F0704030504030204" pitchFamily="34" charset="0"/>
              </a:rPr>
              <a:t>3 Wednesdays in Jan</a:t>
            </a:r>
          </a:p>
          <a:p>
            <a:pPr marL="1143000" lvl="2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Starting Jan 7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</a:t>
            </a:r>
          </a:p>
          <a:p>
            <a:pPr lvl="2" indent="0">
              <a:spcAft>
                <a:spcPts val="0"/>
              </a:spcAft>
            </a:pPr>
            <a:endParaRPr lang="en-US" sz="1000" dirty="0">
              <a:latin typeface="Arial Rounded MT Bold" panose="020F0704030504030204" pitchFamily="34" charset="0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Dealing with difficult people.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Coping with tough circumstances.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Overcoming low self-esteem.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Managing stress.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76503-5A30-3AFE-F395-B5E881BEA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599" y="1355452"/>
            <a:ext cx="2293778" cy="3323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5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00">
        <p:random/>
      </p:transition>
    </mc:Choice>
    <mc:Fallback xmlns="">
      <p:transition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E77AE-3861-A765-394A-EACCB008D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9C77BD-EBC1-8597-79AB-C5D14834A7A8}"/>
              </a:ext>
            </a:extLst>
          </p:cNvPr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14BD81-2357-3477-B12E-01F3C13E6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271" r="11354"/>
            <a:stretch>
              <a:fillRect/>
            </a:stretch>
          </p:blipFill>
          <p:spPr>
            <a:xfrm>
              <a:off x="0" y="-1"/>
              <a:ext cx="9144000" cy="68580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699D0B-0BE5-143D-F928-6747377C0FB7}"/>
                </a:ext>
              </a:extLst>
            </p:cNvPr>
            <p:cNvSpPr txBox="1"/>
            <p:nvPr/>
          </p:nvSpPr>
          <p:spPr>
            <a:xfrm>
              <a:off x="790575" y="4675971"/>
              <a:ext cx="539968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Sunday, December 21, 2025</a:t>
              </a:r>
            </a:p>
            <a:p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 10:30 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54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32639-FC7F-449B-A07B-1EF51F64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131" y="1405533"/>
            <a:ext cx="6553200" cy="3737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9019" y="5414498"/>
            <a:ext cx="4525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Early Service @ 4:00 pm</a:t>
            </a:r>
          </a:p>
          <a:p>
            <a:pPr marL="1492250" indent="-1492250"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492250" indent="-1492250"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Midnight Service @ 10:00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442F01-3D7D-4130-09D4-EC9D38F61E0C}"/>
              </a:ext>
            </a:extLst>
          </p:cNvPr>
          <p:cNvSpPr txBox="1"/>
          <p:nvPr/>
        </p:nvSpPr>
        <p:spPr>
          <a:xfrm>
            <a:off x="0" y="150828"/>
            <a:ext cx="9155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Wednesday, December 24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Christmas Eve</a:t>
            </a:r>
          </a:p>
        </p:txBody>
      </p:sp>
    </p:spTree>
    <p:extLst>
      <p:ext uri="{BB962C8B-B14F-4D97-AF65-F5344CB8AC3E}">
        <p14:creationId xmlns:p14="http://schemas.microsoft.com/office/powerpoint/2010/main" val="14411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15753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Tues, Wed, Thurs – 8-11:30 am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Office Phone: (937)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Pastor’s Phone: (937) 626-7100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668" y="3680186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December 28</a:t>
            </a:r>
            <a:r>
              <a:rPr lang="en-US" sz="44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4400" b="1" dirty="0">
                <a:latin typeface="Arial Rounded MT Bold" panose="020F0704030504030204" pitchFamily="34" charset="0"/>
              </a:rPr>
              <a:t> – 10:30 am</a:t>
            </a:r>
          </a:p>
        </p:txBody>
      </p:sp>
      <p:pic>
        <p:nvPicPr>
          <p:cNvPr id="4" name="Picture 3" descr="A person wearing a red hat&#10;&#10;Description automatically generated">
            <a:extLst>
              <a:ext uri="{FF2B5EF4-FFF2-40B4-BE49-F238E27FC236}">
                <a16:creationId xmlns:a16="http://schemas.microsoft.com/office/drawing/2014/main" id="{9D7F95E3-4319-6E60-12A0-61D12078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2573867"/>
          </a:xfrm>
          <a:prstGeom prst="rect">
            <a:avLst/>
          </a:prstGeom>
        </p:spPr>
      </p:pic>
      <p:pic>
        <p:nvPicPr>
          <p:cNvPr id="7" name="Picture 6" descr="A red sign with gold text&#10;&#10;Description automatically generated">
            <a:extLst>
              <a:ext uri="{FF2B5EF4-FFF2-40B4-BE49-F238E27FC236}">
                <a16:creationId xmlns:a16="http://schemas.microsoft.com/office/drawing/2014/main" id="{207F9878-9BFE-F355-AC4B-1499A24AB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" y="0"/>
            <a:ext cx="4572000" cy="25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74755-0A14-ED55-CE14-483E1D3A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295114-D43F-FFD0-A5A3-CC63527FEED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0023D1-EBA9-CF8B-2686-84D2B05E24CB}"/>
              </a:ext>
            </a:extLst>
          </p:cNvPr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2607B-F961-718B-FE88-980ED7F68541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E08EF-84A6-75C8-CDBB-35300D700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C6E88-4310-CCB3-AB5F-B194FBA92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00">
        <p:random/>
      </p:transition>
    </mc:Choice>
    <mc:Fallback xmlns="">
      <p:transition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3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rd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Tuesday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December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December 16, 2025!!!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Sermons, Bulletins (Worship Books), Worship Slides,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and ‘Official’ Trinity Calendar are also available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6988628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195" y="4120120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28056</TotalTime>
  <Words>1358</Words>
  <Application>Microsoft Office PowerPoint</Application>
  <PresentationFormat>On-screen Show (4:3)</PresentationFormat>
  <Paragraphs>258</Paragraphs>
  <Slides>41</Slides>
  <Notes>37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399</cp:revision>
  <cp:lastPrinted>2025-02-08T21:29:34Z</cp:lastPrinted>
  <dcterms:created xsi:type="dcterms:W3CDTF">2020-11-15T00:46:00Z</dcterms:created>
  <dcterms:modified xsi:type="dcterms:W3CDTF">2025-12-07T12:00:55Z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