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8"/>
  </p:notesMasterIdLst>
  <p:sldIdLst>
    <p:sldId id="258" r:id="rId2"/>
    <p:sldId id="260" r:id="rId3"/>
    <p:sldId id="714" r:id="rId4"/>
    <p:sldId id="576" r:id="rId5"/>
    <p:sldId id="379" r:id="rId6"/>
    <p:sldId id="354" r:id="rId7"/>
    <p:sldId id="355" r:id="rId8"/>
    <p:sldId id="356" r:id="rId9"/>
    <p:sldId id="1876" r:id="rId10"/>
    <p:sldId id="1877" r:id="rId11"/>
    <p:sldId id="1878" r:id="rId12"/>
    <p:sldId id="577"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1879" r:id="rId26"/>
    <p:sldId id="369" r:id="rId27"/>
    <p:sldId id="1880" r:id="rId28"/>
    <p:sldId id="1881" r:id="rId29"/>
    <p:sldId id="371" r:id="rId30"/>
    <p:sldId id="1882" r:id="rId31"/>
    <p:sldId id="372" r:id="rId32"/>
    <p:sldId id="373" r:id="rId33"/>
    <p:sldId id="375" r:id="rId34"/>
    <p:sldId id="376" r:id="rId35"/>
    <p:sldId id="380" r:id="rId36"/>
    <p:sldId id="381" r:id="rId37"/>
    <p:sldId id="270" r:id="rId38"/>
    <p:sldId id="272" r:id="rId39"/>
    <p:sldId id="271" r:id="rId40"/>
    <p:sldId id="273" r:id="rId41"/>
    <p:sldId id="274" r:id="rId42"/>
    <p:sldId id="275" r:id="rId43"/>
    <p:sldId id="348" r:id="rId44"/>
    <p:sldId id="277" r:id="rId45"/>
    <p:sldId id="1536" r:id="rId46"/>
    <p:sldId id="278" r:id="rId47"/>
    <p:sldId id="1776" r:id="rId48"/>
    <p:sldId id="1883" r:id="rId49"/>
    <p:sldId id="1884" r:id="rId50"/>
    <p:sldId id="1885" r:id="rId51"/>
    <p:sldId id="1886" r:id="rId52"/>
    <p:sldId id="1887" r:id="rId53"/>
    <p:sldId id="995" r:id="rId54"/>
    <p:sldId id="1328" r:id="rId55"/>
    <p:sldId id="1892" r:id="rId56"/>
    <p:sldId id="1893" r:id="rId57"/>
    <p:sldId id="1894" r:id="rId58"/>
    <p:sldId id="1895" r:id="rId59"/>
    <p:sldId id="1896" r:id="rId60"/>
    <p:sldId id="1897" r:id="rId61"/>
    <p:sldId id="1898" r:id="rId62"/>
    <p:sldId id="304" r:id="rId63"/>
    <p:sldId id="305" r:id="rId64"/>
    <p:sldId id="1014" r:id="rId65"/>
    <p:sldId id="1291" r:id="rId66"/>
    <p:sldId id="311" r:id="rId67"/>
    <p:sldId id="312" r:id="rId68"/>
    <p:sldId id="313" r:id="rId69"/>
    <p:sldId id="314" r:id="rId70"/>
    <p:sldId id="315" r:id="rId71"/>
    <p:sldId id="316" r:id="rId72"/>
    <p:sldId id="317" r:id="rId73"/>
    <p:sldId id="318" r:id="rId74"/>
    <p:sldId id="319" r:id="rId75"/>
    <p:sldId id="1691" r:id="rId76"/>
    <p:sldId id="1302" r:id="rId77"/>
    <p:sldId id="321" r:id="rId78"/>
    <p:sldId id="1015" r:id="rId79"/>
    <p:sldId id="485" r:id="rId80"/>
    <p:sldId id="1017" r:id="rId81"/>
    <p:sldId id="297" r:id="rId82"/>
    <p:sldId id="1888" r:id="rId83"/>
    <p:sldId id="1889" r:id="rId84"/>
    <p:sldId id="1890" r:id="rId85"/>
    <p:sldId id="1891" r:id="rId86"/>
    <p:sldId id="330" r:id="rId87"/>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102" d="100"/>
          <a:sy n="102" d="100"/>
        </p:scale>
        <p:origin x="1104" y="114"/>
      </p:cViewPr>
      <p:guideLst>
        <p:guide orient="horz" pos="2232"/>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3/2/2024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42</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44</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45</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46</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47</a:t>
            </a:fld>
            <a:endParaRPr lang="en-US" altLang="en-US"/>
          </a:p>
        </p:txBody>
      </p:sp>
    </p:spTree>
    <p:extLst>
      <p:ext uri="{BB962C8B-B14F-4D97-AF65-F5344CB8AC3E}">
        <p14:creationId xmlns:p14="http://schemas.microsoft.com/office/powerpoint/2010/main" val="3527775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4390-A94F-4099-1A6D-B3BDA5E8854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CC9C2EB-0C37-FAF7-8791-53242506774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DE6C29-D6A1-1BF1-98BD-FA24FEC67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F822563-6E5A-29A5-BA11-CDB2258E50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48</a:t>
            </a:fld>
            <a:endParaRPr lang="en-US" altLang="en-US"/>
          </a:p>
        </p:txBody>
      </p:sp>
    </p:spTree>
    <p:extLst>
      <p:ext uri="{BB962C8B-B14F-4D97-AF65-F5344CB8AC3E}">
        <p14:creationId xmlns:p14="http://schemas.microsoft.com/office/powerpoint/2010/main" val="25393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19F7B-D05B-86B8-9A66-63808719CF4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FA3435B-E807-654A-C151-B456BB3A4F1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E764F44-469A-741B-BCE7-90BC12ACF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74FC756-C4DD-ABF8-879D-28D7CCCC84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49</a:t>
            </a:fld>
            <a:endParaRPr lang="en-US" altLang="en-US"/>
          </a:p>
        </p:txBody>
      </p:sp>
    </p:spTree>
    <p:extLst>
      <p:ext uri="{BB962C8B-B14F-4D97-AF65-F5344CB8AC3E}">
        <p14:creationId xmlns:p14="http://schemas.microsoft.com/office/powerpoint/2010/main" val="3214483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3C3DA-DEA1-5218-C7E2-F83BE4FDA9A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0983AAC-97D2-5CE8-2C61-A5C5AC12D556}"/>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A15AB2F-E10D-D045-27A6-1FFA027CD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3748ECA-8F5B-9FBF-D450-F213B1FC63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50</a:t>
            </a:fld>
            <a:endParaRPr lang="en-US" altLang="en-US"/>
          </a:p>
        </p:txBody>
      </p:sp>
    </p:spTree>
    <p:extLst>
      <p:ext uri="{BB962C8B-B14F-4D97-AF65-F5344CB8AC3E}">
        <p14:creationId xmlns:p14="http://schemas.microsoft.com/office/powerpoint/2010/main" val="246483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74508-4F2F-E581-90D8-47801E1B1E1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358C6BE-35BD-185B-1EF7-E689EDA05896}"/>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7807F75-56A9-F29C-D881-BC2CCA86A6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ED65268-5372-F483-67FA-16018D2A9E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51</a:t>
            </a:fld>
            <a:endParaRPr lang="en-US" altLang="en-US"/>
          </a:p>
        </p:txBody>
      </p:sp>
    </p:spTree>
    <p:extLst>
      <p:ext uri="{BB962C8B-B14F-4D97-AF65-F5344CB8AC3E}">
        <p14:creationId xmlns:p14="http://schemas.microsoft.com/office/powerpoint/2010/main" val="3549876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001CF-35B6-0CFE-8969-36CE6BA011C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EE1C8B0-F032-5D6B-8228-5135E702FB34}"/>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FFC6578-A483-BFC9-999A-0470037C84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B392D95-F4D6-2C67-D588-7B7C763F4A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52</a:t>
            </a:fld>
            <a:endParaRPr lang="en-US" altLang="en-US"/>
          </a:p>
        </p:txBody>
      </p:sp>
    </p:spTree>
    <p:extLst>
      <p:ext uri="{BB962C8B-B14F-4D97-AF65-F5344CB8AC3E}">
        <p14:creationId xmlns:p14="http://schemas.microsoft.com/office/powerpoint/2010/main" val="859748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53</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54</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E4EDA-CBA5-CED2-D5B2-74D7D818569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CA4C4B-9A76-77DB-37E9-691C569C41E9}"/>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D147378-7316-6C27-3C07-A93F85E276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363DEC2-5675-3E92-9DD4-BD3B37E46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55</a:t>
            </a:fld>
            <a:endParaRPr lang="en-US" altLang="en-US"/>
          </a:p>
        </p:txBody>
      </p:sp>
    </p:spTree>
    <p:extLst>
      <p:ext uri="{BB962C8B-B14F-4D97-AF65-F5344CB8AC3E}">
        <p14:creationId xmlns:p14="http://schemas.microsoft.com/office/powerpoint/2010/main" val="3587372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84DF-FB7D-92CE-9A3A-33B54FF36B0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C16384D-578D-5F56-5D46-E45B01A1E3CC}"/>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1033681-F9DF-C09A-565E-FFA51F2083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6EBED04-61CA-BF9D-DF66-1BC25DE83B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56</a:t>
            </a:fld>
            <a:endParaRPr lang="en-US" altLang="en-US"/>
          </a:p>
        </p:txBody>
      </p:sp>
    </p:spTree>
    <p:extLst>
      <p:ext uri="{BB962C8B-B14F-4D97-AF65-F5344CB8AC3E}">
        <p14:creationId xmlns:p14="http://schemas.microsoft.com/office/powerpoint/2010/main" val="1839568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451BB-40BC-9535-C7B9-09AEEFCF19F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EB8027F-60AD-BA59-9BA0-05FC16622014}"/>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6C851B-E74B-5756-ABCC-473D3E598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5DFAA6D-C38F-3167-19D7-7930AC7BAC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57</a:t>
            </a:fld>
            <a:endParaRPr lang="en-US" altLang="en-US"/>
          </a:p>
        </p:txBody>
      </p:sp>
    </p:spTree>
    <p:extLst>
      <p:ext uri="{BB962C8B-B14F-4D97-AF65-F5344CB8AC3E}">
        <p14:creationId xmlns:p14="http://schemas.microsoft.com/office/powerpoint/2010/main" val="2237756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5F80-4A02-1D2C-2B0E-53F5342CC07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3FA46D3-132E-DDE5-9F31-E608C866DA31}"/>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B42381B-BB66-7A5A-D5F9-58BB6E2B6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1549202-6F70-B35A-4F39-6CA4661C8F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58</a:t>
            </a:fld>
            <a:endParaRPr lang="en-US" altLang="en-US"/>
          </a:p>
        </p:txBody>
      </p:sp>
    </p:spTree>
    <p:extLst>
      <p:ext uri="{BB962C8B-B14F-4D97-AF65-F5344CB8AC3E}">
        <p14:creationId xmlns:p14="http://schemas.microsoft.com/office/powerpoint/2010/main" val="243377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408906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A145F-FCE9-5FB9-7DC8-4609F7BCA2C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95FC455-CC87-9B20-DC3F-F3A8DE9C9997}"/>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81D7EE9-FE23-9A3B-CF87-3297B7667E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039D4C3-4C0B-2758-1571-C61B35AD5A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59</a:t>
            </a:fld>
            <a:endParaRPr lang="en-US" altLang="en-US"/>
          </a:p>
        </p:txBody>
      </p:sp>
    </p:spTree>
    <p:extLst>
      <p:ext uri="{BB962C8B-B14F-4D97-AF65-F5344CB8AC3E}">
        <p14:creationId xmlns:p14="http://schemas.microsoft.com/office/powerpoint/2010/main" val="2361982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CEFE6-6B02-B799-FC56-E52D4534BBA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6684D66-7E12-C806-106C-07CE1B0E28E9}"/>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939CD36-6CBD-D901-9160-316FBAAB7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FC6BED1-7334-EA4C-6321-0F7E4C1931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60</a:t>
            </a:fld>
            <a:endParaRPr lang="en-US" altLang="en-US"/>
          </a:p>
        </p:txBody>
      </p:sp>
    </p:spTree>
    <p:extLst>
      <p:ext uri="{BB962C8B-B14F-4D97-AF65-F5344CB8AC3E}">
        <p14:creationId xmlns:p14="http://schemas.microsoft.com/office/powerpoint/2010/main" val="2589990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B8EFA-23AC-AE51-D4D6-3ABC215BBF2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61A19B8-F62E-A61F-4483-6143E536EFB7}"/>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68DD287-40CE-7C02-2335-F3AD733B7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3C48242-C971-F6EB-3A36-0221AAD91A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61</a:t>
            </a:fld>
            <a:endParaRPr lang="en-US" altLang="en-US"/>
          </a:p>
        </p:txBody>
      </p:sp>
    </p:spTree>
    <p:extLst>
      <p:ext uri="{BB962C8B-B14F-4D97-AF65-F5344CB8AC3E}">
        <p14:creationId xmlns:p14="http://schemas.microsoft.com/office/powerpoint/2010/main" val="954863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63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78</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71BA-B780-42B6-9D4E-CC5DB6329C3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DC24AF6-92E7-D665-A29B-7C75C89EA8F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F3600BB-569E-719F-BCA3-FCE0FCB33F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F2F06388-3AF3-CD2C-9B53-622C6C51F4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08200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2033796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5869-61AD-992E-A848-9C3E7F15005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A77E068-08A4-4025-BF48-25EFDF674ED2}"/>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E5B3422-8E1E-F69A-4904-07AFB658D7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EF8C0FDE-1209-0701-D030-1A484ED1EF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881659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3B94-9B33-CE48-9856-D6B947101CB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845249C-FC12-7637-1FCD-74DB12F7273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B0172D3-2C57-7591-31B3-A13DD8FE0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7F22C194-E30A-7756-6612-8CA921EDF5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279160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C3838-6912-2087-01DD-24B4D3CE2A5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DEE1BA5-F602-8318-49FB-3B0D63BF9057}"/>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76F7223-7C99-9EB9-FCBC-D1D14CCC96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F9C6E754-A96C-F07E-CD4F-17684F6C53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43344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52098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35</a:t>
            </a:fld>
            <a:endParaRPr lang="en-US" altLang="en-US"/>
          </a:p>
        </p:txBody>
      </p:sp>
    </p:spTree>
    <p:extLst>
      <p:ext uri="{BB962C8B-B14F-4D97-AF65-F5344CB8AC3E}">
        <p14:creationId xmlns:p14="http://schemas.microsoft.com/office/powerpoint/2010/main" val="202468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36</a:t>
            </a:fld>
            <a:endParaRPr lang="en-US" altLang="en-US"/>
          </a:p>
        </p:txBody>
      </p:sp>
    </p:spTree>
    <p:extLst>
      <p:ext uri="{BB962C8B-B14F-4D97-AF65-F5344CB8AC3E}">
        <p14:creationId xmlns:p14="http://schemas.microsoft.com/office/powerpoint/2010/main" val="187816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37</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3/2/2024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3/2/2024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3/2/2024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3/2/2024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3/2/2024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3/2/2024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3/2/2024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3/2/2024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3/2/2024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3/2/2024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3/2/2024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3/2/2024</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riadzany.blogspot.com/2017/03/fes-festival-program-update.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33902" y="4086607"/>
            <a:ext cx="4610098" cy="733999"/>
          </a:xfrm>
        </p:spPr>
        <p:txBody>
          <a:bodyPr/>
          <a:lstStyle/>
          <a:p>
            <a:pPr algn="ctr" eaLnBrk="1" hangingPunct="1"/>
            <a:r>
              <a:rPr lang="en-US" altLang="en-US" sz="3200" dirty="0">
                <a:latin typeface="Arial Rounded MT Bold" panose="020F0704030504030204" pitchFamily="34" charset="0"/>
              </a:rPr>
              <a:t>March 3, 2024</a:t>
            </a:r>
          </a:p>
        </p:txBody>
      </p:sp>
      <p:sp>
        <p:nvSpPr>
          <p:cNvPr id="4" name="Title 1"/>
          <p:cNvSpPr txBox="1"/>
          <p:nvPr/>
        </p:nvSpPr>
        <p:spPr bwMode="auto">
          <a:xfrm>
            <a:off x="4533900" y="138826"/>
            <a:ext cx="4610099" cy="7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WELCOME!</a:t>
            </a:r>
          </a:p>
        </p:txBody>
      </p:sp>
      <p:sp>
        <p:nvSpPr>
          <p:cNvPr id="5" name="Title 1">
            <a:extLst>
              <a:ext uri="{FF2B5EF4-FFF2-40B4-BE49-F238E27FC236}">
                <a16:creationId xmlns:a16="http://schemas.microsoft.com/office/drawing/2014/main" id="{9D220736-152B-D12A-05D8-08F2EB5AEF4F}"/>
              </a:ext>
            </a:extLst>
          </p:cNvPr>
          <p:cNvSpPr txBox="1"/>
          <p:nvPr/>
        </p:nvSpPr>
        <p:spPr bwMode="auto">
          <a:xfrm>
            <a:off x="4620919" y="1983097"/>
            <a:ext cx="4436063" cy="144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36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50651D80-106D-5825-3A3D-25F5DAD4C539}"/>
              </a:ext>
            </a:extLst>
          </p:cNvPr>
          <p:cNvPicPr>
            <a:picLocks noChangeAspect="1"/>
          </p:cNvPicPr>
          <p:nvPr/>
        </p:nvPicPr>
        <p:blipFill>
          <a:blip r:embed="rId3"/>
          <a:stretch>
            <a:fillRect/>
          </a:stretch>
        </p:blipFill>
        <p:spPr>
          <a:xfrm>
            <a:off x="177594" y="182084"/>
            <a:ext cx="4338932" cy="64072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A3DB7-AE2B-349F-E28B-46ECDC36DC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37CC3B-C124-43DA-406B-17C3AFAF33F4}"/>
              </a:ext>
            </a:extLst>
          </p:cNvPr>
          <p:cNvSpPr/>
          <p:nvPr/>
        </p:nvSpPr>
        <p:spPr>
          <a:xfrm>
            <a:off x="106328" y="1127884"/>
            <a:ext cx="8943404" cy="5319790"/>
          </a:xfrm>
          <a:prstGeom prst="rect">
            <a:avLst/>
          </a:prstGeom>
        </p:spPr>
        <p:txBody>
          <a:bodyPr wrap="square">
            <a:spAutoFit/>
          </a:bodyPr>
          <a:lstStyle/>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As you come to receive the gift of baptism, you are entrusted with responsibilities:  to live with your child among God's faithful people, bring her to the word of God and the holy supper, teach her the Lord's Prayer, the Creed, and the Ten Commandments, place in her hands the holy scriptures, and nurture her in faith and prayer, so that both Lylah and Reece may learn to trust God, </a:t>
            </a:r>
          </a:p>
        </p:txBody>
      </p:sp>
      <p:sp>
        <p:nvSpPr>
          <p:cNvPr id="4" name="Rectangle 3">
            <a:extLst>
              <a:ext uri="{FF2B5EF4-FFF2-40B4-BE49-F238E27FC236}">
                <a16:creationId xmlns:a16="http://schemas.microsoft.com/office/drawing/2014/main" id="{1E7D2932-D7C5-406E-AD93-B9C9F0E1E4EA}"/>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782743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7D07C-15C8-3439-553D-030D257FB2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C3587E-F128-912B-C452-22998F0E3086}"/>
              </a:ext>
            </a:extLst>
          </p:cNvPr>
          <p:cNvSpPr/>
          <p:nvPr/>
        </p:nvSpPr>
        <p:spPr>
          <a:xfrm>
            <a:off x="106328" y="1127884"/>
            <a:ext cx="8943404" cy="4792851"/>
          </a:xfrm>
          <a:prstGeom prst="rect">
            <a:avLst/>
          </a:prstGeom>
        </p:spPr>
        <p:txBody>
          <a:bodyPr wrap="square">
            <a:spAutoFit/>
          </a:bodyPr>
          <a:lstStyle/>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proclaim Christ through word and deed, care for others and the world God made, and work for justice and peace in all the world.</a:t>
            </a:r>
          </a:p>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Do you promise to live according to these promises and help each other grow in the Christian faith and life?</a:t>
            </a:r>
          </a:p>
          <a:p>
            <a:pPr marL="509588" marR="0" indent="-50958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509588" marR="0" indent="-5095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Sponsors and Parents:  We do.</a:t>
            </a:r>
          </a:p>
        </p:txBody>
      </p:sp>
      <p:sp>
        <p:nvSpPr>
          <p:cNvPr id="4" name="Rectangle 3">
            <a:extLst>
              <a:ext uri="{FF2B5EF4-FFF2-40B4-BE49-F238E27FC236}">
                <a16:creationId xmlns:a16="http://schemas.microsoft.com/office/drawing/2014/main" id="{0B8DFC8B-E2E2-E097-F17F-7B4F862AA171}"/>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5016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439270" y="1070674"/>
            <a:ext cx="8265459" cy="4265911"/>
          </a:xfrm>
          <a:prstGeom prst="rect">
            <a:avLst/>
          </a:prstGeom>
        </p:spPr>
        <p:txBody>
          <a:bodyPr wrap="square">
            <a:spAutoFit/>
          </a:bodyPr>
          <a:lstStyle/>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PE:	As she grows in years, you should place in her hands the Holy Scriptures and provide for her instruction in the Christian faith, that, living in the covenant of her Baptism and in communion with the Church, she may lead  a godly life until the day of Jesus Christ.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662880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3738972"/>
          </a:xfrm>
          <a:prstGeom prst="rect">
            <a:avLst/>
          </a:prstGeom>
        </p:spPr>
        <p:txBody>
          <a:bodyPr wrap="square">
            <a:spAutoFit/>
          </a:bodyPr>
          <a:lstStyle/>
          <a:p>
            <a:pPr marL="804863" marR="0" indent="-8016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Congregation of Trinity Lutheran Church, do you promise to assist these sponsors and parents to fulfill these obligations?</a:t>
            </a:r>
          </a:p>
          <a:p>
            <a:pPr marL="804863" marR="0" indent="-801688">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804863" marR="0" indent="-8016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C:	We do and we ask God to help and guide us.</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50738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0" y="850596"/>
            <a:ext cx="9143999" cy="6086218"/>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The Lord be with you.</a:t>
            </a:r>
            <a:endParaRPr lang="en-US" sz="32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600" b="1" dirty="0">
                <a:latin typeface="Arial Rounded MT Bold" panose="020F0704030504030204" pitchFamily="34" charset="0"/>
                <a:ea typeface="Times New Roman" panose="02020603050405020304" pitchFamily="18" charset="0"/>
              </a:rPr>
              <a:t>C:	And also with you.</a:t>
            </a:r>
            <a:endParaRPr lang="en-US" sz="36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Let us give thanks to the Lord our God.</a:t>
            </a:r>
            <a:endParaRPr lang="en-US" sz="32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600" b="1" dirty="0">
                <a:latin typeface="Arial Rounded MT Bold" panose="020F0704030504030204" pitchFamily="34" charset="0"/>
                <a:ea typeface="Times New Roman" panose="02020603050405020304" pitchFamily="18" charset="0"/>
              </a:rPr>
              <a:t>C:	It is right to give him thanks and praise.</a:t>
            </a:r>
            <a:endParaRPr lang="en-US" sz="36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000" i="1" dirty="0">
                <a:solidFill>
                  <a:srgbClr val="C00000"/>
                </a:solidFill>
                <a:latin typeface="Arial Rounded MT Bold" panose="020F0704030504030204" pitchFamily="34" charset="0"/>
                <a:ea typeface="Times New Roman" panose="02020603050405020304" pitchFamily="18" charset="0"/>
              </a:rPr>
              <a:t>Water is poured into the Baptismal Font as the prayer is said.</a:t>
            </a:r>
            <a:endParaRPr lang="en-US" sz="30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Holy God, mighty Lord, gracious Father: We give you thanks, for in the beginning your Spirit moved over the waters and you created heaven and earth.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 - THANKSGIVING</a:t>
            </a:r>
          </a:p>
        </p:txBody>
      </p:sp>
    </p:spTree>
    <p:extLst>
      <p:ext uri="{BB962C8B-B14F-4D97-AF65-F5344CB8AC3E}">
        <p14:creationId xmlns:p14="http://schemas.microsoft.com/office/powerpoint/2010/main" val="1508150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4834785"/>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By the gift of water, you nourish and sustain us and all living things.</a:t>
            </a:r>
            <a:endParaRPr lang="en-US" sz="3200" dirty="0">
              <a:latin typeface="Arial Rounded MT Bold" panose="020F0704030504030204" pitchFamily="34" charset="0"/>
              <a:ea typeface="Calibri" panose="020F0502020204030204" pitchFamily="34" charset="0"/>
            </a:endParaRPr>
          </a:p>
          <a:p>
            <a:pPr marL="687388" lvl="1"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By the waters of the flood you condemned the wicked and saved those whom you had chosen, Noah and his family. You led Israel by the pillar of cloud and fire through the sea, out of slavery into the freedom of the promised land.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558970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4834785"/>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In the waters of the Jordan your Son was baptized by John and anointed with the Spirit. By the baptism of his own death and resurrection your beloved Son has set us free from the bondage to sin and death, and has opened the way to the joy and freedom of everlasting life. He made water a sign of the kingdom and of cleansing and rebirth.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1141641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6" y="1041990"/>
            <a:ext cx="8933501" cy="3693319"/>
          </a:xfrm>
          <a:prstGeom prst="rect">
            <a:avLst/>
          </a:prstGeom>
        </p:spPr>
        <p:txBody>
          <a:bodyPr wrap="square">
            <a:spAutoFit/>
          </a:bodyPr>
          <a:lstStyle/>
          <a:p>
            <a:pPr marL="690563" marR="0" indent="-687388">
              <a:spcBef>
                <a:spcPts val="0"/>
              </a:spcBef>
              <a:spcAft>
                <a:spcPts val="1200"/>
              </a:spcAft>
            </a:pPr>
            <a:r>
              <a:rPr lang="en-US" sz="3200" dirty="0">
                <a:latin typeface="Arial Rounded MT Bold" panose="020F0704030504030204" pitchFamily="34" charset="0"/>
                <a:ea typeface="Times New Roman" panose="02020603050405020304" pitchFamily="18" charset="0"/>
              </a:rPr>
              <a:t>P:	In obedience to his command, we make disciples of all nations, baptizing them in the name of the Father, and of the Son, and of the Holy Spirit. </a:t>
            </a:r>
          </a:p>
          <a:p>
            <a:pPr marL="690563" marR="0" indent="-687388">
              <a:spcBef>
                <a:spcPts val="0"/>
              </a:spcBef>
              <a:spcAft>
                <a:spcPts val="1200"/>
              </a:spcAft>
            </a:pPr>
            <a:r>
              <a:rPr lang="en-US" sz="3200" dirty="0">
                <a:latin typeface="Arial Rounded MT Bold" panose="020F0704030504030204" pitchFamily="34" charset="0"/>
                <a:ea typeface="Times New Roman" panose="02020603050405020304" pitchFamily="18" charset="0"/>
              </a:rPr>
              <a:t>	Pour out your Holy Spirit, so that </a:t>
            </a:r>
            <a:r>
              <a:rPr lang="en-US" sz="3200" i="1" dirty="0">
                <a:solidFill>
                  <a:srgbClr val="222222"/>
                </a:solidFill>
                <a:effectLst/>
                <a:latin typeface="Arial Rounded MT Bold" panose="020F0704030504030204" pitchFamily="34" charset="0"/>
                <a:ea typeface="Times New Roman" panose="02020603050405020304" pitchFamily="18" charset="0"/>
              </a:rPr>
              <a:t>Reece and Lylah </a:t>
            </a:r>
            <a:r>
              <a:rPr lang="en-US" sz="3200" dirty="0">
                <a:latin typeface="Arial Rounded MT Bold" panose="020F0704030504030204" pitchFamily="34" charset="0"/>
                <a:ea typeface="Times New Roman" panose="02020603050405020304" pitchFamily="18" charset="0"/>
              </a:rPr>
              <a:t>who are about to be here baptized may be given new life.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4167644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0" y="871862"/>
            <a:ext cx="9143999" cy="4077270"/>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Wash away </a:t>
            </a:r>
            <a:r>
              <a:rPr lang="en-US" sz="3200" i="1" dirty="0">
                <a:latin typeface="Arial Rounded MT Bold" panose="020F0704030504030204" pitchFamily="34" charset="0"/>
                <a:ea typeface="Times New Roman" panose="02020603050405020304" pitchFamily="18" charset="0"/>
              </a:rPr>
              <a:t>their</a:t>
            </a:r>
            <a:r>
              <a:rPr lang="en-US" sz="3200" dirty="0">
                <a:latin typeface="Arial Rounded MT Bold" panose="020F0704030504030204" pitchFamily="34" charset="0"/>
                <a:ea typeface="Times New Roman" panose="02020603050405020304" pitchFamily="18" charset="0"/>
              </a:rPr>
              <a:t> sins, cleans </a:t>
            </a:r>
            <a:r>
              <a:rPr lang="en-US" sz="3200" i="1" dirty="0">
                <a:latin typeface="Arial Rounded MT Bold" panose="020F0704030504030204" pitchFamily="34" charset="0"/>
                <a:ea typeface="Times New Roman" panose="02020603050405020304" pitchFamily="18" charset="0"/>
              </a:rPr>
              <a:t>them</a:t>
            </a:r>
            <a:r>
              <a:rPr lang="en-US" sz="3200" dirty="0">
                <a:latin typeface="Arial Rounded MT Bold" panose="020F0704030504030204" pitchFamily="34" charset="0"/>
                <a:ea typeface="Times New Roman" panose="02020603050405020304" pitchFamily="18" charset="0"/>
              </a:rPr>
              <a:t> by this water, and bring </a:t>
            </a:r>
            <a:r>
              <a:rPr lang="en-US" sz="3200" i="1" dirty="0">
                <a:latin typeface="Arial Rounded MT Bold" panose="020F0704030504030204" pitchFamily="34" charset="0"/>
                <a:ea typeface="Times New Roman" panose="02020603050405020304" pitchFamily="18" charset="0"/>
              </a:rPr>
              <a:t>them</a:t>
            </a:r>
            <a:r>
              <a:rPr lang="en-US" sz="3200" dirty="0">
                <a:latin typeface="Arial Rounded MT Bold" panose="020F0704030504030204" pitchFamily="34" charset="0"/>
                <a:ea typeface="Times New Roman" panose="02020603050405020304" pitchFamily="18" charset="0"/>
              </a:rPr>
              <a:t> forth as a heirs of your glorious kingdom.  To you be given praise and honor and worship through your Son, Jesus Christ our Lord, in the unity of the Holy Spirit, now and forever.</a:t>
            </a:r>
          </a:p>
          <a:p>
            <a:pPr marL="690563" marR="0" indent="-687388">
              <a:lnSpc>
                <a:spcPct val="107000"/>
              </a:lnSpc>
              <a:spcBef>
                <a:spcPts val="0"/>
              </a:spcBef>
              <a:spcAft>
                <a:spcPts val="0"/>
              </a:spcAft>
            </a:pPr>
            <a:endParaRPr lang="en-US" sz="18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C:	Amen</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15634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183191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a:p>
            <a:pPr marL="342900" marR="0" indent="-34290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minister addresses the baptismal group and the congregation.</a:t>
            </a:r>
            <a:endParaRPr lang="en-US" sz="3600" dirty="0">
              <a:solidFill>
                <a:srgbClr val="C00000"/>
              </a:solidFill>
              <a:effectLst/>
              <a:latin typeface="Arial Rounded MT Bold" panose="020F0704030504030204" pitchFamily="34" charset="0"/>
              <a:ea typeface="Calibri" panose="020F05020202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240835" y="2312430"/>
            <a:ext cx="8796839" cy="36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PM:	I ask you to profess your faith in Christ Jesus, reject sin, and confess the faith of the church, the faith in which we baptize.  Do you renounce all the forces of evil, the devil, and all his empty promises?</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do.</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84346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Pan Sherman</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170889" y="1303958"/>
            <a:ext cx="8796839" cy="225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PM:	Do you believe in God the Father?</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believe in God, the Father almighty, creator of heaven and earth.</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04514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240835" y="943677"/>
            <a:ext cx="8796839" cy="496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PM:	Do you believe in Jesus Christ, the Son of God?</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He descended into hell.*</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
        <p:nvSpPr>
          <p:cNvPr id="7" name="Rectangle 3">
            <a:extLst>
              <a:ext uri="{FF2B5EF4-FFF2-40B4-BE49-F238E27FC236}">
                <a16:creationId xmlns:a16="http://schemas.microsoft.com/office/drawing/2014/main" id="{1C62F30B-1514-455C-9093-39695EAC8941}"/>
              </a:ext>
            </a:extLst>
          </p:cNvPr>
          <p:cNvSpPr>
            <a:spLocks noChangeArrowheads="1"/>
          </p:cNvSpPr>
          <p:nvPr/>
        </p:nvSpPr>
        <p:spPr bwMode="auto">
          <a:xfrm>
            <a:off x="1585853" y="5970312"/>
            <a:ext cx="61068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a:t>
            </a:r>
            <a:r>
              <a:rPr kumimoji="0" lang="en-US" altLang="en-US" sz="2800" b="0" i="1"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Or,</a:t>
            </a:r>
            <a:r>
              <a:rPr kumimoji="0" lang="en-US" altLang="en-US" sz="28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 He descended to the dead.</a:t>
            </a:r>
            <a:endParaRPr kumimoji="0" lang="en-US" altLang="en-US" sz="28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946203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194845" y="1110964"/>
            <a:ext cx="8796839" cy="287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On the third day he rose again.  He ascended into heaven, and is seated at the right hand of the Father. He will come again to judge the living and the dead.</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254107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148856" y="1012489"/>
            <a:ext cx="8796839" cy="447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	Do you believe in God the Holy Spirit?</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believe in the Holy Spirit, the holy catholic church, the communion of saints, the forgiveness of sins, the resurrection of the body, and the life everlasting. Amen</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2252341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853D1FE9-593C-4631-AD79-D41D0C2C1815}"/>
              </a:ext>
            </a:extLst>
          </p:cNvPr>
          <p:cNvSpPr/>
          <p:nvPr/>
        </p:nvSpPr>
        <p:spPr>
          <a:xfrm>
            <a:off x="1121416" y="1299128"/>
            <a:ext cx="6901168" cy="3017493"/>
          </a:xfrm>
          <a:prstGeom prst="rect">
            <a:avLst/>
          </a:prstGeom>
        </p:spPr>
        <p:txBody>
          <a:bodyPr wrap="square">
            <a:spAutoFit/>
          </a:bodyPr>
          <a:lstStyle/>
          <a:p>
            <a:pPr marL="342900" marR="0" indent="-342900">
              <a:lnSpc>
                <a:spcPct val="97000"/>
              </a:lnSpc>
              <a:spcBef>
                <a:spcPts val="0"/>
              </a:spcBef>
              <a:spcAft>
                <a:spcPts val="0"/>
              </a:spcAft>
            </a:pPr>
            <a:r>
              <a:rPr lang="en-US" sz="3200" b="1"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The minister baptizes each child.</a:t>
            </a:r>
          </a:p>
          <a:p>
            <a:pPr marL="342900" marR="0" indent="-342900">
              <a:lnSpc>
                <a:spcPct val="97000"/>
              </a:lnSpc>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pPr>
            <a:r>
              <a:rPr lang="en-US" sz="3200" i="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P:	</a:t>
            </a:r>
            <a:r>
              <a:rPr lang="en-US" sz="3200" b="1" i="1" u="sng"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Reece Avery Carnes</a:t>
            </a: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I baptize you in the name of the Father, and of the Son, and of the Holy Spirit.  Amen.</a:t>
            </a:r>
          </a:p>
        </p:txBody>
      </p:sp>
    </p:spTree>
    <p:extLst>
      <p:ext uri="{BB962C8B-B14F-4D97-AF65-F5344CB8AC3E}">
        <p14:creationId xmlns:p14="http://schemas.microsoft.com/office/powerpoint/2010/main" val="187796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BB61F-BC51-81F5-64E2-DC35B78E555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99A9261-6C42-C361-7D18-23E82118117A}"/>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A6346F95-EBB9-7771-909E-2D308A38EA97}"/>
              </a:ext>
            </a:extLst>
          </p:cNvPr>
          <p:cNvSpPr/>
          <p:nvPr/>
        </p:nvSpPr>
        <p:spPr>
          <a:xfrm>
            <a:off x="1121416" y="1299128"/>
            <a:ext cx="6901168" cy="3017493"/>
          </a:xfrm>
          <a:prstGeom prst="rect">
            <a:avLst/>
          </a:prstGeom>
        </p:spPr>
        <p:txBody>
          <a:bodyPr wrap="square">
            <a:spAutoFit/>
          </a:bodyPr>
          <a:lstStyle/>
          <a:p>
            <a:pPr marL="342900" marR="0" indent="-342900">
              <a:lnSpc>
                <a:spcPct val="97000"/>
              </a:lnSpc>
              <a:spcBef>
                <a:spcPts val="0"/>
              </a:spcBef>
              <a:spcAft>
                <a:spcPts val="0"/>
              </a:spcAft>
            </a:pPr>
            <a:r>
              <a:rPr lang="en-US" sz="3200" b="1"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The minister baptizes each child.</a:t>
            </a:r>
          </a:p>
          <a:p>
            <a:pPr marL="342900" marR="0" indent="-342900">
              <a:lnSpc>
                <a:spcPct val="97000"/>
              </a:lnSpc>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pPr>
            <a:r>
              <a:rPr lang="en-US" sz="3200" i="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P:	</a:t>
            </a:r>
            <a:r>
              <a:rPr lang="en-US" sz="3200" b="1" i="1" u="sng"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Lylah Rae Carnes</a:t>
            </a: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I baptize you in the name of the Father, and of the Son, and of the Holy Spirit.  Amen.</a:t>
            </a:r>
          </a:p>
        </p:txBody>
      </p:sp>
    </p:spTree>
    <p:extLst>
      <p:ext uri="{BB962C8B-B14F-4D97-AF65-F5344CB8AC3E}">
        <p14:creationId xmlns:p14="http://schemas.microsoft.com/office/powerpoint/2010/main" val="166561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79F887CE-10CE-401A-9A74-6D20B3804F6D}"/>
              </a:ext>
            </a:extLst>
          </p:cNvPr>
          <p:cNvSpPr/>
          <p:nvPr/>
        </p:nvSpPr>
        <p:spPr>
          <a:xfrm>
            <a:off x="1087416" y="1214085"/>
            <a:ext cx="6892967" cy="4101507"/>
          </a:xfrm>
          <a:prstGeom prst="rect">
            <a:avLst/>
          </a:prstGeom>
        </p:spPr>
        <p:txBody>
          <a:bodyPr wrap="square">
            <a:spAutoFit/>
          </a:bodyPr>
          <a:lstStyle/>
          <a:p>
            <a:pPr marL="342900" marR="0" indent="-342900">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The Lord be with you.</a:t>
            </a:r>
            <a:endParaRPr lang="en-US" sz="32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And also with you.</a:t>
            </a:r>
          </a:p>
          <a:p>
            <a:pPr marL="342900" marR="0" indent="-342900">
              <a:lnSpc>
                <a:spcPct val="107000"/>
              </a:lnSpc>
              <a:spcBef>
                <a:spcPts val="0"/>
              </a:spcBef>
              <a:spcAft>
                <a:spcPts val="600"/>
              </a:spcAft>
            </a:pPr>
            <a:endParaRPr lang="en-US" sz="36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	The minister lays both hands on the head of each of the baptized and prays for the Holy Spirit:</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97908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67D81-A180-0825-7E6D-B652C0B30A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391B9E9-C675-BB51-7B4B-C39AC6BB1D09}"/>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7DFD223B-6B90-27C7-BADC-47BA6A3F1211}"/>
              </a:ext>
            </a:extLst>
          </p:cNvPr>
          <p:cNvSpPr/>
          <p:nvPr/>
        </p:nvSpPr>
        <p:spPr>
          <a:xfrm>
            <a:off x="148856" y="786479"/>
            <a:ext cx="8888818" cy="6050118"/>
          </a:xfrm>
          <a:prstGeom prst="rect">
            <a:avLst/>
          </a:prstGeom>
        </p:spPr>
        <p:txBody>
          <a:bodyPr wrap="square">
            <a:spAutoFit/>
          </a:bodyPr>
          <a:lstStyle/>
          <a:p>
            <a:pPr marL="342900" marR="0" indent="-342900">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God, the Father of our Lord Jesus Christ, we give you thanks for freeing your sons and daughters from the power of sin and for raising them up to a new life through this holy sacrament. Pour your Holy Spirit upon </a:t>
            </a:r>
            <a:r>
              <a:rPr lang="en-US" sz="3200" b="1" i="1" dirty="0">
                <a:latin typeface="Arial Rounded MT Bold" panose="020F0704030504030204" pitchFamily="34" charset="0"/>
                <a:ea typeface="Times New Roman" panose="02020603050405020304" pitchFamily="18" charset="0"/>
              </a:rPr>
              <a:t>Reece Avery Carnes</a:t>
            </a:r>
            <a:r>
              <a:rPr lang="en-US" sz="3200" dirty="0">
                <a:latin typeface="Arial Rounded MT Bold" panose="020F0704030504030204" pitchFamily="34" charset="0"/>
                <a:ea typeface="Times New Roman" panose="02020603050405020304" pitchFamily="18" charset="0"/>
              </a:rPr>
              <a:t>: the spirit of wisdom and understanding, the spirit of counsel and might, the spirit of knowledge and the fear of the Lord, the spirit of joy in your presence.</a:t>
            </a:r>
          </a:p>
          <a:p>
            <a:pPr marL="342900" marR="0" indent="-342900">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513564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0CCC1-C49F-4C19-2AEF-F0FBA5BF10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28F6BA9-BD6E-6705-78D2-525815FCF7A4}"/>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D9D38AFF-D100-9075-C8FB-51D6F9B25CBD}"/>
              </a:ext>
            </a:extLst>
          </p:cNvPr>
          <p:cNvSpPr/>
          <p:nvPr/>
        </p:nvSpPr>
        <p:spPr>
          <a:xfrm>
            <a:off x="148856" y="786479"/>
            <a:ext cx="8888818" cy="5984267"/>
          </a:xfrm>
          <a:prstGeom prst="rect">
            <a:avLst/>
          </a:prstGeom>
        </p:spPr>
        <p:txBody>
          <a:bodyPr wrap="square">
            <a:spAutoFit/>
          </a:bodyPr>
          <a:lstStyle/>
          <a:p>
            <a:pPr marL="342900" marR="0" indent="-342900">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God, the Father of our Lord Jesus Christ, we give you thanks for freeing your sons and daughters from the power of sin and for raising them up to a new life through this holy sacrament. Pour your Holy Spirit upon </a:t>
            </a:r>
            <a:r>
              <a:rPr lang="en-US" sz="3200" b="1" i="1" dirty="0">
                <a:latin typeface="Arial Rounded MT Bold" panose="020F0704030504030204" pitchFamily="34" charset="0"/>
                <a:ea typeface="Times New Roman" panose="02020603050405020304" pitchFamily="18" charset="0"/>
              </a:rPr>
              <a:t>Lylah Rae Carnes</a:t>
            </a:r>
            <a:r>
              <a:rPr lang="en-US" sz="3200" dirty="0">
                <a:latin typeface="Arial Rounded MT Bold" panose="020F0704030504030204" pitchFamily="34" charset="0"/>
                <a:ea typeface="Times New Roman" panose="02020603050405020304" pitchFamily="18" charset="0"/>
              </a:rPr>
              <a:t>: the spirit of wisdom and understanding, the spirit of counsel and might, the spirit of knowledge and the fear of the Lord, the spirit of joy in your presence.</a:t>
            </a:r>
          </a:p>
          <a:p>
            <a:pPr marL="342900" marR="0" indent="-342900">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72369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79F887CE-10CE-401A-9A74-6D20B3804F6D}"/>
              </a:ext>
            </a:extLst>
          </p:cNvPr>
          <p:cNvSpPr/>
          <p:nvPr/>
        </p:nvSpPr>
        <p:spPr>
          <a:xfrm>
            <a:off x="687076" y="1493024"/>
            <a:ext cx="7769848" cy="3600986"/>
          </a:xfrm>
          <a:prstGeom prst="rect">
            <a:avLst/>
          </a:prstGeom>
        </p:spPr>
        <p:txBody>
          <a:bodyPr wrap="square">
            <a:spAutoFit/>
          </a:bodyPr>
          <a:lstStyle/>
          <a:p>
            <a:pPr marL="573088" marR="0" indent="-573088">
              <a:spcBef>
                <a:spcPts val="0"/>
              </a:spcBef>
              <a:spcAft>
                <a:spcPts val="0"/>
              </a:spcAft>
            </a:pP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P:</a:t>
            </a:r>
            <a:r>
              <a:rPr lang="en-US" sz="3200" i="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n-US" sz="3200" b="1" i="1" u="sng"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Reece Avery Carnes</a:t>
            </a: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child of God, you have been sealed by the Holy Spirit and marked with the cross of Christ forever.</a:t>
            </a:r>
          </a:p>
          <a:p>
            <a:pPr marL="573088" marR="0" indent="-573088">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73088" marR="0" indent="-573088">
              <a:spcBef>
                <a:spcPts val="0"/>
              </a:spcBef>
              <a:spcAft>
                <a:spcPts val="0"/>
              </a:spcAft>
            </a:pPr>
            <a:r>
              <a:rPr lang="en-US" sz="3600" b="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C:	Amen</a:t>
            </a:r>
          </a:p>
          <a:p>
            <a:pPr marL="573088" marR="0" indent="-573088">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926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op of water falling into a pool of water&#10;&#10;Description automatically generated with medium confidence">
            <a:extLst>
              <a:ext uri="{FF2B5EF4-FFF2-40B4-BE49-F238E27FC236}">
                <a16:creationId xmlns:a16="http://schemas.microsoft.com/office/drawing/2014/main" id="{2814772E-1C24-4E3B-9B58-9D42D1B36F2D}"/>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5711" r="1176" b="1"/>
          <a:stretch/>
        </p:blipFill>
        <p:spPr>
          <a:xfrm>
            <a:off x="-1" y="0"/>
            <a:ext cx="9117233" cy="6858000"/>
          </a:xfrm>
          <a:prstGeom prst="rect">
            <a:avLst/>
          </a:prstGeom>
        </p:spPr>
      </p:pic>
      <p:sp>
        <p:nvSpPr>
          <p:cNvPr id="4" name="Rectangle 3">
            <a:extLst>
              <a:ext uri="{FF2B5EF4-FFF2-40B4-BE49-F238E27FC236}">
                <a16:creationId xmlns:a16="http://schemas.microsoft.com/office/drawing/2014/main" id="{CF3D1F17-4212-4CC9-A3DF-0EFB19E070A7}"/>
              </a:ext>
            </a:extLst>
          </p:cNvPr>
          <p:cNvSpPr/>
          <p:nvPr/>
        </p:nvSpPr>
        <p:spPr>
          <a:xfrm>
            <a:off x="628650" y="3526300"/>
            <a:ext cx="7623913" cy="2588458"/>
          </a:xfrm>
          <a:prstGeom prst="rect">
            <a:avLst/>
          </a:prstGeom>
        </p:spPr>
        <p:txBody>
          <a:bodyPr vert="horz" lIns="91440" tIns="45720" rIns="91440" bIns="45720" rtlCol="0">
            <a:normAutofit/>
          </a:bodyPr>
          <a:lstStyle/>
          <a:p>
            <a:pPr marL="342900" marR="0" lvl="0" indent="-228600" defTabSz="914400" eaLnBrk="1" hangingPunct="1">
              <a:lnSpc>
                <a:spcPct val="90000"/>
              </a:lnSpc>
              <a:spcBef>
                <a:spcPts val="0"/>
              </a:spcBef>
              <a:spcAft>
                <a:spcPts val="600"/>
              </a:spcAft>
              <a:buFont typeface="Arial" panose="020B0604020202020204" pitchFamily="34" charset="0"/>
              <a:buChar char="•"/>
            </a:pPr>
            <a:r>
              <a:rPr lang="en-US" sz="3600" b="1" dirty="0">
                <a:solidFill>
                  <a:srgbClr val="FFFFFF"/>
                </a:solidFill>
                <a:effectLst/>
                <a:latin typeface="+mn-lt"/>
                <a:ea typeface="+mn-ea"/>
              </a:rPr>
              <a:t>Baptismal Hymn</a:t>
            </a:r>
          </a:p>
          <a:p>
            <a:pPr marR="0" lvl="0" indent="-228600" defTabSz="914400" eaLnBrk="1" hangingPunct="1">
              <a:lnSpc>
                <a:spcPct val="90000"/>
              </a:lnSpc>
              <a:spcBef>
                <a:spcPts val="0"/>
              </a:spcBef>
              <a:spcAft>
                <a:spcPts val="600"/>
              </a:spcAft>
              <a:buFont typeface="Arial" panose="020B0604020202020204" pitchFamily="34" charset="0"/>
              <a:buChar char="•"/>
            </a:pPr>
            <a:r>
              <a:rPr lang="en-US" sz="3600" dirty="0">
                <a:solidFill>
                  <a:srgbClr val="FFFFFF"/>
                </a:solidFill>
                <a:effectLst/>
                <a:latin typeface="+mn-lt"/>
                <a:ea typeface="+mn-ea"/>
              </a:rPr>
              <a:t>“Borning </a:t>
            </a:r>
            <a:r>
              <a:rPr lang="en-US" sz="3600" dirty="0">
                <a:solidFill>
                  <a:srgbClr val="FFFFFF"/>
                </a:solidFill>
                <a:latin typeface="+mn-lt"/>
                <a:ea typeface="+mn-ea"/>
              </a:rPr>
              <a:t>Cry” - ELW 732</a:t>
            </a:r>
            <a:endParaRPr lang="en-US" sz="3600" dirty="0">
              <a:solidFill>
                <a:srgbClr val="FFFFFF"/>
              </a:solidFill>
              <a:effectLst/>
              <a:latin typeface="+mn-lt"/>
              <a:ea typeface="+mn-ea"/>
            </a:endParaRPr>
          </a:p>
          <a:p>
            <a:pPr marR="0" lvl="0" indent="-228600" defTabSz="914400" eaLnBrk="1" hangingPunct="1">
              <a:lnSpc>
                <a:spcPct val="90000"/>
              </a:lnSpc>
              <a:spcBef>
                <a:spcPts val="0"/>
              </a:spcBef>
              <a:spcAft>
                <a:spcPts val="600"/>
              </a:spcAft>
              <a:buFont typeface="Arial" panose="020B0604020202020204" pitchFamily="34" charset="0"/>
              <a:buChar char="•"/>
            </a:pPr>
            <a:r>
              <a:rPr lang="en-US" sz="3600" dirty="0">
                <a:solidFill>
                  <a:srgbClr val="FFFFFF"/>
                </a:solidFill>
                <a:effectLst/>
                <a:latin typeface="+mn-lt"/>
                <a:ea typeface="+mn-ea"/>
              </a:rPr>
              <a:t>(Verses 1 &amp; 2)</a:t>
            </a:r>
          </a:p>
          <a:p>
            <a:pPr marR="0" lvl="0" indent="-228600" defTabSz="914400" eaLnBrk="1" hangingPunct="1">
              <a:lnSpc>
                <a:spcPct val="90000"/>
              </a:lnSpc>
              <a:spcBef>
                <a:spcPts val="0"/>
              </a:spcBef>
              <a:spcAft>
                <a:spcPts val="600"/>
              </a:spcAft>
              <a:buFont typeface="Arial" panose="020B0604020202020204" pitchFamily="34" charset="0"/>
              <a:buChar char="•"/>
            </a:pPr>
            <a:r>
              <a:rPr lang="en-US" sz="3600" i="1" dirty="0">
                <a:solidFill>
                  <a:srgbClr val="FFFFFF"/>
                </a:solidFill>
                <a:effectLst/>
                <a:latin typeface="+mn-lt"/>
                <a:ea typeface="+mn-ea"/>
              </a:rPr>
              <a:t>Baptismal party gathers at the font.</a:t>
            </a:r>
          </a:p>
          <a:p>
            <a:pPr marR="0" lvl="0" indent="-228600" defTabSz="914400" eaLnBrk="1" hangingPunct="1">
              <a:lnSpc>
                <a:spcPct val="90000"/>
              </a:lnSpc>
              <a:spcBef>
                <a:spcPts val="0"/>
              </a:spcBef>
              <a:spcAft>
                <a:spcPts val="600"/>
              </a:spcAft>
              <a:buFont typeface="Arial" panose="020B0604020202020204" pitchFamily="34" charset="0"/>
              <a:buChar char="•"/>
            </a:pPr>
            <a:endParaRPr lang="en-US" sz="3600" i="1" dirty="0">
              <a:solidFill>
                <a:srgbClr val="FFFFFF"/>
              </a:solidFill>
              <a:effectLst/>
              <a:latin typeface="+mn-lt"/>
              <a:ea typeface="+mn-ea"/>
            </a:endParaRPr>
          </a:p>
        </p:txBody>
      </p:sp>
      <p:sp>
        <p:nvSpPr>
          <p:cNvPr id="6" name="TextBox 5">
            <a:extLst>
              <a:ext uri="{FF2B5EF4-FFF2-40B4-BE49-F238E27FC236}">
                <a16:creationId xmlns:a16="http://schemas.microsoft.com/office/drawing/2014/main" id="{DCFC5F5E-BA3E-44E1-8E92-B1C3BBEA935E}"/>
              </a:ext>
            </a:extLst>
          </p:cNvPr>
          <p:cNvSpPr txBox="1"/>
          <p:nvPr/>
        </p:nvSpPr>
        <p:spPr>
          <a:xfrm>
            <a:off x="6696417" y="648260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hlinkClick r:id="rId4" tooltip="http://riadzany.blogspot.com/2017/03/fes-festival-program-update.html">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rPr>
              <a:t> by Unknown Author is licensed under </a:t>
            </a:r>
            <a:r>
              <a:rPr lang="en-US" sz="700">
                <a:solidFill>
                  <a:srgbClr val="FFFFFF"/>
                </a:solidFill>
                <a:latin typeface="+mn-lt"/>
                <a:ea typeface="+mn-ea"/>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a typeface="+mn-ea"/>
            </a:endParaRPr>
          </a:p>
        </p:txBody>
      </p:sp>
    </p:spTree>
    <p:extLst>
      <p:ext uri="{BB962C8B-B14F-4D97-AF65-F5344CB8AC3E}">
        <p14:creationId xmlns:p14="http://schemas.microsoft.com/office/powerpoint/2010/main" val="4030186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2866-8FA2-4306-64F0-77FE04E73DD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529CCD-C3DD-DD84-4D9C-D0D1FC488098}"/>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ABB17B30-49F2-B362-6290-58EA5A139C31}"/>
              </a:ext>
            </a:extLst>
          </p:cNvPr>
          <p:cNvSpPr/>
          <p:nvPr/>
        </p:nvSpPr>
        <p:spPr>
          <a:xfrm>
            <a:off x="687076" y="1493024"/>
            <a:ext cx="7769848" cy="3600986"/>
          </a:xfrm>
          <a:prstGeom prst="rect">
            <a:avLst/>
          </a:prstGeom>
        </p:spPr>
        <p:txBody>
          <a:bodyPr wrap="square">
            <a:spAutoFit/>
          </a:bodyPr>
          <a:lstStyle/>
          <a:p>
            <a:pPr marL="573088" marR="0" indent="-573088">
              <a:spcBef>
                <a:spcPts val="0"/>
              </a:spcBef>
              <a:spcAft>
                <a:spcPts val="0"/>
              </a:spcAft>
            </a:pP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P:</a:t>
            </a:r>
            <a:r>
              <a:rPr lang="en-US" sz="3200" i="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n-US" sz="3200" b="1" i="1" u="sng"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Lylah Rae Carnes</a:t>
            </a: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child of God, you have been sealed by the Holy Spirit and marked with the cross of Christ forever.</a:t>
            </a:r>
          </a:p>
          <a:p>
            <a:pPr marL="573088" marR="0" indent="-573088">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73088" marR="0" indent="-573088">
              <a:spcBef>
                <a:spcPts val="0"/>
              </a:spcBef>
              <a:spcAft>
                <a:spcPts val="0"/>
              </a:spcAft>
            </a:pPr>
            <a:r>
              <a:rPr lang="en-US" sz="3600" b="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C:	Amen</a:t>
            </a:r>
          </a:p>
          <a:p>
            <a:pPr marL="573088" marR="0" indent="-573088">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227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0A2FC893-9E1F-4127-9F28-657C004393B3}"/>
              </a:ext>
            </a:extLst>
          </p:cNvPr>
          <p:cNvSpPr/>
          <p:nvPr/>
        </p:nvSpPr>
        <p:spPr>
          <a:xfrm>
            <a:off x="774020" y="2892528"/>
            <a:ext cx="7595959" cy="2062103"/>
          </a:xfrm>
          <a:prstGeom prst="rect">
            <a:avLst/>
          </a:prstGeom>
        </p:spPr>
        <p:txBody>
          <a:bodyPr wrap="square">
            <a:spAutoFit/>
          </a:bodyPr>
          <a:lstStyle/>
          <a:p>
            <a:pPr marL="690563" marR="0" indent="-690563">
              <a:spcBef>
                <a:spcPts val="0"/>
              </a:spcBef>
              <a:spcAft>
                <a:spcPts val="0"/>
              </a:spcAft>
            </a:pP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R:	Let your light so shine before others that they may see your good works and glorify your Father in heaven.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CE57C1D-684C-400E-8DBA-895807AEC91F}"/>
              </a:ext>
            </a:extLst>
          </p:cNvPr>
          <p:cNvSpPr/>
          <p:nvPr/>
        </p:nvSpPr>
        <p:spPr>
          <a:xfrm>
            <a:off x="1" y="914400"/>
            <a:ext cx="9144000" cy="1438727"/>
          </a:xfrm>
          <a:prstGeom prst="rect">
            <a:avLst/>
          </a:prstGeom>
        </p:spPr>
        <p:txBody>
          <a:bodyPr wrap="square">
            <a:spAutoFit/>
          </a:bodyPr>
          <a:lstStyle/>
          <a:p>
            <a:pPr marL="0" marR="0">
              <a:lnSpc>
                <a:spcPct val="107000"/>
              </a:lnSpc>
              <a:spcBef>
                <a:spcPts val="0"/>
              </a:spcBef>
              <a:spcAft>
                <a:spcPts val="600"/>
              </a:spcAft>
            </a:pPr>
            <a:r>
              <a:rPr lang="en-US" sz="2800" i="1" dirty="0">
                <a:solidFill>
                  <a:srgbClr val="C00000"/>
                </a:solidFill>
                <a:latin typeface="Arial Rounded MT Bold" panose="020F0704030504030204" pitchFamily="34" charset="0"/>
                <a:ea typeface="Times New Roman" panose="02020603050405020304" pitchFamily="18" charset="0"/>
              </a:rPr>
              <a:t>A lighted candle is given to the baptized (to the sponsor of a young child) by a representative of the congregation who says:</a:t>
            </a:r>
            <a:endParaRPr lang="en-US" sz="28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65264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0A2FC893-9E1F-4127-9F28-657C004393B3}"/>
              </a:ext>
            </a:extLst>
          </p:cNvPr>
          <p:cNvSpPr/>
          <p:nvPr/>
        </p:nvSpPr>
        <p:spPr>
          <a:xfrm>
            <a:off x="148856" y="957884"/>
            <a:ext cx="8888817" cy="5457328"/>
          </a:xfrm>
          <a:prstGeom prst="rect">
            <a:avLst/>
          </a:prstGeom>
        </p:spPr>
        <p:txBody>
          <a:bodyPr wrap="square">
            <a:spAutoFit/>
          </a:bodyPr>
          <a:lstStyle/>
          <a:p>
            <a:pPr marL="690563" marR="0" indent="-690563">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Let us pray…  O God, the giver of all life, look with kindness upon Reece and Bryanna.  Let them ever rejoice in the gift you have given them.  Make them teachers and examples of righteousness for Lylah.  Strengthen them in their own Baptism so they may share eternally with her, the salvation you have given them, through Jesus Christ our Lord.</a:t>
            </a:r>
          </a:p>
          <a:p>
            <a:pPr marL="690563" marR="0" indent="-690563">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3071183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FA2C2-D5A8-462E-B239-88650376EFC5}"/>
              </a:ext>
            </a:extLst>
          </p:cNvPr>
          <p:cNvSpPr/>
          <p:nvPr/>
        </p:nvSpPr>
        <p:spPr>
          <a:xfrm>
            <a:off x="702935" y="308628"/>
            <a:ext cx="2926827" cy="646331"/>
          </a:xfrm>
          <a:prstGeom prst="rect">
            <a:avLst/>
          </a:prstGeom>
        </p:spPr>
        <p:txBody>
          <a:bodyPr wrap="non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Welcome</a:t>
            </a:r>
            <a:endParaRPr lang="en-US" sz="3600" dirty="0">
              <a:effectLst/>
              <a:latin typeface="Arial Rounded MT Bold" panose="020F0704030504030204" pitchFamily="34" charset="0"/>
            </a:endParaRPr>
          </a:p>
        </p:txBody>
      </p:sp>
      <p:sp>
        <p:nvSpPr>
          <p:cNvPr id="5" name="Rectangle 4">
            <a:extLst>
              <a:ext uri="{FF2B5EF4-FFF2-40B4-BE49-F238E27FC236}">
                <a16:creationId xmlns:a16="http://schemas.microsoft.com/office/drawing/2014/main" id="{31E75DE2-828D-43BB-AE12-7782D46BDF6E}"/>
              </a:ext>
            </a:extLst>
          </p:cNvPr>
          <p:cNvSpPr/>
          <p:nvPr/>
        </p:nvSpPr>
        <p:spPr>
          <a:xfrm>
            <a:off x="244547" y="1165030"/>
            <a:ext cx="8697433" cy="1104277"/>
          </a:xfrm>
          <a:prstGeom prst="rect">
            <a:avLst/>
          </a:prstGeom>
        </p:spPr>
        <p:txBody>
          <a:bodyPr wrap="square">
            <a:spAutoFit/>
          </a:bodyPr>
          <a:lstStyle/>
          <a:p>
            <a:pPr marR="0">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The ministers and the baptismal group turn toward the congregation:</a:t>
            </a:r>
            <a:endParaRPr lang="en-US" sz="3200" dirty="0">
              <a:effectLst/>
              <a:latin typeface="Arial Rounded MT Bold" panose="020F07040305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602DA7CC-5AFB-409B-AF18-A3A4A615C8C6}"/>
              </a:ext>
            </a:extLst>
          </p:cNvPr>
          <p:cNvSpPr/>
          <p:nvPr/>
        </p:nvSpPr>
        <p:spPr>
          <a:xfrm>
            <a:off x="223283" y="2605903"/>
            <a:ext cx="8697433" cy="3738972"/>
          </a:xfrm>
          <a:prstGeom prst="rect">
            <a:avLst/>
          </a:prstGeom>
        </p:spPr>
        <p:txBody>
          <a:bodyPr wrap="square">
            <a:spAutoFit/>
          </a:bodyPr>
          <a:lstStyle/>
          <a:p>
            <a:pPr marL="804863" marR="0" indent="-804863" defTabSz="4170363">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Through Baptism God has made Reece and Lylah our new brother and sister in Christ and fellow members of the priesthood we all share in Christ Jesus, that together we may proclaim the praise of God and bear his creative and redeeming Word to all the world.</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08372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FA2C2-D5A8-462E-B239-88650376EFC5}"/>
              </a:ext>
            </a:extLst>
          </p:cNvPr>
          <p:cNvSpPr/>
          <p:nvPr/>
        </p:nvSpPr>
        <p:spPr>
          <a:xfrm>
            <a:off x="702935" y="308628"/>
            <a:ext cx="2926827" cy="646331"/>
          </a:xfrm>
          <a:prstGeom prst="rect">
            <a:avLst/>
          </a:prstGeom>
        </p:spPr>
        <p:txBody>
          <a:bodyPr wrap="non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Welcome</a:t>
            </a:r>
            <a:endParaRPr lang="en-US" sz="3600" dirty="0">
              <a:effectLst/>
              <a:latin typeface="Arial Rounded MT Bold" panose="020F0704030504030204" pitchFamily="34" charset="0"/>
            </a:endParaRPr>
          </a:p>
        </p:txBody>
      </p:sp>
      <p:sp>
        <p:nvSpPr>
          <p:cNvPr id="6" name="Rectangle 5">
            <a:extLst>
              <a:ext uri="{FF2B5EF4-FFF2-40B4-BE49-F238E27FC236}">
                <a16:creationId xmlns:a16="http://schemas.microsoft.com/office/drawing/2014/main" id="{602DA7CC-5AFB-409B-AF18-A3A4A615C8C6}"/>
              </a:ext>
            </a:extLst>
          </p:cNvPr>
          <p:cNvSpPr/>
          <p:nvPr/>
        </p:nvSpPr>
        <p:spPr>
          <a:xfrm>
            <a:off x="324092" y="1006789"/>
            <a:ext cx="8461094" cy="530683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We welcome you into the Lord’s family. We receive you as  fellow members of the body of Christ, children of the same heavenly Father, and  workers with us in the kingdom of God.</a:t>
            </a:r>
            <a:endParaRPr lang="en-US" sz="3600" dirty="0">
              <a:latin typeface="Arial Rounded MT Bold" panose="020F0704030504030204" pitchFamily="34" charset="0"/>
              <a:ea typeface="Calibri" panose="020F0502020204030204" pitchFamily="34" charset="0"/>
            </a:endParaRPr>
          </a:p>
          <a:p>
            <a:pPr marR="0">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Applause is appropriate as the pastor presents the newly Baptized  to the congregation. All return to their places.</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73266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0" y="868101"/>
            <a:ext cx="9144000" cy="5078313"/>
          </a:xfrm>
          <a:prstGeom prst="rect">
            <a:avLst/>
          </a:prstGeom>
        </p:spPr>
        <p:txBody>
          <a:bodyPr wrap="square">
            <a:spAutoFit/>
          </a:bodyPr>
          <a:lstStyle/>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3	"In the middle ages of your life,</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not too old, no longer young,</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to guide you </a:t>
            </a: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through the night,</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complete what I've begun.</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When the evening gently closes in</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and you shut your weary eyes,</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as I have always been,</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with just one more surprise."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744062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925974" y="1720840"/>
            <a:ext cx="8009681" cy="3416320"/>
          </a:xfrm>
          <a:prstGeom prst="rect">
            <a:avLst/>
          </a:prstGeom>
        </p:spPr>
        <p:txBody>
          <a:bodyPr wrap="square">
            <a:spAutoFit/>
          </a:bodyPr>
          <a:lstStyle/>
          <a:p>
            <a:pPr marL="742950" marR="0" indent="-742950">
              <a:spcBef>
                <a:spcPts val="0"/>
              </a:spcBef>
              <a:spcAft>
                <a:spcPts val="0"/>
              </a:spcAft>
              <a:buAutoNum type="arabicPlain" startAt="4"/>
            </a:pPr>
            <a:r>
              <a:rPr lang="en-US" sz="3600" dirty="0">
                <a:latin typeface="Arial Rounded MT Bold" panose="020F0704030504030204" pitchFamily="34" charset="0"/>
                <a:ea typeface="MS Mincho" panose="02020609040205080304" pitchFamily="49" charset="-128"/>
              </a:rPr>
              <a:t>"I was there to hear </a:t>
            </a:r>
          </a:p>
          <a:p>
            <a:pPr marR="0">
              <a:spcBef>
                <a:spcPts val="0"/>
              </a:spcBef>
              <a:spcAft>
                <a:spcPts val="0"/>
              </a:spcAft>
            </a:pPr>
            <a:r>
              <a:rPr lang="en-US" sz="3600" dirty="0">
                <a:latin typeface="Arial Rounded MT Bold" panose="020F0704030504030204" pitchFamily="34" charset="0"/>
                <a:ea typeface="MS Mincho" panose="02020609040205080304" pitchFamily="49" charset="-128"/>
              </a:rPr>
              <a:t>	your borning cry,</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when you are old.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 rejoiced the day </a:t>
            </a: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you were baptized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to see your life unfold."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039154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530" marR="0" indent="-68453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0" y="856344"/>
            <a:ext cx="9118361" cy="5159992"/>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955965"/>
            <a:ext cx="9157803" cy="492529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0" y="868101"/>
            <a:ext cx="9144000" cy="5078313"/>
          </a:xfrm>
          <a:prstGeom prst="rect">
            <a:avLst/>
          </a:prstGeom>
        </p:spPr>
        <p:txBody>
          <a:bodyPr wrap="square">
            <a:spAutoFit/>
          </a:bodyPr>
          <a:lstStyle/>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1	"I was there to hear your borning cry,</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when you are old.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 rejoiced the day you were baptized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to see your life unfold.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 was there when </a:t>
            </a: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you were but a child,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with a faith to suit you well;</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in a blaze of light you wandered off</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to find where demons dwell."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41996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2"/>
            <a:ext cx="9144000" cy="5798127"/>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88537" y="911228"/>
            <a:ext cx="8738648" cy="5155257"/>
          </a:xfrm>
          <a:prstGeom prst="rect">
            <a:avLst/>
          </a:prstGeom>
        </p:spPr>
        <p:txBody>
          <a:bodyPr wrap="square">
            <a:spAutoFit/>
          </a:bodyPr>
          <a:lstStyle/>
          <a:p>
            <a:pPr marL="682625" marR="0" indent="-682625">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Gracious God, you created all that is, and everything is indelibly stamped with your holy signature. Make us to be careful stewards of all you entrust to us, that we might return it to you joyfully, knowing we have done our best to care for and keep it out of love for you. In Jesus’ name we pray.</a:t>
            </a:r>
            <a:endParaRPr lang="en-US" sz="3200" b="1" dirty="0">
              <a:solidFill>
                <a:srgbClr val="000000"/>
              </a:solidFill>
              <a:effectLst/>
              <a:latin typeface="Arial Rounded MT Bold" panose="020F0704030504030204" pitchFamily="34" charset="0"/>
              <a:ea typeface="Calibri" panose="020F0502020204030204" pitchFamily="34" charset="0"/>
            </a:endParaRPr>
          </a:p>
          <a:p>
            <a:pPr marL="682625" marR="0" indent="-682625">
              <a:spcBef>
                <a:spcPts val="0"/>
              </a:spcBef>
              <a:spcAft>
                <a:spcPts val="6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96645"/>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4" y="1474170"/>
            <a:ext cx="7965671"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the Gospel of Mark, the 12</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12:1-17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05DF6DA-AB8C-71C7-B73F-91C2D10D1676}"/>
              </a:ext>
            </a:extLst>
          </p:cNvPr>
          <p:cNvSpPr txBox="1"/>
          <p:nvPr/>
        </p:nvSpPr>
        <p:spPr>
          <a:xfrm>
            <a:off x="115454" y="933253"/>
            <a:ext cx="887771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began to speak to them in parables. “A man planted a vineyard, put a fence around it, dug a pit for the wine press, and built a watchtower; then he leased it to tenants and went to another country.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 season came, he sent a slave to the tenants to collect from them his share of the produce of the vineyard.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they seized him, and beat him, and sent him</a:t>
            </a:r>
          </a:p>
        </p:txBody>
      </p:sp>
    </p:spTree>
    <p:extLst>
      <p:ext uri="{BB962C8B-B14F-4D97-AF65-F5344CB8AC3E}">
        <p14:creationId xmlns:p14="http://schemas.microsoft.com/office/powerpoint/2010/main" val="3427513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9FFFE-967A-943E-A2FD-121E8F21098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52FDDCA-3194-E203-2CFB-A4F114861537}"/>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12:1-17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BEB94C8-1AF6-DA5F-627F-18CA6B058983}"/>
              </a:ext>
            </a:extLst>
          </p:cNvPr>
          <p:cNvSpPr txBox="1"/>
          <p:nvPr/>
        </p:nvSpPr>
        <p:spPr>
          <a:xfrm>
            <a:off x="115454" y="933253"/>
            <a:ext cx="887771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away empty-handed.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again he sent another slave to them; this one they beat over the head and insulted.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sent another, and that one they killed. And so it was with many others; some they beat, and others they killed.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had still one other, a beloved son. Finally he sent him to them, saying, ‘They will respect my son.’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those tenants said to one</a:t>
            </a:r>
          </a:p>
        </p:txBody>
      </p:sp>
    </p:spTree>
    <p:extLst>
      <p:ext uri="{BB962C8B-B14F-4D97-AF65-F5344CB8AC3E}">
        <p14:creationId xmlns:p14="http://schemas.microsoft.com/office/powerpoint/2010/main" val="71801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68CA-12A4-DF6E-50CD-CA1365CC1A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F6085C-60CB-1711-A207-F7E7BEBB327E}"/>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12:1-17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0077E93-1EBA-7A21-BE02-5D8DEED841A7}"/>
              </a:ext>
            </a:extLst>
          </p:cNvPr>
          <p:cNvSpPr txBox="1"/>
          <p:nvPr/>
        </p:nvSpPr>
        <p:spPr>
          <a:xfrm>
            <a:off x="115454" y="933253"/>
            <a:ext cx="8877717" cy="5078313"/>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another, ‘This is the heir; come, let us kill him, and the inheritance will be ours.’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they seized him, killed him, and threw him out of the vineyard.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What then will the owner of the vineyard do? He will come and destroy the tenants and give the vineyard to others.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Have you not read this scripture:</a:t>
            </a:r>
          </a:p>
        </p:txBody>
      </p:sp>
    </p:spTree>
    <p:extLst>
      <p:ext uri="{BB962C8B-B14F-4D97-AF65-F5344CB8AC3E}">
        <p14:creationId xmlns:p14="http://schemas.microsoft.com/office/powerpoint/2010/main" val="167620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0" y="868101"/>
            <a:ext cx="9144000" cy="5324535"/>
          </a:xfrm>
          <a:prstGeom prst="rect">
            <a:avLst/>
          </a:prstGeom>
        </p:spPr>
        <p:txBody>
          <a:bodyPr wrap="square">
            <a:spAutoFit/>
          </a:bodyPr>
          <a:lstStyle/>
          <a:p>
            <a:pPr marL="742950" marR="0" indent="-742950">
              <a:spcBef>
                <a:spcPts val="0"/>
              </a:spcBef>
              <a:spcAft>
                <a:spcPts val="0"/>
              </a:spcAft>
              <a:buAutoNum type="arabicPlain" startAt="2"/>
            </a:pPr>
            <a:r>
              <a:rPr lang="en-US" sz="3400" dirty="0">
                <a:latin typeface="Arial Rounded MT Bold" panose="020F0704030504030204" pitchFamily="34" charset="0"/>
                <a:ea typeface="MS Mincho" panose="02020609040205080304" pitchFamily="49" charset="-128"/>
              </a:rPr>
              <a:t>"When you heard </a:t>
            </a:r>
          </a:p>
          <a:p>
            <a:pPr marR="0">
              <a:spcBef>
                <a:spcPts val="0"/>
              </a:spcBef>
              <a:spcAft>
                <a:spcPts val="0"/>
              </a:spcAft>
            </a:pPr>
            <a:r>
              <a:rPr lang="en-US" sz="3400" dirty="0">
                <a:latin typeface="Arial Rounded MT Bold" panose="020F0704030504030204" pitchFamily="34" charset="0"/>
                <a:ea typeface="MS Mincho" panose="02020609040205080304" pitchFamily="49" charset="-128"/>
              </a:rPr>
              <a:t>	the wonder of the Word</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I was there to cheer you on;</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you were raised to praise </a:t>
            </a: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the living Lord,</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to whom you now belong.</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If you find someone to share your time</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and you join your hearts as one,</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I'll be there to make your verses rhyme</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from dusk till rising sun."</a:t>
            </a:r>
            <a:endParaRPr lang="en-US" sz="34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5460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3D642-52C6-7BED-4B63-F0DB7CCA986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80E27B8-8B8D-E1FD-BA23-B10B6E18B163}"/>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12:1-17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C870FCD-4583-09BB-479D-891DEC218858}"/>
              </a:ext>
            </a:extLst>
          </p:cNvPr>
          <p:cNvSpPr txBox="1"/>
          <p:nvPr/>
        </p:nvSpPr>
        <p:spPr>
          <a:xfrm>
            <a:off x="115454" y="933253"/>
            <a:ext cx="8877717" cy="5786199"/>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stone that the builders rejected</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has become the cornerstone;</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this was the Lord’s doing,</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and it is amazing in our eyes’?”</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they realized that he had told this parable against them, they wanted to arrest him, but they feared the crowd. So they left him and went away.</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they sent to him some Pharisees and some Herodians to trap</a:t>
            </a:r>
          </a:p>
        </p:txBody>
      </p:sp>
    </p:spTree>
    <p:extLst>
      <p:ext uri="{BB962C8B-B14F-4D97-AF65-F5344CB8AC3E}">
        <p14:creationId xmlns:p14="http://schemas.microsoft.com/office/powerpoint/2010/main" val="339796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AE24D-1284-196C-DA44-B7AE44E0927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FD416F8-11E8-B3F9-CB74-0E28DB6A392F}"/>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12:1-17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1E8BDF1-AFE4-3823-567C-538AA50229E7}"/>
              </a:ext>
            </a:extLst>
          </p:cNvPr>
          <p:cNvSpPr txBox="1"/>
          <p:nvPr/>
        </p:nvSpPr>
        <p:spPr>
          <a:xfrm>
            <a:off x="115454" y="933253"/>
            <a:ext cx="887771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him in what he said.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they came and said to him, “Teacher, we know that you are sincere, and show deference to no one; for you do not regard people with partiality, but teach the way of God in accordance with truth. Is it lawful to pay taxes to the emperor, or not?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Should we pay them, or should we not?” But knowing their hypocrisy, he said to them, “Why</a:t>
            </a:r>
          </a:p>
        </p:txBody>
      </p:sp>
    </p:spTree>
    <p:extLst>
      <p:ext uri="{BB962C8B-B14F-4D97-AF65-F5344CB8AC3E}">
        <p14:creationId xmlns:p14="http://schemas.microsoft.com/office/powerpoint/2010/main" val="3843324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547DF-3A80-1263-9D2B-5AA2E843D1C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B76B92-9522-BC18-4BE1-17F061099AC3}"/>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12:1-17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15D2CF-C750-7F4E-7E44-463B63AC9988}"/>
              </a:ext>
            </a:extLst>
          </p:cNvPr>
          <p:cNvSpPr txBox="1"/>
          <p:nvPr/>
        </p:nvSpPr>
        <p:spPr>
          <a:xfrm>
            <a:off x="115454" y="933253"/>
            <a:ext cx="887771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are you putting me to the test? Bring me a denarius and let me see 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they brought one. Then he said to them, “Whose head is this, and whose title?” They answered, “The emperor’s.”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said to them, “Give to the emperor the things that are the emperor’s, and to God the things that are God’s.” And they were utterly amazed at him.</a:t>
            </a:r>
          </a:p>
        </p:txBody>
      </p:sp>
    </p:spTree>
    <p:extLst>
      <p:ext uri="{BB962C8B-B14F-4D97-AF65-F5344CB8AC3E}">
        <p14:creationId xmlns:p14="http://schemas.microsoft.com/office/powerpoint/2010/main" val="2710823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7" y="1189605"/>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Mark 12:1-17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04649C-275C-2527-F5BC-F6FC0FA17ACF}"/>
              </a:ext>
            </a:extLst>
          </p:cNvPr>
          <p:cNvPicPr>
            <a:picLocks noChangeAspect="1"/>
          </p:cNvPicPr>
          <p:nvPr/>
        </p:nvPicPr>
        <p:blipFill>
          <a:blip r:embed="rId3"/>
          <a:stretch>
            <a:fillRect/>
          </a:stretch>
        </p:blipFill>
        <p:spPr>
          <a:xfrm>
            <a:off x="3261673" y="0"/>
            <a:ext cx="5889229" cy="6858000"/>
          </a:xfrm>
          <a:prstGeom prst="rect">
            <a:avLst/>
          </a:prstGeom>
        </p:spPr>
      </p:pic>
      <p:sp>
        <p:nvSpPr>
          <p:cNvPr id="4" name="Title 1"/>
          <p:cNvSpPr txBox="1"/>
          <p:nvPr/>
        </p:nvSpPr>
        <p:spPr bwMode="auto">
          <a:xfrm>
            <a:off x="771525" y="1967266"/>
            <a:ext cx="1971675" cy="25472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spcAft>
                <a:spcPts val="600"/>
              </a:spcAft>
            </a:pPr>
            <a:r>
              <a:rPr lang="en-US" altLang="en-US" sz="3100" kern="1200">
                <a:solidFill>
                  <a:srgbClr val="FFFFFF"/>
                </a:solidFill>
                <a:latin typeface="+mj-lt"/>
                <a:ea typeface="+mj-ea"/>
                <a:cs typeface="+mj-cs"/>
              </a:rPr>
              <a:t>Sermon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45624-6DFA-A676-0619-5A2D09A9608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7BB7AF-4469-E388-2CDB-A944992097DE}"/>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4">
            <a:extLst>
              <a:ext uri="{FF2B5EF4-FFF2-40B4-BE49-F238E27FC236}">
                <a16:creationId xmlns:a16="http://schemas.microsoft.com/office/drawing/2014/main" id="{D4510F91-239E-4645-F778-CFF1AE4C0E76}"/>
              </a:ext>
            </a:extLst>
          </p:cNvPr>
          <p:cNvSpPr/>
          <p:nvPr/>
        </p:nvSpPr>
        <p:spPr>
          <a:xfrm>
            <a:off x="115454" y="136310"/>
            <a:ext cx="2307235" cy="646331"/>
          </a:xfrm>
          <a:prstGeom prst="rect">
            <a:avLst/>
          </a:prstGeom>
        </p:spPr>
        <p:txBody>
          <a:bodyPr wrap="square">
            <a:spAutoFit/>
          </a:bodyPr>
          <a:lstStyle/>
          <a:p>
            <a:pPr marR="0" lvl="0">
              <a:spcBef>
                <a:spcPts val="0"/>
              </a:spcBef>
              <a:spcAft>
                <a:spcPts val="600"/>
              </a:spcAft>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SERMON</a:t>
            </a:r>
          </a:p>
        </p:txBody>
      </p:sp>
      <p:pic>
        <p:nvPicPr>
          <p:cNvPr id="3" name="Picture 2">
            <a:extLst>
              <a:ext uri="{FF2B5EF4-FFF2-40B4-BE49-F238E27FC236}">
                <a16:creationId xmlns:a16="http://schemas.microsoft.com/office/drawing/2014/main" id="{17285B30-E283-F699-7EB9-B5DE255712EF}"/>
              </a:ext>
            </a:extLst>
          </p:cNvPr>
          <p:cNvPicPr>
            <a:picLocks noChangeAspect="1"/>
          </p:cNvPicPr>
          <p:nvPr/>
        </p:nvPicPr>
        <p:blipFill>
          <a:blip r:embed="rId3"/>
          <a:stretch>
            <a:fillRect/>
          </a:stretch>
        </p:blipFill>
        <p:spPr>
          <a:xfrm>
            <a:off x="2026763" y="688539"/>
            <a:ext cx="7117237" cy="6117073"/>
          </a:xfrm>
          <a:prstGeom prst="rect">
            <a:avLst/>
          </a:prstGeom>
        </p:spPr>
      </p:pic>
    </p:spTree>
    <p:extLst>
      <p:ext uri="{BB962C8B-B14F-4D97-AF65-F5344CB8AC3E}">
        <p14:creationId xmlns:p14="http://schemas.microsoft.com/office/powerpoint/2010/main" val="3423257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C00B-988A-FF3C-5D43-C435EC5EECF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540EA7F-A85B-3161-4F16-3AD163A995DB}"/>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4">
            <a:extLst>
              <a:ext uri="{FF2B5EF4-FFF2-40B4-BE49-F238E27FC236}">
                <a16:creationId xmlns:a16="http://schemas.microsoft.com/office/drawing/2014/main" id="{277DDB0B-92B8-9299-A422-FD016C3C20A9}"/>
              </a:ext>
            </a:extLst>
          </p:cNvPr>
          <p:cNvSpPr/>
          <p:nvPr/>
        </p:nvSpPr>
        <p:spPr>
          <a:xfrm>
            <a:off x="115454" y="136310"/>
            <a:ext cx="2307235" cy="646331"/>
          </a:xfrm>
          <a:prstGeom prst="rect">
            <a:avLst/>
          </a:prstGeom>
        </p:spPr>
        <p:txBody>
          <a:bodyPr wrap="square">
            <a:spAutoFit/>
          </a:bodyPr>
          <a:lstStyle/>
          <a:p>
            <a:pPr marR="0" lvl="0">
              <a:spcBef>
                <a:spcPts val="0"/>
              </a:spcBef>
              <a:spcAft>
                <a:spcPts val="600"/>
              </a:spcAft>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SERMON</a:t>
            </a:r>
          </a:p>
        </p:txBody>
      </p:sp>
      <p:pic>
        <p:nvPicPr>
          <p:cNvPr id="4" name="Picture 3">
            <a:extLst>
              <a:ext uri="{FF2B5EF4-FFF2-40B4-BE49-F238E27FC236}">
                <a16:creationId xmlns:a16="http://schemas.microsoft.com/office/drawing/2014/main" id="{65DFD781-6D35-455D-513A-E4D61F1A6DE2}"/>
              </a:ext>
            </a:extLst>
          </p:cNvPr>
          <p:cNvPicPr>
            <a:picLocks noChangeAspect="1"/>
          </p:cNvPicPr>
          <p:nvPr/>
        </p:nvPicPr>
        <p:blipFill>
          <a:blip r:embed="rId3"/>
          <a:stretch>
            <a:fillRect/>
          </a:stretch>
        </p:blipFill>
        <p:spPr>
          <a:xfrm>
            <a:off x="115454" y="1456441"/>
            <a:ext cx="4129621" cy="5090474"/>
          </a:xfrm>
          <a:prstGeom prst="rect">
            <a:avLst/>
          </a:prstGeom>
        </p:spPr>
      </p:pic>
      <p:pic>
        <p:nvPicPr>
          <p:cNvPr id="7" name="Picture 6" descr="A painting of a person and person&#10;&#10;Description automatically generated">
            <a:extLst>
              <a:ext uri="{FF2B5EF4-FFF2-40B4-BE49-F238E27FC236}">
                <a16:creationId xmlns:a16="http://schemas.microsoft.com/office/drawing/2014/main" id="{3DECCA52-013A-F87B-9A80-74AB56872ED1}"/>
              </a:ext>
            </a:extLst>
          </p:cNvPr>
          <p:cNvPicPr>
            <a:picLocks noChangeAspect="1"/>
          </p:cNvPicPr>
          <p:nvPr/>
        </p:nvPicPr>
        <p:blipFill>
          <a:blip r:embed="rId4"/>
          <a:stretch>
            <a:fillRect/>
          </a:stretch>
        </p:blipFill>
        <p:spPr>
          <a:xfrm>
            <a:off x="4758271" y="1767526"/>
            <a:ext cx="4453261" cy="5090474"/>
          </a:xfrm>
          <a:prstGeom prst="rect">
            <a:avLst/>
          </a:prstGeom>
        </p:spPr>
      </p:pic>
    </p:spTree>
    <p:extLst>
      <p:ext uri="{BB962C8B-B14F-4D97-AF65-F5344CB8AC3E}">
        <p14:creationId xmlns:p14="http://schemas.microsoft.com/office/powerpoint/2010/main" val="848640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3917-6FCB-E765-2B9C-A77CED1FA99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7E9A69-897F-87E1-BA25-6036846176A2}"/>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4">
            <a:extLst>
              <a:ext uri="{FF2B5EF4-FFF2-40B4-BE49-F238E27FC236}">
                <a16:creationId xmlns:a16="http://schemas.microsoft.com/office/drawing/2014/main" id="{427A14C1-9572-35E9-741E-013469358E3F}"/>
              </a:ext>
            </a:extLst>
          </p:cNvPr>
          <p:cNvSpPr/>
          <p:nvPr/>
        </p:nvSpPr>
        <p:spPr>
          <a:xfrm>
            <a:off x="3380282" y="136310"/>
            <a:ext cx="2307235" cy="646331"/>
          </a:xfrm>
          <a:prstGeom prst="rect">
            <a:avLst/>
          </a:prstGeom>
        </p:spPr>
        <p:txBody>
          <a:bodyPr wrap="square">
            <a:spAutoFit/>
          </a:bodyPr>
          <a:lstStyle/>
          <a:p>
            <a:pPr marR="0" lvl="0">
              <a:spcBef>
                <a:spcPts val="0"/>
              </a:spcBef>
              <a:spcAft>
                <a:spcPts val="600"/>
              </a:spcAft>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SERMON</a:t>
            </a:r>
          </a:p>
        </p:txBody>
      </p:sp>
      <p:pic>
        <p:nvPicPr>
          <p:cNvPr id="3" name="Picture 2">
            <a:extLst>
              <a:ext uri="{FF2B5EF4-FFF2-40B4-BE49-F238E27FC236}">
                <a16:creationId xmlns:a16="http://schemas.microsoft.com/office/drawing/2014/main" id="{8D8CCAE6-EAD4-B382-A8B5-A43D3AD823A0}"/>
              </a:ext>
            </a:extLst>
          </p:cNvPr>
          <p:cNvPicPr>
            <a:picLocks noChangeAspect="1"/>
          </p:cNvPicPr>
          <p:nvPr/>
        </p:nvPicPr>
        <p:blipFill rotWithShape="1">
          <a:blip r:embed="rId3"/>
          <a:srcRect l="3367" t="3116" r="3872" b="5274"/>
          <a:stretch/>
        </p:blipFill>
        <p:spPr>
          <a:xfrm>
            <a:off x="0" y="916888"/>
            <a:ext cx="9144000" cy="5941112"/>
          </a:xfrm>
          <a:prstGeom prst="rect">
            <a:avLst/>
          </a:prstGeom>
        </p:spPr>
      </p:pic>
    </p:spTree>
    <p:extLst>
      <p:ext uri="{BB962C8B-B14F-4D97-AF65-F5344CB8AC3E}">
        <p14:creationId xmlns:p14="http://schemas.microsoft.com/office/powerpoint/2010/main" val="4251562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588D-25CD-E9E0-804B-FDBBEE3C72E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5D2976-0AE3-F543-A244-C5A4E97B26FD}"/>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4">
            <a:extLst>
              <a:ext uri="{FF2B5EF4-FFF2-40B4-BE49-F238E27FC236}">
                <a16:creationId xmlns:a16="http://schemas.microsoft.com/office/drawing/2014/main" id="{E02075F2-6815-D913-3497-738FDDA9F6B4}"/>
              </a:ext>
            </a:extLst>
          </p:cNvPr>
          <p:cNvSpPr/>
          <p:nvPr/>
        </p:nvSpPr>
        <p:spPr>
          <a:xfrm>
            <a:off x="3380282" y="136310"/>
            <a:ext cx="2307235" cy="646331"/>
          </a:xfrm>
          <a:prstGeom prst="rect">
            <a:avLst/>
          </a:prstGeom>
        </p:spPr>
        <p:txBody>
          <a:bodyPr wrap="square">
            <a:spAutoFit/>
          </a:bodyPr>
          <a:lstStyle/>
          <a:p>
            <a:pPr marR="0" lvl="0">
              <a:spcBef>
                <a:spcPts val="0"/>
              </a:spcBef>
              <a:spcAft>
                <a:spcPts val="600"/>
              </a:spcAft>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SERMON</a:t>
            </a:r>
          </a:p>
        </p:txBody>
      </p:sp>
      <p:pic>
        <p:nvPicPr>
          <p:cNvPr id="4" name="Picture 3">
            <a:extLst>
              <a:ext uri="{FF2B5EF4-FFF2-40B4-BE49-F238E27FC236}">
                <a16:creationId xmlns:a16="http://schemas.microsoft.com/office/drawing/2014/main" id="{7DF8CA63-E2C8-F54D-3F3F-A82CBB8B54C7}"/>
              </a:ext>
            </a:extLst>
          </p:cNvPr>
          <p:cNvPicPr>
            <a:picLocks noChangeAspect="1"/>
          </p:cNvPicPr>
          <p:nvPr/>
        </p:nvPicPr>
        <p:blipFill rotWithShape="1">
          <a:blip r:embed="rId3"/>
          <a:srcRect l="2784" t="6768" r="1237" b="3349"/>
          <a:stretch/>
        </p:blipFill>
        <p:spPr>
          <a:xfrm>
            <a:off x="2205873" y="2647429"/>
            <a:ext cx="6938127" cy="4210571"/>
          </a:xfrm>
          <a:prstGeom prst="rect">
            <a:avLst/>
          </a:prstGeom>
        </p:spPr>
      </p:pic>
      <p:pic>
        <p:nvPicPr>
          <p:cNvPr id="6" name="Picture 5">
            <a:extLst>
              <a:ext uri="{FF2B5EF4-FFF2-40B4-BE49-F238E27FC236}">
                <a16:creationId xmlns:a16="http://schemas.microsoft.com/office/drawing/2014/main" id="{345A7A8E-531A-A3BD-5302-EC296C311925}"/>
              </a:ext>
            </a:extLst>
          </p:cNvPr>
          <p:cNvPicPr>
            <a:picLocks noChangeAspect="1"/>
          </p:cNvPicPr>
          <p:nvPr/>
        </p:nvPicPr>
        <p:blipFill>
          <a:blip r:embed="rId4"/>
          <a:stretch>
            <a:fillRect/>
          </a:stretch>
        </p:blipFill>
        <p:spPr>
          <a:xfrm>
            <a:off x="489700" y="913630"/>
            <a:ext cx="3432345" cy="3974937"/>
          </a:xfrm>
          <a:prstGeom prst="rect">
            <a:avLst/>
          </a:prstGeom>
        </p:spPr>
      </p:pic>
    </p:spTree>
    <p:extLst>
      <p:ext uri="{BB962C8B-B14F-4D97-AF65-F5344CB8AC3E}">
        <p14:creationId xmlns:p14="http://schemas.microsoft.com/office/powerpoint/2010/main" val="2974130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3E85-198D-2911-9233-D18BC09C4A2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AFC279-A544-9457-ED92-2DDDCF2B16E6}"/>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4">
            <a:extLst>
              <a:ext uri="{FF2B5EF4-FFF2-40B4-BE49-F238E27FC236}">
                <a16:creationId xmlns:a16="http://schemas.microsoft.com/office/drawing/2014/main" id="{089F9790-5481-D154-C661-E46FAE4FB8A1}"/>
              </a:ext>
            </a:extLst>
          </p:cNvPr>
          <p:cNvSpPr/>
          <p:nvPr/>
        </p:nvSpPr>
        <p:spPr>
          <a:xfrm>
            <a:off x="3380282" y="136310"/>
            <a:ext cx="2307235" cy="646331"/>
          </a:xfrm>
          <a:prstGeom prst="rect">
            <a:avLst/>
          </a:prstGeom>
        </p:spPr>
        <p:txBody>
          <a:bodyPr wrap="square">
            <a:spAutoFit/>
          </a:bodyPr>
          <a:lstStyle/>
          <a:p>
            <a:pPr marR="0" lvl="0">
              <a:spcBef>
                <a:spcPts val="0"/>
              </a:spcBef>
              <a:spcAft>
                <a:spcPts val="600"/>
              </a:spcAft>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SERMON</a:t>
            </a:r>
          </a:p>
        </p:txBody>
      </p:sp>
      <p:pic>
        <p:nvPicPr>
          <p:cNvPr id="3" name="Picture 2">
            <a:extLst>
              <a:ext uri="{FF2B5EF4-FFF2-40B4-BE49-F238E27FC236}">
                <a16:creationId xmlns:a16="http://schemas.microsoft.com/office/drawing/2014/main" id="{6DCB88EC-8D18-753C-4EBA-31E641D7D24B}"/>
              </a:ext>
            </a:extLst>
          </p:cNvPr>
          <p:cNvPicPr>
            <a:picLocks noChangeAspect="1"/>
          </p:cNvPicPr>
          <p:nvPr/>
        </p:nvPicPr>
        <p:blipFill rotWithShape="1">
          <a:blip r:embed="rId3"/>
          <a:srcRect l="58453" t="2642" r="2165"/>
          <a:stretch/>
        </p:blipFill>
        <p:spPr>
          <a:xfrm>
            <a:off x="2221780" y="1018671"/>
            <a:ext cx="4339276" cy="5808923"/>
          </a:xfrm>
          <a:prstGeom prst="rect">
            <a:avLst/>
          </a:prstGeom>
        </p:spPr>
      </p:pic>
    </p:spTree>
    <p:extLst>
      <p:ext uri="{BB962C8B-B14F-4D97-AF65-F5344CB8AC3E}">
        <p14:creationId xmlns:p14="http://schemas.microsoft.com/office/powerpoint/2010/main" val="239215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910082" cy="5361724"/>
          </a:xfrm>
          <a:prstGeom prst="rect">
            <a:avLst/>
          </a:prstGeom>
        </p:spPr>
        <p:txBody>
          <a:bodyPr wrap="square">
            <a:spAutoFit/>
          </a:bodyPr>
          <a:lstStyle/>
          <a:p>
            <a:pPr marL="690563" marR="0" indent="-690563">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In Holy Baptism our gracious heavenly Father liberates us from sin and death by joining us to the death and resurrection of our Lord Jesus Christ. We are born children of a fallen humanity; in the waters of Baptism we are reborn children of God and inheritors of eternal life. By water and the Holy Spirit, we are made members of the Church which is the body of Christ.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 - PRESENTATION</a:t>
            </a:r>
          </a:p>
        </p:txBody>
      </p:sp>
    </p:spTree>
    <p:extLst>
      <p:ext uri="{BB962C8B-B14F-4D97-AF65-F5344CB8AC3E}">
        <p14:creationId xmlns:p14="http://schemas.microsoft.com/office/powerpoint/2010/main" val="164157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CFDE-624C-8400-E89A-59DC9853CA1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9B6C88-02AD-A0FA-9FC5-7E8D969C33E4}"/>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4">
            <a:extLst>
              <a:ext uri="{FF2B5EF4-FFF2-40B4-BE49-F238E27FC236}">
                <a16:creationId xmlns:a16="http://schemas.microsoft.com/office/drawing/2014/main" id="{0D59B1A9-6B57-5F9E-9C6F-117C49835FE2}"/>
              </a:ext>
            </a:extLst>
          </p:cNvPr>
          <p:cNvSpPr/>
          <p:nvPr/>
        </p:nvSpPr>
        <p:spPr>
          <a:xfrm>
            <a:off x="3380282" y="136310"/>
            <a:ext cx="2307235" cy="646331"/>
          </a:xfrm>
          <a:prstGeom prst="rect">
            <a:avLst/>
          </a:prstGeom>
        </p:spPr>
        <p:txBody>
          <a:bodyPr wrap="square">
            <a:spAutoFit/>
          </a:bodyPr>
          <a:lstStyle/>
          <a:p>
            <a:pPr marR="0" lvl="0">
              <a:spcBef>
                <a:spcPts val="0"/>
              </a:spcBef>
              <a:spcAft>
                <a:spcPts val="600"/>
              </a:spcAft>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SERMON</a:t>
            </a:r>
          </a:p>
        </p:txBody>
      </p:sp>
      <p:pic>
        <p:nvPicPr>
          <p:cNvPr id="4" name="Picture 3">
            <a:extLst>
              <a:ext uri="{FF2B5EF4-FFF2-40B4-BE49-F238E27FC236}">
                <a16:creationId xmlns:a16="http://schemas.microsoft.com/office/drawing/2014/main" id="{DD7FF360-E469-6D43-3CBF-02DC850DAD98}"/>
              </a:ext>
            </a:extLst>
          </p:cNvPr>
          <p:cNvPicPr>
            <a:picLocks noChangeAspect="1"/>
          </p:cNvPicPr>
          <p:nvPr/>
        </p:nvPicPr>
        <p:blipFill>
          <a:blip r:embed="rId3"/>
          <a:stretch>
            <a:fillRect/>
          </a:stretch>
        </p:blipFill>
        <p:spPr>
          <a:xfrm>
            <a:off x="1470126" y="768342"/>
            <a:ext cx="6127548" cy="6089657"/>
          </a:xfrm>
          <a:prstGeom prst="rect">
            <a:avLst/>
          </a:prstGeom>
        </p:spPr>
      </p:pic>
    </p:spTree>
    <p:extLst>
      <p:ext uri="{BB962C8B-B14F-4D97-AF65-F5344CB8AC3E}">
        <p14:creationId xmlns:p14="http://schemas.microsoft.com/office/powerpoint/2010/main" val="585419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91080-5EBD-5BC4-BBCF-FDF6DB083F6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875555-8394-41C7-4E86-1D6A8F09FF7C}"/>
              </a:ext>
            </a:extLst>
          </p:cNvPr>
          <p:cNvSpPr/>
          <p:nvPr/>
        </p:nvSpPr>
        <p:spPr>
          <a:xfrm>
            <a:off x="3380282" y="136310"/>
            <a:ext cx="2307235" cy="646331"/>
          </a:xfrm>
          <a:prstGeom prst="rect">
            <a:avLst/>
          </a:prstGeom>
        </p:spPr>
        <p:txBody>
          <a:bodyPr wrap="square">
            <a:spAutoFit/>
          </a:bodyPr>
          <a:lstStyle/>
          <a:p>
            <a:pPr marR="0" lvl="0">
              <a:spcBef>
                <a:spcPts val="0"/>
              </a:spcBef>
              <a:spcAft>
                <a:spcPts val="600"/>
              </a:spcAft>
            </a:pPr>
            <a:r>
              <a:rPr lang="fr-FR" sz="3600" b="1">
                <a:latin typeface="Arial Rounded MT Bold" panose="020F0704030504030204" pitchFamily="34" charset="0"/>
                <a:ea typeface="Calibri" panose="020F0502020204030204" pitchFamily="34" charset="0"/>
                <a:cs typeface="Times New Roman" panose="02020603050405020304" pitchFamily="18" charset="0"/>
              </a:rPr>
              <a:t>SERMON</a:t>
            </a:r>
            <a:endParaRPr lang="fr-FR" sz="3600" b="1"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A93A8BA-5880-7AC0-156C-2FBCF149CA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000">
                        <a14:foregroundMark x1="16833" y1="30667" x2="33167" y2="15333"/>
                        <a14:foregroundMark x1="33167" y1="15333" x2="42333" y2="13167"/>
                        <a14:foregroundMark x1="42333" y1="13167" x2="68833" y2="17667"/>
                        <a14:foregroundMark x1="68833" y1="17667" x2="79000" y2="26167"/>
                        <a14:foregroundMark x1="79000" y1="26167" x2="80167" y2="59500"/>
                        <a14:foregroundMark x1="80167" y1="59500" x2="69000" y2="80500"/>
                        <a14:foregroundMark x1="69000" y1="80500" x2="60667" y2="83333"/>
                        <a14:foregroundMark x1="60667" y1="83333" x2="33000" y2="81000"/>
                        <a14:foregroundMark x1="33000" y1="81000" x2="22667" y2="72000"/>
                        <a14:foregroundMark x1="22667" y1="72000" x2="21333" y2="38667"/>
                        <a14:foregroundMark x1="21333" y1="38667" x2="18000" y2="30667"/>
                        <a14:foregroundMark x1="18000" y1="30667" x2="17833" y2="30667"/>
                        <a14:foregroundMark x1="25500" y1="23333" x2="54167" y2="18500"/>
                        <a14:foregroundMark x1="54167" y1="18500" x2="56500" y2="18667"/>
                        <a14:foregroundMark x1="55667" y1="18333" x2="73167" y2="29667"/>
                        <a14:foregroundMark x1="73833" y1="26500" x2="61667" y2="19667"/>
                        <a14:foregroundMark x1="55333" y1="11500" x2="67667" y2="14667"/>
                        <a14:foregroundMark x1="67667" y1="14667" x2="74167" y2="19667"/>
                        <a14:foregroundMark x1="74167" y1="19667" x2="74500" y2="20167"/>
                        <a14:foregroundMark x1="71833" y1="17500" x2="80333" y2="23500"/>
                        <a14:foregroundMark x1="80333" y1="23500" x2="83167" y2="29167"/>
                        <a14:foregroundMark x1="60667" y1="13500" x2="51167" y2="12833"/>
                        <a14:foregroundMark x1="51167" y1="12833" x2="48167" y2="15500"/>
                        <a14:foregroundMark x1="54000" y1="10167" x2="49333" y2="11500"/>
                        <a14:foregroundMark x1="41500" y1="12333" x2="32667" y2="14500"/>
                        <a14:foregroundMark x1="32667" y1="14500" x2="16333" y2="27000"/>
                        <a14:foregroundMark x1="16333" y1="27000" x2="17000" y2="29667"/>
                        <a14:foregroundMark x1="16500" y1="29833" x2="18667" y2="37333"/>
                        <a14:foregroundMark x1="22500" y1="34167" x2="30333" y2="26000"/>
                        <a14:foregroundMark x1="46833" y1="31500" x2="49167" y2="40167"/>
                        <a14:foregroundMark x1="49167" y1="40167" x2="54333" y2="35000"/>
                        <a14:foregroundMark x1="56167" y1="31000" x2="44500" y2="31833"/>
                        <a14:foregroundMark x1="44500" y1="31833" x2="44333" y2="32000"/>
                        <a14:foregroundMark x1="54333" y1="29667" x2="45000" y2="29000"/>
                        <a14:foregroundMark x1="66833" y1="40000" x2="70833" y2="49500"/>
                        <a14:foregroundMark x1="63000" y1="43167" x2="57167" y2="54333"/>
                        <a14:foregroundMark x1="57167" y1="54333" x2="46333" y2="55000"/>
                        <a14:foregroundMark x1="46333" y1="55000" x2="39167" y2="45667"/>
                        <a14:foregroundMark x1="39167" y1="45667" x2="52500" y2="48333"/>
                        <a14:foregroundMark x1="37333" y1="41500" x2="34167" y2="49500"/>
                        <a14:foregroundMark x1="61000" y1="40667" x2="56667" y2="45667"/>
                        <a14:foregroundMark x1="33500" y1="39000" x2="30500" y2="47500"/>
                        <a14:foregroundMark x1="30500" y1="47500" x2="30500" y2="47500"/>
                        <a14:foregroundMark x1="31667" y1="40833" x2="28333" y2="47000"/>
                        <a14:foregroundMark x1="37833" y1="58500" x2="42167" y2="64333"/>
                        <a14:foregroundMark x1="45000" y1="60167" x2="43500" y2="68167"/>
                        <a14:foregroundMark x1="35333" y1="63500" x2="41333" y2="66333"/>
                        <a14:foregroundMark x1="55333" y1="57667" x2="62667" y2="63833"/>
                        <a14:foregroundMark x1="62667" y1="63833" x2="56667" y2="59000"/>
                        <a14:foregroundMark x1="54667" y1="61500" x2="57500" y2="66500"/>
                        <a14:foregroundMark x1="62333" y1="58500" x2="67500" y2="61167"/>
                        <a14:foregroundMark x1="63667" y1="64667" x2="55500" y2="69333"/>
                        <a14:foregroundMark x1="18833" y1="42500" x2="18000" y2="62167"/>
                        <a14:foregroundMark x1="18000" y1="62167" x2="20333" y2="67167"/>
                        <a14:foregroundMark x1="20500" y1="36667" x2="19833" y2="51833"/>
                        <a14:foregroundMark x1="33500" y1="59500" x2="36500" y2="65333"/>
                        <a14:foregroundMark x1="25167" y1="68667" x2="35167" y2="79167"/>
                        <a14:foregroundMark x1="35167" y1="79167" x2="38167" y2="80333"/>
                        <a14:foregroundMark x1="20000" y1="70833" x2="27833" y2="78833"/>
                        <a14:foregroundMark x1="18167" y1="70833" x2="26000" y2="79167"/>
                        <a14:foregroundMark x1="26000" y1="79167" x2="29000" y2="79000"/>
                        <a14:foregroundMark x1="17333" y1="70500" x2="23000" y2="78500"/>
                        <a14:foregroundMark x1="23000" y1="78500" x2="24500" y2="78667"/>
                        <a14:foregroundMark x1="20167" y1="67000" x2="15333" y2="71167"/>
                        <a14:foregroundMark x1="16333" y1="72167" x2="20500" y2="77000"/>
                        <a14:foregroundMark x1="20667" y1="78167" x2="28833" y2="82667"/>
                        <a14:foregroundMark x1="28833" y1="82667" x2="29167" y2="83333"/>
                        <a14:foregroundMark x1="28833" y1="83333" x2="34167" y2="84833"/>
                        <a14:foregroundMark x1="36333" y1="82500" x2="42500" y2="88333"/>
                        <a14:foregroundMark x1="42500" y1="88333" x2="43000" y2="87833"/>
                        <a14:foregroundMark x1="36500" y1="86167" x2="41000" y2="87667"/>
                        <a14:foregroundMark x1="35167" y1="84167" x2="36000" y2="87500"/>
                        <a14:foregroundMark x1="44500" y1="89167" x2="53500" y2="89833"/>
                        <a14:foregroundMark x1="47167" y1="86000" x2="56500" y2="87000"/>
                        <a14:foregroundMark x1="54167" y1="84333" x2="59667" y2="84000"/>
                        <a14:foregroundMark x1="54667" y1="89000" x2="71833" y2="82167"/>
                        <a14:foregroundMark x1="71833" y1="82167" x2="79333" y2="75667"/>
                        <a14:foregroundMark x1="79333" y1="75667" x2="83167" y2="66833"/>
                        <a14:foregroundMark x1="83167" y1="66833" x2="78333" y2="64667"/>
                        <a14:foregroundMark x1="70833" y1="75000" x2="58167" y2="81667"/>
                        <a14:foregroundMark x1="84667" y1="30000" x2="79667" y2="36333"/>
                        <a14:foregroundMark x1="83167" y1="26000" x2="84667" y2="30000"/>
                        <a14:foregroundMark x1="79500" y1="22167" x2="70833" y2="15667"/>
                        <a14:foregroundMark x1="70833" y1="15667" x2="55000" y2="10500"/>
                        <a14:foregroundMark x1="47000" y1="11167" x2="45500" y2="14333"/>
                        <a14:foregroundMark x1="40167" y1="11000" x2="26333" y2="16500"/>
                        <a14:foregroundMark x1="22833" y1="19667" x2="16333" y2="25667"/>
                        <a14:foregroundMark x1="15000" y1="28167" x2="18167" y2="34667"/>
                        <a14:foregroundMark x1="15500" y1="31667" x2="16167" y2="34833"/>
                        <a14:foregroundMark x1="14833" y1="31333" x2="14000" y2="33500"/>
                        <a14:foregroundMark x1="80500" y1="42000" x2="81167" y2="55667"/>
                        <a14:foregroundMark x1="50667" y1="9667" x2="53500" y2="8667"/>
                        <a14:foregroundMark x1="55833" y1="9500" x2="63833" y2="12167"/>
                        <a14:foregroundMark x1="65333" y1="13167" x2="71833" y2="15333"/>
                        <a14:foregroundMark x1="43333" y1="13000" x2="41833" y2="11000"/>
                        <a14:foregroundMark x1="21333" y1="19000" x2="21000" y2="20667"/>
                        <a14:foregroundMark x1="28333" y1="83833" x2="29333" y2="84667"/>
                        <a14:foregroundMark x1="38333" y1="88167" x2="42667" y2="88833"/>
                        <a14:foregroundMark x1="57000" y1="88833" x2="67333" y2="86667"/>
                        <a14:foregroundMark x1="69833" y1="84500" x2="71500" y2="84167"/>
                        <a14:foregroundMark x1="84333" y1="69500" x2="83667" y2="72833"/>
                        <a14:foregroundMark x1="81333" y1="75167" x2="78500" y2="78000"/>
                        <a14:foregroundMark x1="78333" y1="78833" x2="75333" y2="81333"/>
                      </a14:backgroundRemoval>
                    </a14:imgEffect>
                  </a14:imgLayer>
                </a14:imgProps>
              </a:ext>
            </a:extLst>
          </a:blip>
          <a:srcRect l="12062" t="7058" r="12391" b="9643"/>
          <a:stretch/>
        </p:blipFill>
        <p:spPr>
          <a:xfrm>
            <a:off x="169682" y="334765"/>
            <a:ext cx="3024297" cy="3334650"/>
          </a:xfrm>
          <a:prstGeom prst="rect">
            <a:avLst/>
          </a:prstGeom>
        </p:spPr>
      </p:pic>
      <p:pic>
        <p:nvPicPr>
          <p:cNvPr id="6" name="Picture 5">
            <a:extLst>
              <a:ext uri="{FF2B5EF4-FFF2-40B4-BE49-F238E27FC236}">
                <a16:creationId xmlns:a16="http://schemas.microsoft.com/office/drawing/2014/main" id="{CC0C3B91-ADAF-D81C-B5E2-DAE27C535ED9}"/>
              </a:ext>
            </a:extLst>
          </p:cNvPr>
          <p:cNvPicPr>
            <a:picLocks noChangeAspect="1"/>
          </p:cNvPicPr>
          <p:nvPr/>
        </p:nvPicPr>
        <p:blipFill>
          <a:blip r:embed="rId5"/>
          <a:stretch>
            <a:fillRect/>
          </a:stretch>
        </p:blipFill>
        <p:spPr>
          <a:xfrm>
            <a:off x="2897259" y="3221539"/>
            <a:ext cx="6246742" cy="3636461"/>
          </a:xfrm>
          <a:prstGeom prst="rect">
            <a:avLst/>
          </a:prstGeom>
        </p:spPr>
      </p:pic>
    </p:spTree>
    <p:extLst>
      <p:ext uri="{BB962C8B-B14F-4D97-AF65-F5344CB8AC3E}">
        <p14:creationId xmlns:p14="http://schemas.microsoft.com/office/powerpoint/2010/main" val="36479972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333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120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the journey,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74259" y="1196516"/>
            <a:ext cx="7595482"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Confident that you walk alongside us in our need, we lift to you all our prayers, spoken and unspoken, through Jesus Christ our savior.</a:t>
            </a:r>
          </a:p>
          <a:p>
            <a:pPr marL="684530" marR="0" indent="-684530">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21248" y="3090446"/>
            <a:ext cx="456768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3" name="Picture 2">
            <a:extLst>
              <a:ext uri="{FF2B5EF4-FFF2-40B4-BE49-F238E27FC236}">
                <a16:creationId xmlns:a16="http://schemas.microsoft.com/office/drawing/2014/main" id="{03B06ACD-630A-9112-BE8F-A01DD3E6350F}"/>
              </a:ext>
            </a:extLst>
          </p:cNvPr>
          <p:cNvPicPr>
            <a:picLocks noChangeAspect="1"/>
          </p:cNvPicPr>
          <p:nvPr/>
        </p:nvPicPr>
        <p:blipFill>
          <a:blip r:embed="rId3"/>
          <a:stretch>
            <a:fillRect/>
          </a:stretch>
        </p:blipFill>
        <p:spPr>
          <a:xfrm>
            <a:off x="80520" y="122549"/>
            <a:ext cx="4340728" cy="66440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57700" y="2912358"/>
            <a:ext cx="4605780" cy="1261884"/>
          </a:xfrm>
          <a:prstGeom prst="rect">
            <a:avLst/>
          </a:prstGeom>
        </p:spPr>
        <p:txBody>
          <a:bodyPr wrap="square">
            <a:spAutoFit/>
          </a:bodyPr>
          <a:lstStyle/>
          <a:p>
            <a:pPr marL="395288" marR="0" lvl="0" indent="-395288"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007EAD50-04E9-0102-656F-F59135AE8FD1}"/>
              </a:ext>
            </a:extLst>
          </p:cNvPr>
          <p:cNvPicPr>
            <a:picLocks noChangeAspect="1"/>
          </p:cNvPicPr>
          <p:nvPr/>
        </p:nvPicPr>
        <p:blipFill>
          <a:blip r:embed="rId3"/>
          <a:stretch>
            <a:fillRect/>
          </a:stretch>
        </p:blipFill>
        <p:spPr>
          <a:xfrm>
            <a:off x="80520" y="122549"/>
            <a:ext cx="4340728" cy="664405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7"/>
            <a:ext cx="9144000" cy="6045942"/>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0" y="945221"/>
            <a:ext cx="9166814" cy="5912777"/>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5023683"/>
          </a:xfrm>
          <a:prstGeom prst="rect">
            <a:avLst/>
          </a:prstGeom>
        </p:spPr>
        <p:txBody>
          <a:bodyPr wrap="square">
            <a:spAutoFit/>
          </a:bodyPr>
          <a:lstStyle/>
          <a:p>
            <a:pPr marL="690563" marR="0" indent="-687388">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As we live with him and with his people, we grow in faith, love, and obedience to the will of God.</a:t>
            </a:r>
            <a:endParaRPr lang="en-US" sz="3200" dirty="0">
              <a:latin typeface="Arial Rounded MT Bold" panose="020F0704030504030204" pitchFamily="34" charset="0"/>
              <a:ea typeface="Calibri" panose="020F0502020204030204" pitchFamily="34" charset="0"/>
            </a:endParaRPr>
          </a:p>
          <a:p>
            <a:pPr marL="690563" marR="0" indent="-687388" algn="ctr">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Sponsors and Parents present Candidates for Baptism</a:t>
            </a:r>
            <a:endParaRPr lang="en-US" sz="32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Sponsors and Parents:	</a:t>
            </a:r>
          </a:p>
          <a:p>
            <a:pPr marL="1371600" marR="0" indent="-1368425">
              <a:lnSpc>
                <a:spcPct val="107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	We present </a:t>
            </a:r>
            <a:r>
              <a:rPr lang="en-US" sz="3200" b="1" i="1" dirty="0">
                <a:latin typeface="Arial Rounded MT Bold" panose="020F0704030504030204" pitchFamily="34" charset="0"/>
                <a:ea typeface="Times New Roman" panose="02020603050405020304" pitchFamily="18" charset="0"/>
              </a:rPr>
              <a:t>Lylah Rae Carnes </a:t>
            </a:r>
            <a:r>
              <a:rPr lang="en-US" sz="3200" b="1" dirty="0">
                <a:latin typeface="Arial Rounded MT Bold" panose="020F0704030504030204" pitchFamily="34" charset="0"/>
                <a:ea typeface="Times New Roman" panose="02020603050405020304" pitchFamily="18" charset="0"/>
              </a:rPr>
              <a:t>and </a:t>
            </a:r>
            <a:r>
              <a:rPr lang="en-US" sz="3200" b="1" i="1" dirty="0">
                <a:latin typeface="Arial Rounded MT Bold" panose="020F0704030504030204" pitchFamily="34" charset="0"/>
                <a:ea typeface="Times New Roman" panose="02020603050405020304" pitchFamily="18" charset="0"/>
              </a:rPr>
              <a:t>Reece Avery Carnes </a:t>
            </a:r>
            <a:r>
              <a:rPr lang="en-US" sz="3200" b="1" dirty="0">
                <a:latin typeface="Arial Rounded MT Bold" panose="020F0704030504030204" pitchFamily="34" charset="0"/>
                <a:ea typeface="Times New Roman" panose="02020603050405020304" pitchFamily="18" charset="0"/>
              </a:rPr>
              <a:t>to receive the Sacrament of Holy Baptism.</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199915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82193" y="1999634"/>
            <a:ext cx="8902557" cy="2811539"/>
          </a:xfrm>
          <a:prstGeom prst="rect">
            <a:avLst/>
          </a:prstGeom>
        </p:spPr>
        <p:txBody>
          <a:bodyPr wrap="square">
            <a:spAutoFit/>
          </a:bodyPr>
          <a:lstStyle/>
          <a:p>
            <a:pPr marL="462280" marR="0" indent="-46228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living Water…</a:t>
            </a:r>
          </a:p>
          <a:p>
            <a:pPr marL="462280" marR="0" indent="-462280">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80" marR="0" indent="-462280">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80" marR="0" indent="-46228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80" marR="0" indent="-4622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59249" y="1392857"/>
            <a:ext cx="8825501" cy="4787464"/>
          </a:xfrm>
          <a:prstGeom prst="rect">
            <a:avLst/>
          </a:prstGeom>
        </p:spPr>
        <p:txBody>
          <a:bodyPr wrap="square">
            <a:spAutoFit/>
          </a:bodyPr>
          <a:lstStyle/>
          <a:p>
            <a:pPr marL="573405" marR="0" indent="-573405">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The vineyard owner’s son, our savior Jesus Christ, invites you now to this feast of bread and wine in remembrance of his sacrifice for the sake of the world. Come and meet him at this table and be strengthened by his presence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2"/>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DE0D0AFD-278F-45BB-BAB5-33E3F0EBD4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3612"/>
          <a:stretch/>
        </p:blipFill>
        <p:spPr>
          <a:xfrm>
            <a:off x="0" y="1705071"/>
            <a:ext cx="9144000" cy="4309229"/>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50" y="1441534"/>
            <a:ext cx="8730226" cy="3212033"/>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Generous God, at this table we have tasted your immeasurable grace.  As grains of wheat are gathered into one bread, now make us one loaf to feed the world; in the name of Jesus, the Bread of life.</a:t>
            </a:r>
          </a:p>
        </p:txBody>
      </p:sp>
      <p:sp>
        <p:nvSpPr>
          <p:cNvPr id="3" name="Rectangle 2"/>
          <p:cNvSpPr/>
          <p:nvPr/>
        </p:nvSpPr>
        <p:spPr>
          <a:xfrm>
            <a:off x="159250" y="5073904"/>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2473" y="1759354"/>
            <a:ext cx="8622144"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Beloved, we are God’s own people, holy, washed, renewed.  God bless you and keep you, shower you with mercy, fill you with courage, and </a:t>
            </a:r>
            <a:r>
              <a:rPr lang="en-US" sz="3200" dirty="0">
                <a:solidFill>
                  <a:srgbClr val="C00000"/>
                </a:solidFill>
                <a:effectLst/>
                <a:latin typeface="Arial Rounded MT Bold" panose="020F0704030504030204" pitchFamily="34" charset="0"/>
                <a:ea typeface="Calibri" panose="020F0502020204030204"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give you peace.</a:t>
            </a: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429843" y="1288139"/>
            <a:ext cx="8208113" cy="4342856"/>
          </a:xfrm>
          <a:prstGeom prst="rect">
            <a:avLst/>
          </a:prstGeom>
        </p:spPr>
        <p:txBody>
          <a:bodyPr wrap="square">
            <a:spAutoFit/>
          </a:bodyPr>
          <a:lstStyle/>
          <a:p>
            <a:pPr marL="690563" marR="0" indent="-687388" algn="ctr">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The minister addresses the sponsors and guardians.</a:t>
            </a:r>
            <a:endParaRPr lang="en-US" sz="3200" dirty="0">
              <a:latin typeface="Arial Rounded MT Bold" panose="020F0704030504030204" pitchFamily="34" charset="0"/>
              <a:ea typeface="Calibri" panose="020F0502020204030204" pitchFamily="34" charset="0"/>
            </a:endParaRPr>
          </a:p>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Reece, called by the Holy Spirit, trusting in the grace and love of God, do you desire to be baptized into Christ?  If so, say I Do.</a:t>
            </a:r>
          </a:p>
          <a:p>
            <a:pPr marL="509588" marR="0" indent="-50958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509588" marR="0" indent="-5095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Reece:	I do.</a:t>
            </a: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412862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3900" y="1"/>
            <a:ext cx="4610100" cy="706582"/>
          </a:xfrm>
        </p:spPr>
        <p:txBody>
          <a:bodyPr/>
          <a:lstStyle/>
          <a:p>
            <a:pPr marL="571500" indent="-571500" algn="ctr">
              <a:buFont typeface="Symbol" panose="05050102010706020507" pitchFamily="18" charset="2"/>
              <a:buChar char=""/>
            </a:pPr>
            <a:r>
              <a:rPr lang="en-US" dirty="0"/>
              <a:t>Sending Song</a:t>
            </a:r>
          </a:p>
        </p:txBody>
      </p:sp>
      <p:sp>
        <p:nvSpPr>
          <p:cNvPr id="2" name="Rectangle 1"/>
          <p:cNvSpPr/>
          <p:nvPr/>
        </p:nvSpPr>
        <p:spPr>
          <a:xfrm>
            <a:off x="4317516" y="2344180"/>
            <a:ext cx="4930217" cy="190045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“The Church’s One Foundation”	</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369</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B63BF641-7B9A-3F94-53F0-4D17631C764C}"/>
              </a:ext>
            </a:extLst>
          </p:cNvPr>
          <p:cNvPicPr>
            <a:picLocks noChangeAspect="1"/>
          </p:cNvPicPr>
          <p:nvPr/>
        </p:nvPicPr>
        <p:blipFill>
          <a:blip r:embed="rId3"/>
          <a:stretch>
            <a:fillRect/>
          </a:stretch>
        </p:blipFill>
        <p:spPr>
          <a:xfrm>
            <a:off x="80520" y="122549"/>
            <a:ext cx="4340728" cy="664405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6" name="TextBox 5">
            <a:extLst>
              <a:ext uri="{FF2B5EF4-FFF2-40B4-BE49-F238E27FC236}">
                <a16:creationId xmlns:a16="http://schemas.microsoft.com/office/drawing/2014/main" id="{336EB696-C4A1-CA4E-606A-81A1DDF48A8D}"/>
              </a:ext>
            </a:extLst>
          </p:cNvPr>
          <p:cNvSpPr txBox="1"/>
          <p:nvPr/>
        </p:nvSpPr>
        <p:spPr>
          <a:xfrm>
            <a:off x="169683" y="867266"/>
            <a:ext cx="8776354"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1	The church's one foundation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is Jesus Christ, her Lord;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she is his new creation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by water and the word.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From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he came and sought her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be his holy bride;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his own blood he bought her,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for her life he died.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511D-AEFE-2123-0905-2270996FBA4B}"/>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28130BA3-EB41-828E-F481-1BE6225200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CD783381-732D-1C89-9D4B-F48E2274A5F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943E9F2B-2CD8-AD2A-1A17-2A1D28F3DAC5}"/>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6" name="TextBox 5">
            <a:extLst>
              <a:ext uri="{FF2B5EF4-FFF2-40B4-BE49-F238E27FC236}">
                <a16:creationId xmlns:a16="http://schemas.microsoft.com/office/drawing/2014/main" id="{02CB01A1-FB3D-774C-933D-F239AEDF20AB}"/>
              </a:ext>
            </a:extLst>
          </p:cNvPr>
          <p:cNvSpPr txBox="1"/>
          <p:nvPr/>
        </p:nvSpPr>
        <p:spPr>
          <a:xfrm>
            <a:off x="956427" y="1319242"/>
            <a:ext cx="7154945" cy="4524315"/>
          </a:xfrm>
          <a:prstGeom prst="rect">
            <a:avLst/>
          </a:prstGeom>
          <a:noFill/>
        </p:spPr>
        <p:txBody>
          <a:bodyPr wrap="square">
            <a:spAutoFit/>
          </a:bodyPr>
          <a:lstStyle/>
          <a:p>
            <a:pPr marL="395288" marR="0" indent="-395288">
              <a:spcBef>
                <a:spcPts val="0"/>
              </a:spcBef>
              <a:spcAft>
                <a:spcPts val="0"/>
              </a:spcAft>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2	Elect from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nation,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yet one o'er all the earth,</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her charter of salvation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one Lord, one faith, one birth:</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one holy name she blesses,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partakes one holy food,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to one hope she presses,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grace endued.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6176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8766-CA75-DF33-2BE1-E6C2D9520835}"/>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A0144734-6391-CA88-1128-339368C41F1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DD2499FE-6688-1C19-04CD-C4A31602CD2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76EEA317-D5FB-E934-4C5F-25E193B53BB5}"/>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6" name="TextBox 5">
            <a:extLst>
              <a:ext uri="{FF2B5EF4-FFF2-40B4-BE49-F238E27FC236}">
                <a16:creationId xmlns:a16="http://schemas.microsoft.com/office/drawing/2014/main" id="{636D6815-C359-6F77-C37F-6BC04AC977EE}"/>
              </a:ext>
            </a:extLst>
          </p:cNvPr>
          <p:cNvSpPr txBox="1"/>
          <p:nvPr/>
        </p:nvSpPr>
        <p:spPr>
          <a:xfrm>
            <a:off x="461520" y="1319242"/>
            <a:ext cx="8144760"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3	Though with a scornful wonder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this world sees her oppressed,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by schisms rent asunder,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by heresies distressed,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yet saints their watch are keeping;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their cry goes up: "How long?"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soon the night of weeping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shall be the morn of song.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36907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1B00-2508-6951-812D-31DA8B459FC9}"/>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89D068C2-8698-B6F6-9E31-E2B51EA04A1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B91505C5-60DB-DD3D-AA85-7AF41B79DCB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CD183F3D-A9BC-6281-D36F-623822474786}"/>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6" name="TextBox 5">
            <a:extLst>
              <a:ext uri="{FF2B5EF4-FFF2-40B4-BE49-F238E27FC236}">
                <a16:creationId xmlns:a16="http://schemas.microsoft.com/office/drawing/2014/main" id="{5B7F550B-191F-67C0-5A95-62C68751801B}"/>
              </a:ext>
            </a:extLst>
          </p:cNvPr>
          <p:cNvSpPr txBox="1"/>
          <p:nvPr/>
        </p:nvSpPr>
        <p:spPr>
          <a:xfrm>
            <a:off x="777318" y="1319242"/>
            <a:ext cx="7513164"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4	Through toil and tribulation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tumult of her war,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she waits the consummation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peace forevermore;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till with the vision glorious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her longing eyes are blest,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the great church victorious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shall be the church at rest.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42806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6234-9105-7FBB-55C3-D126E583B929}"/>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C81376DE-37C4-0024-D49B-BDE7F9E2B67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CD63B636-32D3-174B-0B1E-8A8026DB45B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379D315A-018E-088F-2811-2D63603B2C5E}"/>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6" name="TextBox 5">
            <a:extLst>
              <a:ext uri="{FF2B5EF4-FFF2-40B4-BE49-F238E27FC236}">
                <a16:creationId xmlns:a16="http://schemas.microsoft.com/office/drawing/2014/main" id="{5CB6F906-FC44-4FEE-6DC5-40B94D8D1DE1}"/>
              </a:ext>
            </a:extLst>
          </p:cNvPr>
          <p:cNvSpPr txBox="1"/>
          <p:nvPr/>
        </p:nvSpPr>
        <p:spPr>
          <a:xfrm>
            <a:off x="947000" y="1319242"/>
            <a:ext cx="7173799"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5	Yet she on earth has union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God, the Three in One,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mystic sweet communion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those whose rest is won.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Oh, blessed </a:t>
            </a:r>
            <a:r>
              <a:rPr lang="en-US" sz="3600" dirty="0" err="1">
                <a:effectLst/>
                <a:latin typeface="Arial Rounded MT Bold" panose="020F0704030504030204" pitchFamily="34" charset="0"/>
                <a:ea typeface="MS Mincho" panose="02020609040205080304" pitchFamily="49" charset="-128"/>
              </a:rPr>
              <a:t>heav'nly</a:t>
            </a:r>
            <a:r>
              <a:rPr lang="en-US" sz="3600" dirty="0">
                <a:effectLst/>
                <a:latin typeface="Arial Rounded MT Bold" panose="020F0704030504030204" pitchFamily="34" charset="0"/>
                <a:ea typeface="MS Mincho" panose="02020609040205080304" pitchFamily="49" charset="-128"/>
              </a:rPr>
              <a:t> chorus!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Lord, save us by your grace,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we, like saints before 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may see you face to face.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223518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Pam Sherman</a:t>
            </a:r>
          </a:p>
        </p:txBody>
      </p:sp>
      <p:sp>
        <p:nvSpPr>
          <p:cNvPr id="8" name="Rectangle 7"/>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EEBA6-4C25-57D1-9A7E-69A35D843A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5E0317-2DDF-C759-8BAE-8C3207920646}"/>
              </a:ext>
            </a:extLst>
          </p:cNvPr>
          <p:cNvSpPr/>
          <p:nvPr/>
        </p:nvSpPr>
        <p:spPr>
          <a:xfrm>
            <a:off x="481691" y="1599225"/>
            <a:ext cx="8104418" cy="3815916"/>
          </a:xfrm>
          <a:prstGeom prst="rect">
            <a:avLst/>
          </a:prstGeom>
        </p:spPr>
        <p:txBody>
          <a:bodyPr wrap="square">
            <a:spAutoFit/>
          </a:bodyPr>
          <a:lstStyle/>
          <a:p>
            <a:pPr marL="690563" marR="0" indent="-687388" algn="ctr">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The minister addresses the sponsors and guardians.</a:t>
            </a:r>
            <a:endParaRPr lang="en-US" sz="3200" dirty="0">
              <a:latin typeface="Arial Rounded MT Bold" panose="020F0704030504030204" pitchFamily="34" charset="0"/>
              <a:ea typeface="Calibri" panose="020F0502020204030204" pitchFamily="34" charset="0"/>
            </a:endParaRPr>
          </a:p>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Reece and Bryanna, do you desire to have your daughter, Lylah baptized into Christ Jesus?  If so, say we do.</a:t>
            </a:r>
          </a:p>
          <a:p>
            <a:pPr marL="509588" marR="0" indent="-50958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509588" marR="0" indent="-5095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Reece and Bryanna:	We do.</a:t>
            </a:r>
            <a:endParaRPr lang="en-US" sz="3200" dirty="0">
              <a:latin typeface="Arial Rounded MT Bold" panose="020F070403050403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A95177FD-A311-2FAD-2568-928476B33AB8}"/>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22966429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12495</TotalTime>
  <Words>4883</Words>
  <Application>Microsoft Office PowerPoint</Application>
  <PresentationFormat>On-screen Show (4:3)</PresentationFormat>
  <Paragraphs>414</Paragraphs>
  <Slides>86</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Arial Rounded MT Bold</vt:lpstr>
      <vt:lpstr>Calibri</vt:lpstr>
      <vt:lpstr>Calibri Light</vt:lpstr>
      <vt:lpstr>Symbol</vt:lpstr>
      <vt:lpstr>Times New Roman</vt:lpstr>
      <vt:lpstr>Office Theme</vt:lpstr>
      <vt:lpstr>March 3,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166</cp:revision>
  <dcterms:created xsi:type="dcterms:W3CDTF">2016-05-14T21:20:00Z</dcterms:created>
  <dcterms:modified xsi:type="dcterms:W3CDTF">2024-03-03T11:06:10Z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