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6"/>
  </p:notesMasterIdLst>
  <p:handoutMasterIdLst>
    <p:handoutMasterId r:id="rId37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00" r:id="rId19"/>
    <p:sldId id="564" r:id="rId20"/>
    <p:sldId id="548" r:id="rId21"/>
    <p:sldId id="512" r:id="rId22"/>
    <p:sldId id="374" r:id="rId23"/>
    <p:sldId id="532" r:id="rId24"/>
    <p:sldId id="561" r:id="rId25"/>
    <p:sldId id="516" r:id="rId26"/>
    <p:sldId id="399" r:id="rId27"/>
    <p:sldId id="562" r:id="rId28"/>
    <p:sldId id="568" r:id="rId29"/>
    <p:sldId id="550" r:id="rId30"/>
    <p:sldId id="381" r:id="rId31"/>
    <p:sldId id="556" r:id="rId32"/>
    <p:sldId id="505" r:id="rId33"/>
    <p:sldId id="559" r:id="rId34"/>
    <p:sldId id="571" r:id="rId35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08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Photo by Unknown Author is licensed under CC BY-NC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7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767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51387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4/13/2025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microsoft.com/office/2007/relationships/hdphoto" Target="../media/hdphoto16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April 13, 2025</a:t>
            </a:r>
          </a:p>
          <a:p>
            <a:pPr algn="ctr"/>
            <a:r>
              <a:rPr lang="en-US" altLang="en-US" sz="36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Palm-Passion Sunday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</a:endParaRPr>
          </a:p>
          <a:p>
            <a:pPr algn="ctr"/>
            <a:endParaRPr lang="en-US" dirty="0">
              <a:latin typeface="Arial Rounded MT Bold" panose="020F070403050403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465072" y="3129126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EDCDBEE-3518-6097-45BD-A4C0A8309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0662" y="2936623"/>
            <a:ext cx="4851686" cy="32253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May 21, 2025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7:00 pm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April 29 @ 10:00 am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May 8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06" y="2977046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67EE1E5-5FC2-43F9-86C7-1483C1B90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151880"/>
            <a:ext cx="9144000" cy="4229870"/>
          </a:xfrm>
        </p:spPr>
        <p:txBody>
          <a:bodyPr/>
          <a:lstStyle/>
          <a:p>
            <a:r>
              <a:rPr lang="en-US" sz="4800" dirty="0"/>
              <a:t>Mother-Daughter-Friend</a:t>
            </a:r>
          </a:p>
          <a:p>
            <a:r>
              <a:rPr lang="en-US" sz="4800" dirty="0"/>
              <a:t>Banquet</a:t>
            </a:r>
          </a:p>
          <a:p>
            <a:r>
              <a:rPr lang="en-US" sz="4800" dirty="0"/>
              <a:t>May 4th, 2025</a:t>
            </a:r>
          </a:p>
          <a:p>
            <a:r>
              <a:rPr lang="en-US" sz="4800" dirty="0"/>
              <a:t>@ 2:30 pm</a:t>
            </a:r>
          </a:p>
          <a:p>
            <a:r>
              <a:rPr lang="en-US" sz="3200" dirty="0">
                <a:solidFill>
                  <a:srgbClr val="C00000"/>
                </a:solidFill>
              </a:rPr>
              <a:t>(Men: If you can help set up, serve, clean up, please see Pr Mel)</a:t>
            </a:r>
          </a:p>
        </p:txBody>
      </p:sp>
      <p:pic>
        <p:nvPicPr>
          <p:cNvPr id="1026" name="Picture 2" descr="welcalogoside">
            <a:extLst>
              <a:ext uri="{FF2B5EF4-FFF2-40B4-BE49-F238E27FC236}">
                <a16:creationId xmlns:a16="http://schemas.microsoft.com/office/drawing/2014/main" id="{1B6ADF3E-EC9E-41AA-8AA0-E68ADB5A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210" y="203067"/>
            <a:ext cx="3866780" cy="1285875"/>
          </a:xfrm>
          <a:prstGeom prst="rect">
            <a:avLst/>
          </a:prstGeom>
          <a:noFill/>
          <a:ln w="28575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3DED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59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0">
        <p14:warp dir="in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02F39-B876-0E84-E066-B0FA5E3FA6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721" y="3034921"/>
            <a:ext cx="738275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April 17, 2025 @ 11:30 am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592369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70" y="2298158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Sunday Class @ 9:00 am each week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(In person or via FaceBook)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59976" y="2890391"/>
            <a:ext cx="8624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would like to sponsor the Altar Flowers, see PJ to Sign Up!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C9D721A-F5CC-09A0-0B6E-F51DBDF41AD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915" y="1946229"/>
            <a:ext cx="885176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May 1,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Purpose - Plan Summer/Fall Events!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CC0A1B-55F0-247C-A0A6-650349847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2473" y="1074930"/>
            <a:ext cx="7386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On Hiatus until after Easter…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Will return Sunday, April 27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6 pm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7398" y="3892681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TBD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Trinity Fellowship Hall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2F30F0-5DB6-C6CE-320E-F61C0284007D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6754709-0ACE-2792-79EB-385F0B529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4E0C800-EABE-EBC5-D135-F1F04B5F187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198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66" y="3195932"/>
            <a:ext cx="8234460" cy="32932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How many ways can you say “I love you”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Get a neck massage</a:t>
            </a:r>
          </a:p>
          <a:p>
            <a:pPr marL="1885950" indent="-1885950" defTabSz="1885950">
              <a:tabLst>
                <a:tab pos="331470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Read- Matthew 21:1-11, Mark 11:1-11, Luke 19:28-44 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1885950" indent="-1885950" defTabSz="1885950">
              <a:tabLst>
                <a:tab pos="3314700" algn="l"/>
              </a:tabLst>
            </a:pPr>
            <a:endParaRPr lang="en-US" sz="36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479659" y="1933205"/>
            <a:ext cx="79384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March 19,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9CADBC6-A0DF-4ED7-847C-0A08CA16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130314"/>
            <a:ext cx="4533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Lenten Soup Supper &amp; Video Study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914AE-B48F-2163-6CAD-ECD42D33D051}"/>
              </a:ext>
            </a:extLst>
          </p:cNvPr>
          <p:cNvSpPr txBox="1"/>
          <p:nvPr/>
        </p:nvSpPr>
        <p:spPr>
          <a:xfrm>
            <a:off x="4485227" y="2069306"/>
            <a:ext cx="47836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Wednesdays @ 6:30 pm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3200" strike="sngStrike" dirty="0">
                <a:latin typeface="Arial Rounded MT Bold" panose="020F0704030504030204" pitchFamily="34" charset="0"/>
              </a:rPr>
              <a:t>March 12, 19, &amp; 26</a:t>
            </a: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en-US" sz="3200" dirty="0">
                <a:latin typeface="Arial Rounded MT Bold" panose="020F0704030504030204" pitchFamily="34" charset="0"/>
              </a:rPr>
              <a:t>April </a:t>
            </a:r>
            <a:r>
              <a:rPr lang="en-US" sz="3200" strike="sngStrike" dirty="0">
                <a:latin typeface="Arial Rounded MT Bold" panose="020F0704030504030204" pitchFamily="34" charset="0"/>
              </a:rPr>
              <a:t>2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en-US" sz="3200" strike="sngStrike" dirty="0">
                <a:latin typeface="Arial Rounded MT Bold" panose="020F0704030504030204" pitchFamily="34" charset="0"/>
              </a:rPr>
              <a:t>9</a:t>
            </a:r>
            <a:r>
              <a:rPr lang="en-US" sz="3200" dirty="0">
                <a:latin typeface="Arial Rounded MT Bold" panose="020F0704030504030204" pitchFamily="34" charset="0"/>
              </a:rPr>
              <a:t>, 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Sign-Up for Soup, Bread, Salad, and desert on communications table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93F243-6262-E716-EEFA-7A2C85C3D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4507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10440E-0869-48B2-AF73-9708D88BB6BB}"/>
              </a:ext>
            </a:extLst>
          </p:cNvPr>
          <p:cNvSpPr/>
          <p:nvPr/>
        </p:nvSpPr>
        <p:spPr>
          <a:xfrm>
            <a:off x="21336" y="175260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Maundy Thursday – April 17,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7 pm – Stripping of the Altar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Good Friday – April 18, 2025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Worship Service @ 7 pm “A Service of Tenebrae” 			                                              (Shadows)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0000"/>
                </a:solidFill>
              </a:rPr>
              <a:t>Easter Morning – April 20, 2025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8:00 am – Early Service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9:15 am Easter Breakfast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10:00 am Easter Egg Hunt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10:30 am Late Service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419951-1658-458C-AF1B-2C8D31F6D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480"/>
            <a:ext cx="9144000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0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A9CADBC6-A0DF-4ED7-847C-0A08CA16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First Communion Classes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914AE-B48F-2163-6CAD-ECD42D33D051}"/>
              </a:ext>
            </a:extLst>
          </p:cNvPr>
          <p:cNvSpPr txBox="1"/>
          <p:nvPr/>
        </p:nvSpPr>
        <p:spPr>
          <a:xfrm>
            <a:off x="1636810" y="856357"/>
            <a:ext cx="720679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Who can take First Communion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latin typeface="Arial Rounded MT Bold" panose="020F0704030504030204" pitchFamily="34" charset="0"/>
              </a:rPr>
              <a:t>Pre-School School age and above with Parent and Pastor consent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latin typeface="Arial Rounded MT Bold" panose="020F0704030504030204" pitchFamily="34" charset="0"/>
              </a:rPr>
              <a:t>When is First Communion Class?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April 19</a:t>
            </a:r>
            <a:r>
              <a:rPr lang="en-US" sz="2800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2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@ 9:00 am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prstClr val="black"/>
                </a:solidFill>
                <a:latin typeface="Arial Rounded MT Bold" panose="020F0704030504030204" pitchFamily="34" charset="0"/>
              </a:rPr>
              <a:t>When is First Communion?</a:t>
            </a:r>
          </a:p>
          <a:p>
            <a:pPr marL="800100" lvl="1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Easter Sunday @ either Worship Service</a:t>
            </a:r>
          </a:p>
          <a:p>
            <a:pPr marL="1143000" lvl="2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prstClr val="black"/>
              </a:solidFill>
              <a:latin typeface="Arial Rounded MT Bold" panose="020F0704030504030204" pitchFamily="34" charset="0"/>
            </a:endParaRPr>
          </a:p>
          <a:p>
            <a:pPr marL="1485900" lvl="3" indent="-457200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See Pr Mel if interested!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75932-503A-930D-DCD6-DE525BBC4D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7" b="90040" l="8582" r="89179">
                        <a14:foregroundMark x1="27612" y1="90040" x2="69776" y2="86056"/>
                        <a14:foregroundMark x1="69776" y1="86056" x2="77985" y2="77291"/>
                        <a14:foregroundMark x1="77985" y1="77291" x2="57836" y2="76494"/>
                        <a14:foregroundMark x1="57836" y1="76494" x2="47761" y2="83665"/>
                        <a14:foregroundMark x1="47761" y1="83665" x2="47388" y2="84462"/>
                        <a14:foregroundMark x1="85448" y1="70120" x2="88060" y2="56574"/>
                        <a14:foregroundMark x1="88060" y1="56574" x2="76866" y2="53785"/>
                        <a14:foregroundMark x1="76866" y1="53785" x2="18657" y2="66932"/>
                        <a14:foregroundMark x1="18657" y1="66932" x2="10448" y2="77689"/>
                        <a14:foregroundMark x1="10448" y1="77689" x2="35821" y2="86454"/>
                        <a14:foregroundMark x1="35821" y1="86454" x2="23507" y2="86454"/>
                        <a14:foregroundMark x1="23507" y1="86454" x2="67910" y2="72908"/>
                        <a14:foregroundMark x1="67910" y1="72908" x2="43284" y2="70518"/>
                        <a14:foregroundMark x1="43284" y1="70518" x2="69776" y2="61753"/>
                        <a14:foregroundMark x1="69776" y1="61753" x2="70149" y2="61753"/>
                        <a14:foregroundMark x1="30970" y1="72908" x2="38806" y2="76892"/>
                        <a14:foregroundMark x1="21269" y1="68526" x2="46269" y2="64143"/>
                        <a14:foregroundMark x1="70149" y1="68924" x2="81343" y2="64542"/>
                        <a14:foregroundMark x1="9701" y1="82072" x2="13060" y2="62151"/>
                        <a14:foregroundMark x1="89179" y1="56175" x2="89925" y2="68127"/>
                        <a14:foregroundMark x1="34701" y1="29880" x2="45149" y2="20319"/>
                        <a14:foregroundMark x1="45149" y1="20319" x2="39552" y2="28287"/>
                        <a14:foregroundMark x1="33582" y1="26693" x2="39552" y2="15139"/>
                        <a14:foregroundMark x1="32836" y1="16733" x2="26493" y2="26295"/>
                        <a14:foregroundMark x1="26493" y1="26295" x2="27612" y2="27888"/>
                        <a14:foregroundMark x1="51119" y1="26295" x2="53358" y2="26295"/>
                        <a14:foregroundMark x1="52612" y1="21116" x2="55597" y2="21514"/>
                        <a14:foregroundMark x1="50000" y1="16335" x2="53358" y2="15538"/>
                        <a14:foregroundMark x1="46269" y1="12749" x2="49254" y2="10757"/>
                        <a14:foregroundMark x1="43657" y1="9163" x2="44776" y2="6773"/>
                        <a14:foregroundMark x1="41045" y1="3187" x2="40299" y2="8367"/>
                        <a14:foregroundMark x1="35448" y1="4382" x2="35448" y2="7171"/>
                        <a14:foregroundMark x1="29104" y1="5179" x2="29478" y2="8367"/>
                        <a14:foregroundMark x1="23507" y1="10359" x2="26119" y2="12351"/>
                        <a14:foregroundMark x1="19776" y1="16733" x2="22388" y2="18725"/>
                        <a14:foregroundMark x1="18284" y1="24701" x2="21642" y2="26295"/>
                        <a14:foregroundMark x1="19776" y1="30677" x2="23134" y2="294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167414"/>
            <a:ext cx="2872817" cy="26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15</a:t>
            </a:r>
            <a:r>
              <a:rPr lang="en-US" sz="3600" b="1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latin typeface="Arial Rounded MT Bold" panose="020F0704030504030204" pitchFamily="34" charset="0"/>
              </a:rPr>
              <a:t>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April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April 22, 2024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20058</TotalTime>
  <Words>1168</Words>
  <Application>Microsoft Office PowerPoint</Application>
  <PresentationFormat>On-screen Show (4:3)</PresentationFormat>
  <Paragraphs>217</Paragraphs>
  <Slides>34</Slides>
  <Notes>28</Notes>
  <HiddenSlides>9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358</cp:revision>
  <cp:lastPrinted>2025-02-08T21:29:34Z</cp:lastPrinted>
  <dcterms:created xsi:type="dcterms:W3CDTF">2020-11-15T00:46:00Z</dcterms:created>
  <dcterms:modified xsi:type="dcterms:W3CDTF">2025-04-13T11:44:45Z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