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12" r:id="rId22"/>
    <p:sldId id="374" r:id="rId23"/>
    <p:sldId id="532" r:id="rId24"/>
    <p:sldId id="561" r:id="rId25"/>
    <p:sldId id="516" r:id="rId26"/>
    <p:sldId id="399" r:id="rId27"/>
    <p:sldId id="562" r:id="rId28"/>
    <p:sldId id="569" r:id="rId29"/>
    <p:sldId id="568" r:id="rId30"/>
    <p:sldId id="550" r:id="rId31"/>
    <p:sldId id="381" r:id="rId32"/>
    <p:sldId id="463" r:id="rId33"/>
    <p:sldId id="530" r:id="rId34"/>
    <p:sldId id="570" r:id="rId35"/>
    <p:sldId id="504" r:id="rId36"/>
    <p:sldId id="567" r:id="rId37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 autoAdjust="0"/>
    <p:restoredTop sz="96126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1428" y="120"/>
      </p:cViewPr>
      <p:guideLst>
        <p:guide orient="horz" pos="2256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Photo by Unknown Author is licensed under CC BY-NC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AC94B-CF3F-24B8-AE0C-6396957BA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0B0DCD3C-6956-DA92-28D0-A0C7B58539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6961B04E-A756-F901-C26B-C46FC2383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AB1EB98-F797-D27B-21C3-989885835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68297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2C72C-9ED5-6CA9-17B8-1459AF7C3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5B744902-BB0B-6B61-4927-30C1741107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C3607DE9-1805-5024-C86A-E9545A31B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83C7F0AC-C8A5-F170-28F2-62E9F100A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122466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11/27/2024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11/27/2024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11/27/2024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11/27/2024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11/27/2024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11/27/2024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11/27/2024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11/27/2024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11/27/2024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11/27/2024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11/27/2024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11/27/2024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reepngimg.com/png/26454-christmas-lights-transparent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1" y="753143"/>
            <a:ext cx="9143997" cy="11523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</a:t>
            </a:r>
          </a:p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1183319" y="2040885"/>
            <a:ext cx="6853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November 27,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1183317" y="3141913"/>
            <a:ext cx="2039639" cy="2512440"/>
            <a:chOff x="6352588" y="6646924"/>
            <a:chExt cx="2515197" cy="3070976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2589" y="6646924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352588" y="9071569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90C651-DADC-C284-47B6-9F4A0F908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3141913"/>
            <a:ext cx="4058562" cy="30439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15, 2025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November 26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December 12 @ 10:30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028180"/>
            <a:ext cx="9144000" cy="3299071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N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4800" dirty="0">
                <a:solidFill>
                  <a:srgbClr val="C00000"/>
                </a:solidFill>
              </a:rPr>
              <a:t>x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C00000"/>
                </a:solidFill>
              </a:rPr>
              <a:t>M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4800" dirty="0">
                <a:solidFill>
                  <a:srgbClr val="C00000"/>
                </a:solidFill>
              </a:rPr>
              <a:t>e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800" dirty="0">
                <a:solidFill>
                  <a:srgbClr val="C00000"/>
                </a:solidFill>
              </a:rPr>
              <a:t>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4800" dirty="0">
                <a:solidFill>
                  <a:srgbClr val="C00000"/>
                </a:solidFill>
              </a:rPr>
              <a:t>g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en-US" sz="4800" dirty="0">
                <a:solidFill>
                  <a:srgbClr val="C00000"/>
                </a:solidFill>
              </a:rPr>
              <a:t>D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4800" dirty="0">
                <a:solidFill>
                  <a:srgbClr val="C00000"/>
                </a:solidFill>
              </a:rPr>
              <a:t>c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4800" dirty="0">
                <a:solidFill>
                  <a:srgbClr val="C00000"/>
                </a:solidFill>
              </a:rPr>
              <a:t>m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4800" dirty="0">
                <a:solidFill>
                  <a:srgbClr val="C00000"/>
                </a:solidFill>
              </a:rPr>
              <a:t>e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>
                <a:solidFill>
                  <a:srgbClr val="C00000"/>
                </a:solidFill>
              </a:rPr>
              <a:t>4</a:t>
            </a:r>
            <a:r>
              <a:rPr lang="en-US" sz="4800" dirty="0">
                <a:solidFill>
                  <a:srgbClr val="FF0000"/>
                </a:solidFill>
              </a:rPr>
              <a:t>, </a:t>
            </a:r>
            <a:r>
              <a:rPr lang="en-US" sz="4800" dirty="0">
                <a:solidFill>
                  <a:srgbClr val="C00000"/>
                </a:solidFill>
              </a:rPr>
              <a:t>2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4800" dirty="0">
                <a:solidFill>
                  <a:srgbClr val="C00000"/>
                </a:solidFill>
              </a:rPr>
              <a:t>2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en-US" sz="4800" dirty="0">
                <a:solidFill>
                  <a:srgbClr val="C00000"/>
                </a:solidFill>
              </a:rPr>
              <a:t>@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4800" dirty="0">
                <a:solidFill>
                  <a:srgbClr val="C00000"/>
                </a:solidFill>
              </a:rPr>
              <a:t>1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en-US" sz="4800" dirty="0">
                <a:solidFill>
                  <a:srgbClr val="C00000"/>
                </a:solidFill>
              </a:rPr>
              <a:t>3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C00000"/>
                </a:solidFill>
              </a:rPr>
              <a:t>a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m</a:t>
            </a:r>
          </a:p>
          <a:p>
            <a:r>
              <a:rPr lang="en-US" sz="4800" dirty="0">
                <a:solidFill>
                  <a:srgbClr val="C00000"/>
                </a:solidFill>
              </a:rPr>
              <a:t>C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sz="4800" dirty="0">
                <a:solidFill>
                  <a:srgbClr val="C00000"/>
                </a:solidFill>
              </a:rPr>
              <a:t>r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z="4800" dirty="0">
                <a:solidFill>
                  <a:srgbClr val="C00000"/>
                </a:solidFill>
              </a:rPr>
              <a:t>s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800" dirty="0">
                <a:solidFill>
                  <a:srgbClr val="C00000"/>
                </a:solidFill>
              </a:rPr>
              <a:t>m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4800" dirty="0">
                <a:solidFill>
                  <a:srgbClr val="C00000"/>
                </a:solidFill>
              </a:rPr>
              <a:t>s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z="4800" dirty="0">
                <a:solidFill>
                  <a:srgbClr val="C00000"/>
                </a:solidFill>
              </a:rPr>
              <a:t>a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z="4800" dirty="0">
                <a:solidFill>
                  <a:srgbClr val="C00000"/>
                </a:solidFill>
              </a:rPr>
              <a:t>t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4800" dirty="0">
                <a:solidFill>
                  <a:srgbClr val="C00000"/>
                </a:solidFill>
              </a:rPr>
              <a:t>!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!</a:t>
            </a:r>
            <a:r>
              <a:rPr lang="en-US" sz="48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pic>
        <p:nvPicPr>
          <p:cNvPr id="4" name="Picture 3" descr="A string of christmas lights&#10;&#10;Description automatically generated">
            <a:extLst>
              <a:ext uri="{FF2B5EF4-FFF2-40B4-BE49-F238E27FC236}">
                <a16:creationId xmlns:a16="http://schemas.microsoft.com/office/drawing/2014/main" id="{17A1BFE3-9886-CF49-6C93-546EA0D95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1183342"/>
            <a:ext cx="9144000" cy="221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46038" y="1592834"/>
            <a:ext cx="9144000" cy="3672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16, 2025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</a:t>
            </a:r>
            <a:r>
              <a:rPr lang="en-US" sz="3200" dirty="0">
                <a:latin typeface="Arial Rounded MT Bold" panose="020F0704030504030204" pitchFamily="34" charset="0"/>
              </a:rPr>
              <a:t>Montage, 527 South Broadway 						     Greenville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Sunday Mornings @ 9:00 am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9976" y="2890391"/>
            <a:ext cx="8624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2"/>
            <a:ext cx="3541059" cy="1423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December 5, 2024 </a:t>
            </a: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Purpose – Plan Christmas Program, Youth Quake, and Other Events!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C0EEE-7AC3-69E1-797D-257E8CFE4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A4A64F-24FA-FE20-13A2-D1C97ED84E7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DDDD05F-D8BB-51E6-B21A-8B3153BCCE9A}"/>
              </a:ext>
            </a:extLst>
          </p:cNvPr>
          <p:cNvSpPr/>
          <p:nvPr/>
        </p:nvSpPr>
        <p:spPr>
          <a:xfrm>
            <a:off x="621942" y="1596241"/>
            <a:ext cx="7900113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Help decorate your Church Sanctuary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When?  </a:t>
            </a:r>
            <a:r>
              <a:rPr lang="en-US" sz="36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This Saturday!!!  </a:t>
            </a: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November 30</a:t>
            </a:r>
            <a:r>
              <a:rPr lang="en-US" sz="3600" b="1" cap="none" spc="0" baseline="3000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th</a:t>
            </a: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 @ 10 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Donuts and juice/coffee will be served!</a:t>
            </a:r>
            <a:endParaRPr lang="en-US" sz="3600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D0DC59-A87D-F391-F917-1AFB913651C5}"/>
              </a:ext>
            </a:extLst>
          </p:cNvPr>
          <p:cNvSpPr/>
          <p:nvPr/>
        </p:nvSpPr>
        <p:spPr>
          <a:xfrm>
            <a:off x="237864" y="359851"/>
            <a:ext cx="86682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92D050"/>
                </a:solidFill>
                <a:effectLst>
                  <a:glow rad="228600">
                    <a:srgbClr val="C0000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Kick off the Advent/Christmas Season</a:t>
            </a:r>
            <a:endParaRPr lang="en-US" sz="36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rgbClr val="92D050"/>
              </a:solidFill>
              <a:effectLst>
                <a:glow rad="228600">
                  <a:srgbClr val="C00000">
                    <a:alpha val="40000"/>
                  </a:srgb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15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473" y="1074930"/>
            <a:ext cx="848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On Hiatus Until January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98" y="3892681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183" y="3347144"/>
            <a:ext cx="8164285" cy="2739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997075" marR="0" indent="-199707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Cook a healthy meal to share with others.  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97075" marR="0" indent="-199707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MIND: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Write a short story about a past experience. </a:t>
            </a:r>
          </a:p>
          <a:p>
            <a:pPr marL="1997075" marR="0" indent="-199707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SPIRIT: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Strive for empowerment.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Snacks! Making felt Blankets!!!                                           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938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8832" y="3431685"/>
            <a:ext cx="9172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December 2,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257" y="4563216"/>
            <a:ext cx="8649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7:30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@ Beech grove Church of the Brethren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3420 Harrison Rd, Hollansburg OH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Youth (7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– 12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Grades)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AA7E7-8BE2-04BD-64C7-CD0695B4C8D4}"/>
              </a:ext>
            </a:extLst>
          </p:cNvPr>
          <p:cNvSpPr txBox="1"/>
          <p:nvPr/>
        </p:nvSpPr>
        <p:spPr>
          <a:xfrm>
            <a:off x="4464424" y="1659285"/>
            <a:ext cx="449131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575" lvl="1" indent="-2794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Where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:  </a:t>
            </a: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Holiday Inn Cincinnati Eastgate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Cost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$129 + Room + Food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Info</a:t>
            </a:r>
            <a:r>
              <a:rPr lang="en-US" sz="28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Pr Mel or PJ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Ages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: 7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– 12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Grades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Price increase after Dec 5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EAEDD-3784-89F8-9B9E-5B6B07F39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0" y="1000199"/>
            <a:ext cx="1658470" cy="1658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C2A301-B752-456E-ACFE-EC5EFA4A78FA}"/>
              </a:ext>
            </a:extLst>
          </p:cNvPr>
          <p:cNvSpPr txBox="1"/>
          <p:nvPr/>
        </p:nvSpPr>
        <p:spPr>
          <a:xfrm>
            <a:off x="1846730" y="1208507"/>
            <a:ext cx="2519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Key Speaker</a:t>
            </a:r>
          </a:p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Pr Bill Yonker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4308B-FB9F-CF90-F5B4-87C009497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481" y="3293333"/>
            <a:ext cx="2070847" cy="2070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CCA906-9D5E-3BEB-9E08-2FA1486D8F3E}"/>
              </a:ext>
            </a:extLst>
          </p:cNvPr>
          <p:cNvSpPr txBox="1"/>
          <p:nvPr/>
        </p:nvSpPr>
        <p:spPr>
          <a:xfrm>
            <a:off x="1017495" y="5521790"/>
            <a:ext cx="36204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marR="0" lvl="1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Music By</a:t>
            </a:r>
          </a:p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Scally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Brothers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7DF3B-6BE3-A64A-5BE8-650C3ACA9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C946B9-DCA7-CA72-2987-53F5C2CD47B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AE31735-7B71-B6F4-1291-9C8718AD0A4B}"/>
              </a:ext>
            </a:extLst>
          </p:cNvPr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Special Guest-THIS Sunday!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5679B4-CA5D-D15E-3D00-906C072A9614}"/>
              </a:ext>
            </a:extLst>
          </p:cNvPr>
          <p:cNvSpPr txBox="1"/>
          <p:nvPr/>
        </p:nvSpPr>
        <p:spPr>
          <a:xfrm>
            <a:off x="261256" y="1048848"/>
            <a:ext cx="84815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We will welcome Bishop Suzanne Dillahunt this Sunday, Dec 1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st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!!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She will attend Adult Sunday School and speak about what is happening around the Synod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see PJ or Linda Baker if you can assist with breakfast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We plan to serve breakfast at 9:15 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2F1C83A-741F-CE3F-2EBF-D8E9FCEBE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036162"/>
              </p:ext>
            </p:extLst>
          </p:nvPr>
        </p:nvGraphicFramePr>
        <p:xfrm>
          <a:off x="18850" y="571027"/>
          <a:ext cx="9125150" cy="6286972"/>
        </p:xfrm>
        <a:graphic>
          <a:graphicData uri="http://schemas.openxmlformats.org/drawingml/2006/table">
            <a:tbl>
              <a:tblPr firstRow="1" firstCol="1" bandRow="1"/>
              <a:tblGrid>
                <a:gridCol w="5019681">
                  <a:extLst>
                    <a:ext uri="{9D8B030D-6E8A-4147-A177-3AD203B41FA5}">
                      <a16:colId xmlns:a16="http://schemas.microsoft.com/office/drawing/2014/main" val="3515646307"/>
                    </a:ext>
                  </a:extLst>
                </a:gridCol>
                <a:gridCol w="4105469">
                  <a:extLst>
                    <a:ext uri="{9D8B030D-6E8A-4147-A177-3AD203B41FA5}">
                      <a16:colId xmlns:a16="http://schemas.microsoft.com/office/drawing/2014/main" val="400260080"/>
                    </a:ext>
                  </a:extLst>
                </a:gridCol>
              </a:tblGrid>
              <a:tr h="5831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Blood Drive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19 @ 2:30 pm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945285"/>
                  </a:ext>
                </a:extLst>
              </a:tr>
              <a:tr h="84193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Ladies &amp; Gents Luncheon @ Tolly’s 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21 @ 11:30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312564"/>
                  </a:ext>
                </a:extLst>
              </a:tr>
              <a:tr h="5831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Thanksgiving Eve Service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27 @ 7:00 pm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752224"/>
                  </a:ext>
                </a:extLst>
              </a:tr>
              <a:tr h="84193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Advent Soup Supper &amp; Video Discussion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4, 11, &amp; 18 @ 6:30 pm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2402"/>
                  </a:ext>
                </a:extLst>
              </a:tr>
              <a:tr h="84193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Children’s Christmas Program Practice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7 @ 10:00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990837"/>
                  </a:ext>
                </a:extLst>
              </a:tr>
              <a:tr h="4209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Children’s Christmas Program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8 @ 10:30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423290"/>
                  </a:ext>
                </a:extLst>
              </a:tr>
              <a:tr h="84193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Darke County Christmas Fund Drive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13 &amp; 14 @ 10 am-8 pm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153361"/>
                  </a:ext>
                </a:extLst>
              </a:tr>
              <a:tr h="4209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GRCC Soup Kitchen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18 @ 9:30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835725"/>
                  </a:ext>
                </a:extLst>
              </a:tr>
              <a:tr h="4209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Christmas Eve Worship Services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24 @ 4 $ 10 pm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217103"/>
                  </a:ext>
                </a:extLst>
              </a:tr>
              <a:tr h="4209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Ugly Christmas Sweater Sunday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29 @ 10:30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335096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AAE11-3A60-EE8B-9883-7BB89C77595A}"/>
              </a:ext>
            </a:extLst>
          </p:cNvPr>
          <p:cNvGrpSpPr/>
          <p:nvPr/>
        </p:nvGrpSpPr>
        <p:grpSpPr>
          <a:xfrm>
            <a:off x="18850" y="-5"/>
            <a:ext cx="8994521" cy="571028"/>
            <a:chOff x="18850" y="-5"/>
            <a:chExt cx="7461537" cy="5710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0C1D5E-8E1E-C533-CA4F-5E009B7CFDE0}"/>
                </a:ext>
              </a:extLst>
            </p:cNvPr>
            <p:cNvGrpSpPr/>
            <p:nvPr/>
          </p:nvGrpSpPr>
          <p:grpSpPr>
            <a:xfrm>
              <a:off x="18850" y="0"/>
              <a:ext cx="6204668" cy="571023"/>
              <a:chOff x="18850" y="-2"/>
              <a:chExt cx="9087446" cy="223262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538ED9D-BB11-05A1-6596-1C7C44A50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85989A-4978-1FDC-9E69-F59770EE3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BAD877A-8926-8701-876B-B43A932DE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2AA86D-E1FC-EE23-EFAC-1A1F05EC181B}"/>
                </a:ext>
              </a:extLst>
            </p:cNvPr>
            <p:cNvGrpSpPr/>
            <p:nvPr/>
          </p:nvGrpSpPr>
          <p:grpSpPr>
            <a:xfrm>
              <a:off x="1275719" y="-5"/>
              <a:ext cx="6204668" cy="571023"/>
              <a:chOff x="18850" y="-2"/>
              <a:chExt cx="9087446" cy="223262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8868E7C-56F4-79B5-810A-D4B60F37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1D7B9A8-BFFE-C50D-B1F8-2B13F9441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9C9D72-A75A-FC3E-42E2-E7DC43292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Youth Quake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Tues-Thurs, 8:00 am – 11:30 am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Office Phone: (937)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December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November 19,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14178</TotalTime>
  <Words>1336</Words>
  <Application>Microsoft Office PowerPoint</Application>
  <PresentationFormat>On-screen Show (4:3)</PresentationFormat>
  <Paragraphs>240</Paragraphs>
  <Slides>36</Slides>
  <Notes>32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327</cp:revision>
  <cp:lastPrinted>2022-02-13T11:38:00Z</cp:lastPrinted>
  <dcterms:created xsi:type="dcterms:W3CDTF">2020-11-15T00:46:00Z</dcterms:created>
  <dcterms:modified xsi:type="dcterms:W3CDTF">2024-11-27T16:20:11Z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