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6"/>
  </p:notesMasterIdLst>
  <p:sldIdLst>
    <p:sldId id="260" r:id="rId3"/>
    <p:sldId id="1556" r:id="rId4"/>
    <p:sldId id="261" r:id="rId5"/>
    <p:sldId id="1016" r:id="rId6"/>
    <p:sldId id="1508" r:id="rId7"/>
    <p:sldId id="341" r:id="rId8"/>
    <p:sldId id="267" r:id="rId9"/>
    <p:sldId id="1018" r:id="rId10"/>
    <p:sldId id="1557" r:id="rId11"/>
    <p:sldId id="1558" r:id="rId12"/>
    <p:sldId id="1559" r:id="rId13"/>
    <p:sldId id="270" r:id="rId14"/>
    <p:sldId id="272" r:id="rId15"/>
    <p:sldId id="271" r:id="rId16"/>
    <p:sldId id="273" r:id="rId17"/>
    <p:sldId id="274" r:id="rId18"/>
    <p:sldId id="275" r:id="rId19"/>
    <p:sldId id="348" r:id="rId20"/>
    <p:sldId id="277" r:id="rId21"/>
    <p:sldId id="1283" r:id="rId22"/>
    <p:sldId id="278" r:id="rId23"/>
    <p:sldId id="289" r:id="rId24"/>
    <p:sldId id="1560" r:id="rId25"/>
    <p:sldId id="1561" r:id="rId26"/>
    <p:sldId id="995" r:id="rId27"/>
    <p:sldId id="1407" r:id="rId28"/>
    <p:sldId id="1448" r:id="rId29"/>
    <p:sldId id="310" r:id="rId30"/>
    <p:sldId id="1424" r:id="rId31"/>
    <p:sldId id="1425" r:id="rId32"/>
    <p:sldId id="339" r:id="rId33"/>
    <p:sldId id="334" r:id="rId34"/>
    <p:sldId id="335" r:id="rId35"/>
    <p:sldId id="336" r:id="rId36"/>
    <p:sldId id="337" r:id="rId37"/>
    <p:sldId id="338" r:id="rId38"/>
    <p:sldId id="304" r:id="rId39"/>
    <p:sldId id="305" r:id="rId40"/>
    <p:sldId id="1562" r:id="rId41"/>
    <p:sldId id="1563" r:id="rId42"/>
    <p:sldId id="311" r:id="rId43"/>
    <p:sldId id="312" r:id="rId44"/>
    <p:sldId id="313" r:id="rId45"/>
    <p:sldId id="314" r:id="rId46"/>
    <p:sldId id="315" r:id="rId47"/>
    <p:sldId id="316" r:id="rId48"/>
    <p:sldId id="317" r:id="rId49"/>
    <p:sldId id="318" r:id="rId50"/>
    <p:sldId id="1320" r:id="rId51"/>
    <p:sldId id="1292" r:id="rId52"/>
    <p:sldId id="1293" r:id="rId53"/>
    <p:sldId id="1295" r:id="rId54"/>
    <p:sldId id="321" r:id="rId55"/>
    <p:sldId id="1302" r:id="rId56"/>
    <p:sldId id="485" r:id="rId57"/>
    <p:sldId id="1564" r:id="rId58"/>
    <p:sldId id="297" r:id="rId59"/>
    <p:sldId id="1565" r:id="rId60"/>
    <p:sldId id="1566" r:id="rId61"/>
    <p:sldId id="1568" r:id="rId62"/>
    <p:sldId id="1567" r:id="rId63"/>
    <p:sldId id="1569" r:id="rId64"/>
    <p:sldId id="330" r:id="rId6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3" autoAdjust="0"/>
    <p:restoredTop sz="94660"/>
  </p:normalViewPr>
  <p:slideViewPr>
    <p:cSldViewPr snapToGrid="0" snapToObjects="1" showGuides="1">
      <p:cViewPr varScale="1">
        <p:scale>
          <a:sx n="69" d="100"/>
          <a:sy n="69" d="100"/>
        </p:scale>
        <p:origin x="84" y="6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11/16/2024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AFCAE-EB1F-4C69-8C02-0018083CFB1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F07DD6E-E0A3-62AC-B9B0-4577BAC5D3F1}"/>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D497670-801A-315A-BD59-855D0AAC9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132AAD2-8C3A-C7BC-5DD3-4721755743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5539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A38D-03D9-93AD-FBC9-9FF50C7B804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063BCC4-8277-49E0-EB78-81C9E0D31761}"/>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0AE56B0-EDC2-2606-3C05-4677D89E1C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9648589-2F63-6F04-F0B1-385FC9B66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402272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1378-8741-6B3B-E76D-DE03F196934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38B0B91-3AC2-79EA-0A9B-526ACB5D8916}"/>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D3113EE-3AA7-7821-DEEB-D7BC24BCF4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E37CE00-9A55-A500-40BD-993FA79146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227302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20</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AC31-DF2E-EC39-6E97-CA4F6E5E113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FD13F7C-F3D2-779D-CB87-2F5630D2CE2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37B36CC-F4ED-402E-1474-314092D63D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4499979-AE6D-57B3-A6EE-758B741B9C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99513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9AF6-98D7-96B8-303B-8BECBA1AC532}"/>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7ACBAAB-CD60-2319-524E-E1919E97248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8A1591B-804E-F84A-F08A-B2BECEDB8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5503925-3246-473B-68CC-EDABA05ABD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106321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63441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54</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A265E-BBBF-3EBF-73AF-32B79F846A3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4702605-A2DC-15A6-487A-B345FCA4F3B9}"/>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BE38041-BD7C-E9B6-6110-8F3A1C26D8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D103579F-3964-EAC7-BF8A-57C1006CA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56</a:t>
            </a:fld>
            <a:endParaRPr lang="en-US" altLang="en-US"/>
          </a:p>
        </p:txBody>
      </p:sp>
    </p:spTree>
    <p:extLst>
      <p:ext uri="{BB962C8B-B14F-4D97-AF65-F5344CB8AC3E}">
        <p14:creationId xmlns:p14="http://schemas.microsoft.com/office/powerpoint/2010/main" val="117958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331919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A557-7F8F-5BFB-D134-0648216A708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0766332-47EF-BB46-AF7B-C47ED5708D7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B8CA48-08C5-BC89-743E-0ADA477BA0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C3FFA406-7FF4-1CC4-C57C-CC488B90FD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0021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1C48-A913-A026-29A8-F6AFA886AD0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674E2A5-BD23-2B4E-E804-5951E1BC9B27}"/>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CA6EEF4-781A-3354-34FF-A0C126D0C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41659EE-5D84-BA68-275F-E80829D28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5490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6AB7-5E71-6B19-63A0-EC4D1226313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862EF12-A24B-B66A-EC66-4B8F9A8FC68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2F73FB9-C4DD-5D83-B305-BF2B03B22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F03628B0-31E4-436C-B129-8BFE7AAA5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21595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352F6-FCD4-18FA-C53E-9A7B3A86ED7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F7AD6A7-34E5-0E9C-1E89-EED10B59130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50F3663-7917-6EFB-08DA-706D1A352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31D77D42-88A7-BB48-1D25-0ACB7EA3A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09640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1D7C0-4C95-30B5-48DA-7773ACFF32D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56DEC8A-1D8B-0D1A-0368-A7E1358D134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894B5A-293C-EFD3-5503-07B158263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DD6CDF22-39C4-157D-0831-9BC2986ECF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0968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87143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249652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05707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400491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156571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12B1-10F2-B6AC-DFA2-1309245B2DE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6CA1EE5-D5A7-7CD8-B2A9-47D24F9BA63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07E2F6F-2983-FD0C-837F-33A6C49447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9502E39-6A10-970D-B771-D39EBB7BEA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390926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11/16/2024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11/16/2024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11/16/2024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11/16/2024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11/16/2024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11/16/2024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11/16/2024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2"/>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charset="0"/>
        </a:defRPr>
      </a:lvl6pPr>
      <a:lvl7pPr marL="914377" algn="l" rtl="0" fontAlgn="base">
        <a:lnSpc>
          <a:spcPct val="90000"/>
        </a:lnSpc>
        <a:spcBef>
          <a:spcPct val="0"/>
        </a:spcBef>
        <a:spcAft>
          <a:spcPct val="0"/>
        </a:spcAft>
        <a:defRPr sz="4400">
          <a:solidFill>
            <a:schemeClr val="tx1"/>
          </a:solidFill>
          <a:latin typeface="Calibri Light" charset="0"/>
        </a:defRPr>
      </a:lvl7pPr>
      <a:lvl8pPr marL="1371566" algn="l" rtl="0" fontAlgn="base">
        <a:lnSpc>
          <a:spcPct val="90000"/>
        </a:lnSpc>
        <a:spcBef>
          <a:spcPct val="0"/>
        </a:spcBef>
        <a:spcAft>
          <a:spcPct val="0"/>
        </a:spcAft>
        <a:defRPr sz="4400">
          <a:solidFill>
            <a:schemeClr val="tx1"/>
          </a:solidFill>
          <a:latin typeface="Calibri Light" charset="0"/>
        </a:defRPr>
      </a:lvl8pPr>
      <a:lvl9pPr marL="1828754" algn="l" rtl="0" fontAlgn="base">
        <a:lnSpc>
          <a:spcPct val="90000"/>
        </a:lnSpc>
        <a:spcBef>
          <a:spcPct val="0"/>
        </a:spcBef>
        <a:spcAft>
          <a:spcPct val="0"/>
        </a:spcAft>
        <a:defRPr sz="4400">
          <a:solidFill>
            <a:schemeClr val="tx1"/>
          </a:solidFill>
          <a:latin typeface="Calibri Light"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11/16/2024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1"/>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189" algn="l" rtl="0" fontAlgn="base">
        <a:lnSpc>
          <a:spcPct val="90000"/>
        </a:lnSpc>
        <a:spcBef>
          <a:spcPct val="0"/>
        </a:spcBef>
        <a:spcAft>
          <a:spcPct val="0"/>
        </a:spcAft>
        <a:defRPr sz="4400">
          <a:solidFill>
            <a:schemeClr val="tx1"/>
          </a:solidFill>
          <a:latin typeface="Calibri Light" charset="0"/>
        </a:defRPr>
      </a:lvl6pPr>
      <a:lvl7pPr marL="914377" algn="l" rtl="0" fontAlgn="base">
        <a:lnSpc>
          <a:spcPct val="90000"/>
        </a:lnSpc>
        <a:spcBef>
          <a:spcPct val="0"/>
        </a:spcBef>
        <a:spcAft>
          <a:spcPct val="0"/>
        </a:spcAft>
        <a:defRPr sz="4400">
          <a:solidFill>
            <a:schemeClr val="tx1"/>
          </a:solidFill>
          <a:latin typeface="Calibri Light" charset="0"/>
        </a:defRPr>
      </a:lvl7pPr>
      <a:lvl8pPr marL="1371566" algn="l" rtl="0" fontAlgn="base">
        <a:lnSpc>
          <a:spcPct val="90000"/>
        </a:lnSpc>
        <a:spcBef>
          <a:spcPct val="0"/>
        </a:spcBef>
        <a:spcAft>
          <a:spcPct val="0"/>
        </a:spcAft>
        <a:defRPr sz="4400">
          <a:solidFill>
            <a:schemeClr val="tx1"/>
          </a:solidFill>
          <a:latin typeface="Calibri Light" charset="0"/>
        </a:defRPr>
      </a:lvl8pPr>
      <a:lvl9pPr marL="1828754" algn="l" rtl="0" fontAlgn="base">
        <a:lnSpc>
          <a:spcPct val="90000"/>
        </a:lnSpc>
        <a:spcBef>
          <a:spcPct val="0"/>
        </a:spcBef>
        <a:spcAft>
          <a:spcPct val="0"/>
        </a:spcAft>
        <a:defRPr sz="4400">
          <a:solidFill>
            <a:schemeClr val="tx1"/>
          </a:solidFill>
          <a:latin typeface="Calibri Light"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588CE1-B3F8-4002-BD43-0154334815CB}"/>
              </a:ext>
            </a:extLst>
          </p:cNvPr>
          <p:cNvSpPr/>
          <p:nvPr/>
        </p:nvSpPr>
        <p:spPr>
          <a:xfrm>
            <a:off x="0" y="3821183"/>
            <a:ext cx="9144000" cy="2492990"/>
          </a:xfrm>
          <a:prstGeom prst="rect">
            <a:avLst/>
          </a:prstGeom>
        </p:spPr>
        <p:txBody>
          <a:bodyPr wrap="square">
            <a:spAutoFit/>
          </a:bodyPr>
          <a:lstStyle/>
          <a:p>
            <a:pPr algn="ctr"/>
            <a:r>
              <a:rPr lang="en-US" sz="4000" b="1" dirty="0">
                <a:solidFill>
                  <a:srgbClr val="000000"/>
                </a:solidFill>
                <a:latin typeface="Arial Rounded MT Bold" panose="020F0704030504030204" pitchFamily="34" charset="0"/>
                <a:ea typeface="Calibri" panose="020F0502020204030204" pitchFamily="34" charset="0"/>
              </a:rPr>
              <a:t>Welcome!</a:t>
            </a:r>
          </a:p>
          <a:p>
            <a:pPr algn="ctr"/>
            <a:r>
              <a:rPr lang="en-US" sz="4000" b="1" dirty="0">
                <a:solidFill>
                  <a:srgbClr val="000000"/>
                </a:solidFill>
                <a:latin typeface="Arial Rounded MT Bold" panose="020F0704030504030204" pitchFamily="34" charset="0"/>
                <a:ea typeface="Calibri" panose="020F0502020204030204" pitchFamily="34" charset="0"/>
              </a:rPr>
              <a:t>Trinity Evangelical Lutheran Church</a:t>
            </a:r>
          </a:p>
          <a:p>
            <a:pPr algn="ctr"/>
            <a:r>
              <a:rPr lang="en-US" sz="4000" b="1" dirty="0">
                <a:solidFill>
                  <a:srgbClr val="000000"/>
                </a:solidFill>
                <a:latin typeface="Arial Rounded MT Bold" panose="020F0704030504030204" pitchFamily="34" charset="0"/>
                <a:ea typeface="Calibri" panose="020F0502020204030204" pitchFamily="34" charset="0"/>
              </a:rPr>
              <a:t>November 17, 2024 </a:t>
            </a:r>
          </a:p>
          <a:p>
            <a:pPr marL="571500" indent="-571500">
              <a:buFont typeface="Arial" panose="020B0604020202020204" pitchFamily="34" charset="0"/>
              <a:buChar char="•"/>
            </a:pPr>
            <a:endParaRPr lang="en-US" sz="3600" b="1" dirty="0">
              <a:solidFill>
                <a:srgbClr val="000000"/>
              </a:solidFill>
              <a:latin typeface="Arial Rounded MT Bold" panose="020F0704030504030204" pitchFamily="34" charset="0"/>
            </a:endParaRPr>
          </a:p>
        </p:txBody>
      </p:sp>
      <p:grpSp>
        <p:nvGrpSpPr>
          <p:cNvPr id="9" name="Group 8">
            <a:extLst>
              <a:ext uri="{FF2B5EF4-FFF2-40B4-BE49-F238E27FC236}">
                <a16:creationId xmlns:a16="http://schemas.microsoft.com/office/drawing/2014/main" id="{A1E4F220-9278-51F2-4EF0-6596D6F9CA75}"/>
              </a:ext>
            </a:extLst>
          </p:cNvPr>
          <p:cNvGrpSpPr/>
          <p:nvPr/>
        </p:nvGrpSpPr>
        <p:grpSpPr>
          <a:xfrm>
            <a:off x="0" y="-6612"/>
            <a:ext cx="9144000" cy="2774653"/>
            <a:chOff x="0" y="-6612"/>
            <a:chExt cx="9144000" cy="2774653"/>
          </a:xfrm>
        </p:grpSpPr>
        <p:pic>
          <p:nvPicPr>
            <p:cNvPr id="5" name="Picture 4">
              <a:extLst>
                <a:ext uri="{FF2B5EF4-FFF2-40B4-BE49-F238E27FC236}">
                  <a16:creationId xmlns:a16="http://schemas.microsoft.com/office/drawing/2014/main" id="{2A5CCD3F-E038-C66A-0846-FBDD8B2E03ED}"/>
                </a:ext>
              </a:extLst>
            </p:cNvPr>
            <p:cNvPicPr>
              <a:picLocks noChangeAspect="1"/>
            </p:cNvPicPr>
            <p:nvPr/>
          </p:nvPicPr>
          <p:blipFill>
            <a:blip r:embed="rId3"/>
            <a:stretch>
              <a:fillRect/>
            </a:stretch>
          </p:blipFill>
          <p:spPr>
            <a:xfrm>
              <a:off x="0" y="0"/>
              <a:ext cx="9144000" cy="2768041"/>
            </a:xfrm>
            <a:prstGeom prst="rect">
              <a:avLst/>
            </a:prstGeom>
          </p:spPr>
        </p:pic>
        <p:sp>
          <p:nvSpPr>
            <p:cNvPr id="8" name="TextBox 7">
              <a:extLst>
                <a:ext uri="{FF2B5EF4-FFF2-40B4-BE49-F238E27FC236}">
                  <a16:creationId xmlns:a16="http://schemas.microsoft.com/office/drawing/2014/main" id="{9F8B8CBC-E962-88AF-52A8-E4AFA605AD61}"/>
                </a:ext>
              </a:extLst>
            </p:cNvPr>
            <p:cNvSpPr txBox="1"/>
            <p:nvPr/>
          </p:nvSpPr>
          <p:spPr>
            <a:xfrm>
              <a:off x="2036620" y="-6612"/>
              <a:ext cx="4447308" cy="923330"/>
            </a:xfrm>
            <a:prstGeom prst="rect">
              <a:avLst/>
            </a:prstGeom>
            <a:noFill/>
          </p:spPr>
          <p:txBody>
            <a:bodyPr wrap="square">
              <a:spAutoFit/>
            </a:bodyPr>
            <a:lstStyle/>
            <a:p>
              <a:r>
                <a:rPr lang="en-US" sz="5400" b="1" dirty="0">
                  <a:solidFill>
                    <a:schemeClr val="accent2">
                      <a:lumMod val="75000"/>
                    </a:schemeClr>
                  </a:solidFill>
                  <a:latin typeface="Arial Rounded MT Bold" panose="020F0704030504030204" pitchFamily="34" charset="0"/>
                </a:rPr>
                <a:t>Isaiah 6:1-8</a:t>
              </a:r>
            </a:p>
          </p:txBody>
        </p:sp>
      </p:grpSp>
    </p:spTree>
    <p:extLst>
      <p:ext uri="{BB962C8B-B14F-4D97-AF65-F5344CB8AC3E}">
        <p14:creationId xmlns:p14="http://schemas.microsoft.com/office/powerpoint/2010/main" val="123998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B39BE5-5109-14B5-CCAB-5789604D6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F64423-C843-ABC9-F32F-8DB5F92FCA12}"/>
              </a:ext>
            </a:extLst>
          </p:cNvPr>
          <p:cNvSpPr/>
          <p:nvPr/>
        </p:nvSpPr>
        <p:spPr>
          <a:xfrm>
            <a:off x="5" y="3680"/>
            <a:ext cx="8905870"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“Holy, Holy, Holy”                          LBW 165</a:t>
            </a:r>
          </a:p>
        </p:txBody>
      </p:sp>
      <p:sp>
        <p:nvSpPr>
          <p:cNvPr id="4" name="TextBox 3">
            <a:extLst>
              <a:ext uri="{FF2B5EF4-FFF2-40B4-BE49-F238E27FC236}">
                <a16:creationId xmlns:a16="http://schemas.microsoft.com/office/drawing/2014/main" id="{407CC731-FE97-83A9-85C4-795F3E35A9B3}"/>
              </a:ext>
            </a:extLst>
          </p:cNvPr>
          <p:cNvSpPr txBox="1"/>
          <p:nvPr/>
        </p:nvSpPr>
        <p:spPr>
          <a:xfrm>
            <a:off x="661554" y="1166842"/>
            <a:ext cx="7820891" cy="4524315"/>
          </a:xfrm>
          <a:prstGeom prst="rect">
            <a:avLst/>
          </a:prstGeom>
          <a:noFill/>
        </p:spPr>
        <p:txBody>
          <a:bodyPr wrap="square">
            <a:spAutoFit/>
          </a:bodyPr>
          <a:lstStyle/>
          <a:p>
            <a:pPr marL="342900" marR="0" indent="-342900"/>
            <a:r>
              <a:rPr lang="en-US" sz="3600" dirty="0">
                <a:effectLst/>
                <a:latin typeface="Arial Rounded MT Bold" panose="020F0704030504030204" pitchFamily="34" charset="0"/>
                <a:ea typeface="MS Mincho" panose="02020609040205080304" pitchFamily="49" charset="-128"/>
              </a:rPr>
              <a:t>3	Holy, holy, holy!                                               Though the darkness hide thee,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though the eye made blind by sin              thy glory may not see,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only thou art holy;                                       there is none beside thee,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perfect in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in                                         love and purity.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3153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B44DFA-515B-1E00-4572-DB6FAFDF03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41B461-CECB-0A5F-9D09-8B450D4A2E5D}"/>
              </a:ext>
            </a:extLst>
          </p:cNvPr>
          <p:cNvSpPr/>
          <p:nvPr/>
        </p:nvSpPr>
        <p:spPr>
          <a:xfrm>
            <a:off x="5" y="3680"/>
            <a:ext cx="8905870"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“Holy, Holy, Holy”                          LBW 165</a:t>
            </a:r>
          </a:p>
        </p:txBody>
      </p:sp>
      <p:sp>
        <p:nvSpPr>
          <p:cNvPr id="4" name="TextBox 3">
            <a:extLst>
              <a:ext uri="{FF2B5EF4-FFF2-40B4-BE49-F238E27FC236}">
                <a16:creationId xmlns:a16="http://schemas.microsoft.com/office/drawing/2014/main" id="{9C29C287-BE35-F417-1DFD-E20D9D16D1EB}"/>
              </a:ext>
            </a:extLst>
          </p:cNvPr>
          <p:cNvSpPr txBox="1"/>
          <p:nvPr/>
        </p:nvSpPr>
        <p:spPr>
          <a:xfrm>
            <a:off x="1494992" y="952500"/>
            <a:ext cx="6154016" cy="5078313"/>
          </a:xfrm>
          <a:prstGeom prst="rect">
            <a:avLst/>
          </a:prstGeom>
          <a:noFill/>
        </p:spPr>
        <p:txBody>
          <a:bodyPr wrap="square">
            <a:spAutoFit/>
          </a:bodyPr>
          <a:lstStyle/>
          <a:p>
            <a:pPr marL="342900" marR="0" indent="-342900"/>
            <a:r>
              <a:rPr lang="en-US" sz="3600" dirty="0">
                <a:effectLst/>
                <a:latin typeface="Arial Rounded MT Bold" panose="020F0704030504030204" pitchFamily="34" charset="0"/>
                <a:ea typeface="MS Mincho" panose="02020609040205080304" pitchFamily="49" charset="-128"/>
              </a:rPr>
              <a:t>4	Holy, holy, holy!                                                   Lord God Almighty!</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All thy works shall                                             praise thy name                                            in earth and sky and sea.</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Holy, holy, holy,                                         merciful and mighty!</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God in three Persons,                                         blessed Trinity!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8693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latin typeface="Arial Rounded MT Bold" panose="020F0704030504030204" pitchFamily="34" charset="0"/>
              <a:ea typeface="Calibri" panose="020F0502020204030204" pitchFamily="34" charset="0"/>
            </a:endParaRPr>
          </a:p>
        </p:txBody>
      </p:sp>
      <p:sp>
        <p:nvSpPr>
          <p:cNvPr id="3" name="Rectangle 2"/>
          <p:cNvSpPr/>
          <p:nvPr/>
        </p:nvSpPr>
        <p:spPr>
          <a:xfrm>
            <a:off x="348343" y="1103813"/>
            <a:ext cx="8432800" cy="2811539"/>
          </a:xfrm>
          <a:prstGeom prst="rect">
            <a:avLst/>
          </a:prstGeom>
        </p:spPr>
        <p:txBody>
          <a:bodyPr wrap="square">
            <a:spAutoFit/>
          </a:bodyPr>
          <a:lstStyle/>
          <a:p>
            <a:pPr marL="684196" indent="-684196">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196" indent="-684196">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196" indent="-684196">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4"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1" y="955965"/>
            <a:ext cx="9157803" cy="4925291"/>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7"/>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dirty="0">
              <a:solidFill>
                <a:srgbClr val="222222"/>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dirty="0">
              <a:solidFill>
                <a:srgbClr val="222222"/>
              </a:solidFill>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1"/>
            <a:ext cx="8955315"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dirty="0">
              <a:solidFill>
                <a:srgbClr val="222222"/>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3" y="51769"/>
            <a:ext cx="7737987" cy="637932"/>
          </a:xfrm>
          <a:prstGeom prst="rect">
            <a:avLst/>
          </a:prstGeom>
        </p:spPr>
        <p:txBody>
          <a:bodyPr wrap="square">
            <a:spAutoFit/>
          </a:bodyPr>
          <a:lstStyle/>
          <a:p>
            <a:pPr marL="342891" indent="-342891"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471793" y="1276287"/>
            <a:ext cx="8210090" cy="4816703"/>
          </a:xfrm>
          <a:prstGeom prst="rect">
            <a:avLst/>
          </a:prstGeom>
        </p:spPr>
        <p:txBody>
          <a:bodyPr wrap="square">
            <a:spAutoFit/>
          </a:bodyPr>
          <a:lstStyle/>
          <a:p>
            <a:pPr marL="682608" indent="-682608">
              <a:spcBef>
                <a:spcPts val="0"/>
              </a:spcBef>
              <a:spcAft>
                <a:spcPts val="1800"/>
              </a:spcAft>
            </a:pPr>
            <a:r>
              <a:rPr lang="en-US" sz="3200" dirty="0">
                <a:solidFill>
                  <a:srgbClr val="000000"/>
                </a:solidFill>
                <a:latin typeface="Arial Rounded MT Bold" panose="020F0704030504030204" pitchFamily="34" charset="0"/>
                <a:ea typeface="Calibri" panose="020F0502020204030204" pitchFamily="34" charset="0"/>
              </a:rPr>
              <a:t>P:	God of steadfast love, we stand before you today, humbled by your majesty and glory. Just as Isaiah was filled with awe, so too are we. Help us to be your servants, called to love and serve our neighbors. May we be instruments of your peace in the world.</a:t>
            </a:r>
            <a:endParaRPr lang="en-US" sz="3200" b="1" dirty="0">
              <a:solidFill>
                <a:srgbClr val="000000"/>
              </a:solidFill>
              <a:latin typeface="Arial Rounded MT Bold" panose="020F0704030504030204" pitchFamily="34" charset="0"/>
              <a:ea typeface="Calibri" panose="020F0502020204030204" pitchFamily="34" charset="0"/>
            </a:endParaRPr>
          </a:p>
          <a:p>
            <a:pPr marL="682608" indent="-682608">
              <a:spcBef>
                <a:spcPts val="0"/>
              </a:spcBef>
              <a:spcAft>
                <a:spcPts val="18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6A78B-BF6B-3D25-98F4-7E16CF4BA304}"/>
            </a:ext>
          </a:extLst>
        </p:cNvPr>
        <p:cNvGrpSpPr/>
        <p:nvPr/>
      </p:nvGrpSpPr>
      <p:grpSpPr>
        <a:xfrm>
          <a:off x="0" y="0"/>
          <a:ext cx="0" cy="0"/>
          <a:chOff x="0" y="0"/>
          <a:chExt cx="0" cy="0"/>
        </a:xfrm>
      </p:grpSpPr>
      <p:sp>
        <p:nvSpPr>
          <p:cNvPr id="3075" name="Title 1">
            <a:extLst>
              <a:ext uri="{FF2B5EF4-FFF2-40B4-BE49-F238E27FC236}">
                <a16:creationId xmlns:a16="http://schemas.microsoft.com/office/drawing/2014/main" id="{E4293625-04D2-9318-BDA5-3F9D33126E8F}"/>
              </a:ext>
            </a:extLst>
          </p:cNvPr>
          <p:cNvSpPr>
            <a:spLocks noGrp="1"/>
          </p:cNvSpPr>
          <p:nvPr>
            <p:ph type="title"/>
          </p:nvPr>
        </p:nvSpPr>
        <p:spPr>
          <a:xfrm>
            <a:off x="272267" y="1382959"/>
            <a:ext cx="8192655" cy="701484"/>
          </a:xfrm>
        </p:spPr>
        <p:txBody>
          <a:bodyPr anchor="t"/>
          <a:lstStyle/>
          <a:p>
            <a:pPr marL="571486" indent="-571486">
              <a:lnSpc>
                <a:spcPct val="100000"/>
              </a:lnSpc>
              <a:spcBef>
                <a:spcPts val="0"/>
              </a:spcBef>
              <a:spcAft>
                <a:spcPts val="600"/>
              </a:spcAft>
              <a:buFont typeface="Arial" panose="020B0604020202020204" pitchFamily="34" charset="0"/>
              <a:buChar char="•"/>
            </a:pPr>
            <a:r>
              <a:rPr lang="en-US" sz="3600" b="1" dirty="0">
                <a:solidFill>
                  <a:srgbClr val="000000"/>
                </a:solidFill>
                <a:ea typeface="Calibri" panose="020F0502020204030204" pitchFamily="34" charset="0"/>
              </a:rPr>
              <a:t>Prelude	          </a:t>
            </a:r>
            <a:r>
              <a:rPr lang="en-US" sz="3600" i="1" dirty="0">
                <a:solidFill>
                  <a:srgbClr val="000000"/>
                </a:solidFill>
                <a:ea typeface="Calibri" panose="020F0502020204030204" pitchFamily="34" charset="0"/>
              </a:rPr>
              <a:t>By Roxanne Groff					</a:t>
            </a:r>
            <a:endParaRPr lang="en-US" sz="3600" dirty="0">
              <a:ea typeface="Calibri" panose="020F0502020204030204" pitchFamily="34" charset="0"/>
            </a:endParaRPr>
          </a:p>
        </p:txBody>
      </p:sp>
      <p:sp>
        <p:nvSpPr>
          <p:cNvPr id="2" name="Rectangle 1">
            <a:extLst>
              <a:ext uri="{FF2B5EF4-FFF2-40B4-BE49-F238E27FC236}">
                <a16:creationId xmlns:a16="http://schemas.microsoft.com/office/drawing/2014/main" id="{674F3CE0-B888-76F9-BC20-C43BC6EF2CD0}"/>
              </a:ext>
            </a:extLst>
          </p:cNvPr>
          <p:cNvSpPr/>
          <p:nvPr/>
        </p:nvSpPr>
        <p:spPr>
          <a:xfrm>
            <a:off x="272264" y="2828284"/>
            <a:ext cx="8785109" cy="1415772"/>
          </a:xfrm>
          <a:prstGeom prst="rect">
            <a:avLst/>
          </a:prstGeom>
        </p:spPr>
        <p:txBody>
          <a:bodyPr wrap="square">
            <a:spAutoFit/>
          </a:bodyPr>
          <a:lstStyle/>
          <a:p>
            <a:pPr marL="457189" indent="-457189">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B1535D9-BB16-42CA-E946-D2AD199A0637}"/>
              </a:ext>
            </a:extLst>
          </p:cNvPr>
          <p:cNvSpPr/>
          <p:nvPr/>
        </p:nvSpPr>
        <p:spPr>
          <a:xfrm>
            <a:off x="320391" y="4367263"/>
            <a:ext cx="8688856" cy="1200329"/>
          </a:xfrm>
          <a:prstGeom prst="rect">
            <a:avLst/>
          </a:prstGeom>
        </p:spPr>
        <p:txBody>
          <a:bodyPr wrap="square">
            <a:spAutoFit/>
          </a:bodyPr>
          <a:lstStyle/>
          <a:p>
            <a:pPr marL="457189" indent="-457189">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5D383C4B-35D6-1D75-D741-E5C3FC6304E6}"/>
              </a:ext>
            </a:extLst>
          </p:cNvPr>
          <p:cNvSpPr/>
          <p:nvPr/>
        </p:nvSpPr>
        <p:spPr>
          <a:xfrm>
            <a:off x="272269" y="152264"/>
            <a:ext cx="8599471" cy="1077218"/>
          </a:xfrm>
          <a:prstGeom prst="rect">
            <a:avLst/>
          </a:prstGeom>
        </p:spPr>
        <p:txBody>
          <a:bodyPr wrap="square">
            <a:spAutoFit/>
          </a:bodyPr>
          <a:lstStyle/>
          <a:p>
            <a:pPr marL="457189" indent="-457189"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189" indent="-457189"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279202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9962" y="0"/>
            <a:ext cx="9054038" cy="4134678"/>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5"/>
            <a:ext cx="9144000" cy="618631"/>
          </a:xfrm>
          <a:prstGeom prst="rect">
            <a:avLst/>
          </a:prstGeom>
        </p:spPr>
        <p:txBody>
          <a:bodyPr wrap="square">
            <a:spAutoFit/>
          </a:bodyPr>
          <a:lstStyle/>
          <a:p>
            <a:pPr marL="228594" indent="-228594">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345719" y="1474174"/>
            <a:ext cx="8452563" cy="2621487"/>
          </a:xfrm>
          <a:prstGeom prst="rect">
            <a:avLst/>
          </a:prstGeom>
        </p:spPr>
        <p:txBody>
          <a:bodyPr wrap="square">
            <a:spAutoFit/>
          </a:bodyPr>
          <a:lstStyle/>
          <a:p>
            <a:pPr marL="685783" indent="-68578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today is from Isaiah, Chapter 6.</a:t>
            </a:r>
          </a:p>
          <a:p>
            <a:pPr marL="685783" indent="-685783">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 </a:t>
            </a:r>
          </a:p>
          <a:p>
            <a:pPr marL="685783" indent="-685783">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3" y="136309"/>
            <a:ext cx="9028547" cy="707886"/>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Isaiah 6:1-8</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A81B568-112E-59C4-FE21-D53BCFA1F214}"/>
              </a:ext>
            </a:extLst>
          </p:cNvPr>
          <p:cNvSpPr txBox="1"/>
          <p:nvPr/>
        </p:nvSpPr>
        <p:spPr>
          <a:xfrm>
            <a:off x="115453" y="1080655"/>
            <a:ext cx="8862292" cy="5632311"/>
          </a:xfrm>
          <a:prstGeom prst="rect">
            <a:avLst/>
          </a:prstGeom>
          <a:noFill/>
        </p:spPr>
        <p:txBody>
          <a:bodyPr wrap="square">
            <a:spAutoFit/>
          </a:bodyPr>
          <a:lstStyle/>
          <a:p>
            <a:pPr marL="0" marR="0">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year that King Uzziah died, I saw the Lord sitting on a throne, high and lofty; and the hem of his robe filled the temple.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Seraphs were in attendance above him; each had six wings: with two they covered their faces, and with two they covered their feet, and with two they flew.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one called to another and said: “Holy, holy, holy is the Lord of hosts; the whole earth is</a:t>
            </a:r>
          </a:p>
        </p:txBody>
      </p:sp>
    </p:spTree>
    <p:extLst>
      <p:ext uri="{BB962C8B-B14F-4D97-AF65-F5344CB8AC3E}">
        <p14:creationId xmlns:p14="http://schemas.microsoft.com/office/powerpoint/2010/main" val="372894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9AFF-0439-6F22-505D-C755F8C004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BD13901-0426-11B5-8675-B7D3517145F4}"/>
              </a:ext>
            </a:extLst>
          </p:cNvPr>
          <p:cNvSpPr/>
          <p:nvPr/>
        </p:nvSpPr>
        <p:spPr>
          <a:xfrm>
            <a:off x="115453" y="136309"/>
            <a:ext cx="9028547" cy="707886"/>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Isaiah 6:1-8</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FFA03DF-D315-D957-A298-F15A4F65C70F}"/>
              </a:ext>
            </a:extLst>
          </p:cNvPr>
          <p:cNvSpPr txBox="1"/>
          <p:nvPr/>
        </p:nvSpPr>
        <p:spPr>
          <a:xfrm>
            <a:off x="115453" y="1080655"/>
            <a:ext cx="8862292" cy="5709255"/>
          </a:xfrm>
          <a:prstGeom prst="rect">
            <a:avLst/>
          </a:prstGeom>
          <a:noFill/>
        </p:spPr>
        <p:txBody>
          <a:bodyPr wrap="square">
            <a:spAutoFit/>
          </a:bodyPr>
          <a:lstStyle/>
          <a:p>
            <a:pPr marL="0" marR="0">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full of his glory.”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pivots on the thresholds shook at the voices of those who called, and the house filled with smoke.</a:t>
            </a:r>
          </a:p>
          <a:p>
            <a:pPr marL="0" marR="0">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 said: “Woe is me! I am lost, for I am a man of unclean lips, and I live among a people of unclean lips; yet my eyes have seen the King, the Lord of hosts!”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one of the seraphs flew to me, holding a live coal that had been</a:t>
            </a:r>
          </a:p>
        </p:txBody>
      </p:sp>
    </p:spTree>
    <p:extLst>
      <p:ext uri="{BB962C8B-B14F-4D97-AF65-F5344CB8AC3E}">
        <p14:creationId xmlns:p14="http://schemas.microsoft.com/office/powerpoint/2010/main" val="65742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F8A82-928C-BE33-00F8-C0688D9B476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E3F2B1-EC78-2798-8A09-E477216D7CFD}"/>
              </a:ext>
            </a:extLst>
          </p:cNvPr>
          <p:cNvSpPr/>
          <p:nvPr/>
        </p:nvSpPr>
        <p:spPr>
          <a:xfrm>
            <a:off x="115453" y="136309"/>
            <a:ext cx="9028547" cy="707886"/>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Isaiah 6:1-8</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D6BED7F-3927-3B5A-569C-10B9CDBC5B9B}"/>
              </a:ext>
            </a:extLst>
          </p:cNvPr>
          <p:cNvSpPr txBox="1"/>
          <p:nvPr/>
        </p:nvSpPr>
        <p:spPr>
          <a:xfrm>
            <a:off x="462539" y="1094510"/>
            <a:ext cx="8218922" cy="5078313"/>
          </a:xfrm>
          <a:prstGeom prst="rect">
            <a:avLst/>
          </a:prstGeom>
          <a:noFill/>
        </p:spPr>
        <p:txBody>
          <a:bodyPr wrap="square">
            <a:spAutoFit/>
          </a:bodyPr>
          <a:lstStyle/>
          <a:p>
            <a:pPr marL="0" marR="0">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taken from the altar with a pair of tongs.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seraph touched my mouth with it and said: “Now that this has touched your lips, your guilt has departed and your sin is blotted out.”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I heard the voice of the Lord saying, “Whom shall I send, and who will go for us?” And I said, “Here am I; send me!”</a:t>
            </a:r>
          </a:p>
        </p:txBody>
      </p:sp>
    </p:spTree>
    <p:extLst>
      <p:ext uri="{BB962C8B-B14F-4D97-AF65-F5344CB8AC3E}">
        <p14:creationId xmlns:p14="http://schemas.microsoft.com/office/powerpoint/2010/main" val="255050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8" y="1189609"/>
            <a:ext cx="7509165" cy="2764475"/>
          </a:xfrm>
          <a:prstGeom prst="rect">
            <a:avLst/>
          </a:prstGeom>
          <a:noFill/>
        </p:spPr>
        <p:txBody>
          <a:bodyPr wrap="square">
            <a:spAutoFit/>
          </a:bodyPr>
          <a:lstStyle/>
          <a:p>
            <a:pPr>
              <a:lnSpc>
                <a:spcPct val="95000"/>
              </a:lnSpc>
              <a:spcBef>
                <a:spcPts val="0"/>
              </a:spcBef>
              <a:spcAft>
                <a:spcPts val="600"/>
              </a:spcAft>
            </a:pP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200" dirty="0">
                <a:solidFill>
                  <a:srgbClr val="000000"/>
                </a:solidFill>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5000"/>
              </a:lnSpc>
              <a:spcBef>
                <a:spcPts val="0"/>
              </a:spcBef>
              <a:spcAft>
                <a:spcPts val="0"/>
              </a:spcAft>
            </a:pPr>
            <a:r>
              <a:rPr lang="en-US" sz="3600" dirty="0">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285744" indent="-285744">
              <a:lnSpc>
                <a:spcPct val="97000"/>
              </a:lnSpc>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3" y="136314"/>
            <a:ext cx="9028547" cy="646331"/>
          </a:xfrm>
          <a:prstGeom prst="rect">
            <a:avLst/>
          </a:prstGeom>
        </p:spPr>
        <p:txBody>
          <a:bodyPr wrap="square">
            <a:spAutoFit/>
          </a:bodyPr>
          <a:lstStyle/>
          <a:p>
            <a:pPr marL="342891" indent="-342891">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Isaiah 6:1-8</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4" y="3822862"/>
          <a:ext cx="7886700" cy="45720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457200">
                <a:tc>
                  <a:txBody>
                    <a:bodyPr/>
                    <a:lstStyle/>
                    <a:p>
                      <a:pPr marL="0" marR="0" algn="l" fontAlgn="base">
                        <a:lnSpc>
                          <a:spcPts val="2720"/>
                        </a:lnSpc>
                        <a:spcBef>
                          <a:spcPts val="0"/>
                        </a:spcBef>
                        <a:spcAft>
                          <a:spcPts val="0"/>
                        </a:spcAft>
                      </a:pPr>
                      <a:r>
                        <a:rPr lang="en-US" sz="3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5" name="Rectangle 4">
            <a:extLst>
              <a:ext uri="{FF2B5EF4-FFF2-40B4-BE49-F238E27FC236}">
                <a16:creationId xmlns:a16="http://schemas.microsoft.com/office/drawing/2014/main" id="{D9A7C9C1-8527-7F94-8CAC-44162C21D291}"/>
              </a:ext>
            </a:extLst>
          </p:cNvPr>
          <p:cNvSpPr/>
          <p:nvPr/>
        </p:nvSpPr>
        <p:spPr>
          <a:xfrm>
            <a:off x="2831960" y="4401234"/>
            <a:ext cx="3502817" cy="646331"/>
          </a:xfrm>
          <a:prstGeom prst="rect">
            <a:avLst/>
          </a:prstGeom>
        </p:spPr>
        <p:txBody>
          <a:bodyPr wrap="square">
            <a:spAutoFit/>
          </a:bodyPr>
          <a:lstStyle/>
          <a:p>
            <a:pPr algn="ctr">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SERMON</a:t>
            </a: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BA18BCD0-7195-AE71-92E7-6B70AECD94FB}"/>
              </a:ext>
            </a:extLst>
          </p:cNvPr>
          <p:cNvGrpSpPr/>
          <p:nvPr/>
        </p:nvGrpSpPr>
        <p:grpSpPr>
          <a:xfrm>
            <a:off x="0" y="-6612"/>
            <a:ext cx="9144000" cy="2774653"/>
            <a:chOff x="0" y="-6612"/>
            <a:chExt cx="9144000" cy="2774653"/>
          </a:xfrm>
        </p:grpSpPr>
        <p:pic>
          <p:nvPicPr>
            <p:cNvPr id="7" name="Picture 6">
              <a:extLst>
                <a:ext uri="{FF2B5EF4-FFF2-40B4-BE49-F238E27FC236}">
                  <a16:creationId xmlns:a16="http://schemas.microsoft.com/office/drawing/2014/main" id="{3C73C857-5A2C-4DA9-3A6B-30055609E439}"/>
                </a:ext>
              </a:extLst>
            </p:cNvPr>
            <p:cNvPicPr>
              <a:picLocks noChangeAspect="1"/>
            </p:cNvPicPr>
            <p:nvPr/>
          </p:nvPicPr>
          <p:blipFill>
            <a:blip r:embed="rId3"/>
            <a:stretch>
              <a:fillRect/>
            </a:stretch>
          </p:blipFill>
          <p:spPr>
            <a:xfrm>
              <a:off x="0" y="0"/>
              <a:ext cx="9144000" cy="2768041"/>
            </a:xfrm>
            <a:prstGeom prst="rect">
              <a:avLst/>
            </a:prstGeom>
          </p:spPr>
        </p:pic>
        <p:sp>
          <p:nvSpPr>
            <p:cNvPr id="8" name="TextBox 7">
              <a:extLst>
                <a:ext uri="{FF2B5EF4-FFF2-40B4-BE49-F238E27FC236}">
                  <a16:creationId xmlns:a16="http://schemas.microsoft.com/office/drawing/2014/main" id="{ECD326C0-73F5-5F35-4CE4-A292C1E819E2}"/>
                </a:ext>
              </a:extLst>
            </p:cNvPr>
            <p:cNvSpPr txBox="1"/>
            <p:nvPr/>
          </p:nvSpPr>
          <p:spPr>
            <a:xfrm>
              <a:off x="2036620" y="-6612"/>
              <a:ext cx="4447308" cy="923330"/>
            </a:xfrm>
            <a:prstGeom prst="rect">
              <a:avLst/>
            </a:prstGeom>
            <a:noFill/>
          </p:spPr>
          <p:txBody>
            <a:bodyPr wrap="square">
              <a:spAutoFit/>
            </a:bodyPr>
            <a:lstStyle/>
            <a:p>
              <a:r>
                <a:rPr lang="en-US" sz="5400" b="1" dirty="0">
                  <a:solidFill>
                    <a:schemeClr val="accent2">
                      <a:lumMod val="75000"/>
                    </a:schemeClr>
                  </a:solidFill>
                  <a:latin typeface="Arial Rounded MT Bold" panose="020F0704030504030204" pitchFamily="34" charset="0"/>
                </a:rPr>
                <a:t>Isaiah 6:1-8</a:t>
              </a:r>
            </a:p>
          </p:txBody>
        </p:sp>
      </p:grpSp>
    </p:spTree>
    <p:extLst>
      <p:ext uri="{BB962C8B-B14F-4D97-AF65-F5344CB8AC3E}">
        <p14:creationId xmlns:p14="http://schemas.microsoft.com/office/powerpoint/2010/main" val="262175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1" y="912687"/>
            <a:ext cx="8650840" cy="1230722"/>
          </a:xfrm>
          <a:prstGeom prst="rect">
            <a:avLst/>
          </a:prstGeom>
        </p:spPr>
        <p:txBody>
          <a:bodyPr wrap="square">
            <a:spAutoFit/>
          </a:bodyPr>
          <a:lstStyle/>
          <a:p>
            <a:pPr>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5" y="3090058"/>
            <a:ext cx="8650839" cy="2312043"/>
          </a:xfrm>
          <a:prstGeom prst="rect">
            <a:avLst/>
          </a:prstGeom>
        </p:spPr>
        <p:txBody>
          <a:bodyPr wrap="square">
            <a:spAutoFit/>
          </a:bodyPr>
          <a:lstStyle/>
          <a:p>
            <a:pPr marL="682608" indent="-682608" defTabSz="6459377">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08" indent="-682608" defTabSz="6459377">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08" indent="-682608" defTabSz="6459377">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Merciful God,</a:t>
            </a:r>
          </a:p>
        </p:txBody>
      </p:sp>
    </p:spTree>
    <p:extLst>
      <p:ext uri="{BB962C8B-B14F-4D97-AF65-F5344CB8AC3E}">
        <p14:creationId xmlns:p14="http://schemas.microsoft.com/office/powerpoint/2010/main" val="3113721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1"/>
            <a:ext cx="8835656" cy="2416302"/>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4"/>
            <a:ext cx="8835656" cy="419467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303"/>
            <a:ext cx="8835656" cy="419467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01883"/>
          </a:xfrm>
          <a:prstGeom prst="rect">
            <a:avLst/>
          </a:prstGeom>
        </p:spPr>
        <p:txBody>
          <a:bodyPr wrap="square">
            <a:spAutoFit/>
          </a:bodyPr>
          <a:lstStyle/>
          <a:p>
            <a:pPr marL="690545" indent="-690545">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50" y="1086701"/>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latin typeface="Arial Rounded MT Bold" panose="020F0704030504030204" pitchFamily="34" charset="0"/>
                <a:ea typeface="Calibri" panose="020F0502020204030204" pitchFamily="34" charset="0"/>
                <a:cs typeface="Times New Roman" panose="02020603050405020304" pitchFamily="18" charset="0"/>
              </a:rPr>
              <a:t>A:	Merciful God, </a:t>
            </a:r>
          </a:p>
          <a:p>
            <a:pPr>
              <a:spcBef>
                <a:spcPts val="0"/>
              </a:spcBef>
              <a:spcAft>
                <a:spcPts val="0"/>
              </a:spcAft>
            </a:pP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50" y="1086701"/>
            <a:ext cx="8765308" cy="420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a:spcBef>
                <a:spcPts val="0"/>
              </a:spcBef>
              <a:spcAft>
                <a:spcPts val="0"/>
              </a:spcAft>
            </a:pPr>
            <a:r>
              <a:rPr lang="en-US" sz="4000" i="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a:spcBef>
                <a:spcPts val="0"/>
              </a:spcBef>
              <a:spcAft>
                <a:spcPts val="0"/>
              </a:spcAft>
            </a:pP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marL="684196" indent="-684196">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	We entrust all our prayers, spoken and unspoken, to you. In Jesus’ name we pray.</a:t>
            </a:r>
          </a:p>
          <a:p>
            <a:pPr marL="684196" indent="-684196">
              <a:spcBef>
                <a:spcPts val="0"/>
              </a:spcBef>
              <a:spcAft>
                <a:spcPts val="0"/>
              </a:spcAft>
            </a:pPr>
            <a:endParaRPr lang="en-US" sz="4000" b="1" dirty="0">
              <a:latin typeface="Arial Rounded MT Bold" panose="020F0704030504030204" pitchFamily="34" charset="0"/>
              <a:ea typeface="Calibri" panose="020F0502020204030204" pitchFamily="34" charset="0"/>
              <a:cs typeface="Times New Roman" panose="02020603050405020304" pitchFamily="18" charset="0"/>
            </a:endParaRPr>
          </a:p>
          <a:p>
            <a:pPr marL="684196" indent="-684196">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10"/>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892A-A8C4-192D-1139-34D16926056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F38100B-4AE2-21C4-0C62-1553853227FA}"/>
              </a:ext>
            </a:extLst>
          </p:cNvPr>
          <p:cNvSpPr/>
          <p:nvPr/>
        </p:nvSpPr>
        <p:spPr>
          <a:xfrm>
            <a:off x="272476" y="107210"/>
            <a:ext cx="8622145" cy="707886"/>
          </a:xfrm>
          <a:prstGeom prst="rect">
            <a:avLst/>
          </a:prstGeom>
        </p:spPr>
        <p:txBody>
          <a:bodyPr wrap="square">
            <a:spAutoFit/>
          </a:bodyPr>
          <a:lstStyle/>
          <a:p>
            <a:pPr marL="571500" indent="-571500" algn="ctr">
              <a:spcBef>
                <a:spcPts val="0"/>
              </a:spcBef>
              <a:spcAft>
                <a:spcPts val="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OFFERING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52616A3-02F4-A532-1A11-0573153FF61C}"/>
              </a:ext>
            </a:extLst>
          </p:cNvPr>
          <p:cNvPicPr>
            <a:picLocks noChangeAspect="1"/>
          </p:cNvPicPr>
          <p:nvPr/>
        </p:nvPicPr>
        <p:blipFill>
          <a:blip r:embed="rId2"/>
          <a:stretch>
            <a:fillRect/>
          </a:stretch>
        </p:blipFill>
        <p:spPr>
          <a:xfrm>
            <a:off x="0" y="2317034"/>
            <a:ext cx="9144000" cy="2944368"/>
          </a:xfrm>
          <a:prstGeom prst="rect">
            <a:avLst/>
          </a:prstGeom>
        </p:spPr>
      </p:pic>
    </p:spTree>
    <p:extLst>
      <p:ext uri="{BB962C8B-B14F-4D97-AF65-F5344CB8AC3E}">
        <p14:creationId xmlns:p14="http://schemas.microsoft.com/office/powerpoint/2010/main" val="204430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 y="778542"/>
            <a:ext cx="8967018" cy="5973045"/>
          </a:xfrm>
          <a:prstGeom prst="rect">
            <a:avLst/>
          </a:prstGeom>
        </p:spPr>
        <p:txBody>
          <a:bodyPr wrap="square">
            <a:spAutoFit/>
          </a:bodyPr>
          <a:lstStyle/>
          <a:p>
            <a:pPr marL="682608" indent="-682608">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confess that from the beginning of time we have failed to understand your call to us. We have acted as though we are gods in our own lives. We have acted or failed to act in ways that have led to injustice and oppression. We have turned away from you and sought after other gods—possessions, people, media, and other distractions. </a:t>
            </a:r>
            <a:endParaRPr lang="en-US" sz="40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040423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48BED-8F1F-BF59-4004-64390AA461B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AB6EE2E-A961-7DE1-6417-A26C8F3704CB}"/>
              </a:ext>
            </a:extLst>
          </p:cNvPr>
          <p:cNvSpPr/>
          <p:nvPr/>
        </p:nvSpPr>
        <p:spPr>
          <a:xfrm>
            <a:off x="272476" y="107210"/>
            <a:ext cx="8622145" cy="707886"/>
          </a:xfrm>
          <a:prstGeom prst="rect">
            <a:avLst/>
          </a:prstGeom>
        </p:spPr>
        <p:txBody>
          <a:bodyPr wrap="square">
            <a:spAutoFit/>
          </a:bodyPr>
          <a:lstStyle/>
          <a:p>
            <a:pPr marL="571500" indent="-571500" algn="ctr">
              <a:spcBef>
                <a:spcPts val="0"/>
              </a:spcBef>
              <a:spcAft>
                <a:spcPts val="0"/>
              </a:spcAft>
              <a:buFont typeface="Arial" panose="020B0604020202020204" pitchFamily="34" charset="0"/>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OFFERING PRAYER</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838DA56-537D-B761-8D28-A08D32838381}"/>
              </a:ext>
            </a:extLst>
          </p:cNvPr>
          <p:cNvPicPr>
            <a:picLocks noChangeAspect="1"/>
          </p:cNvPicPr>
          <p:nvPr/>
        </p:nvPicPr>
        <p:blipFill>
          <a:blip r:embed="rId2"/>
          <a:stretch>
            <a:fillRect/>
          </a:stretch>
        </p:blipFill>
        <p:spPr>
          <a:xfrm>
            <a:off x="0" y="2317034"/>
            <a:ext cx="9144000" cy="2944368"/>
          </a:xfrm>
          <a:prstGeom prst="rect">
            <a:avLst/>
          </a:prstGeom>
        </p:spPr>
      </p:pic>
    </p:spTree>
    <p:extLst>
      <p:ext uri="{BB962C8B-B14F-4D97-AF65-F5344CB8AC3E}">
        <p14:creationId xmlns:p14="http://schemas.microsoft.com/office/powerpoint/2010/main" val="3055129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50" y="135692"/>
            <a:ext cx="8825501" cy="698525"/>
          </a:xfrm>
          <a:prstGeom prst="rect">
            <a:avLst/>
          </a:prstGeom>
        </p:spPr>
        <p:txBody>
          <a:bodyPr wrap="square">
            <a:spAutoFit/>
          </a:bodyPr>
          <a:lstStyle/>
          <a:p>
            <a:pPr marL="571486" indent="-571486"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5"/>
            <a:ext cx="7852141" cy="1357166"/>
          </a:xfrm>
          <a:prstGeom prst="rect">
            <a:avLst/>
          </a:prstGeom>
        </p:spPr>
        <p:txBody>
          <a:bodyPr wrap="square">
            <a:spAutoFit/>
          </a:bodyPr>
          <a:lstStyle/>
          <a:p>
            <a:pPr>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61"/>
            <a:ext cx="9144000" cy="6045943"/>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500" y="2145026"/>
            <a:ext cx="8825501" cy="2443746"/>
          </a:xfrm>
          <a:prstGeom prst="rect">
            <a:avLst/>
          </a:prstGeom>
        </p:spPr>
        <p:txBody>
          <a:bodyPr wrap="square">
            <a:spAutoFit/>
          </a:bodyPr>
          <a:lstStyle/>
          <a:p>
            <a:pP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a:lnSpc>
                <a:spcPct val="107000"/>
              </a:lnSpc>
              <a:spcBef>
                <a:spcPts val="0"/>
              </a:spcBef>
              <a:spcAft>
                <a:spcPts val="600"/>
              </a:spcAft>
            </a:pPr>
            <a:endParaRPr lang="en-US" sz="4000" b="1" dirty="0">
              <a:solidFill>
                <a:srgbClr val="000000"/>
              </a:solidFill>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3" y="945225"/>
            <a:ext cx="9166815"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4" y="1999634"/>
            <a:ext cx="8902557" cy="2811539"/>
          </a:xfrm>
          <a:prstGeom prst="rect">
            <a:avLst/>
          </a:prstGeom>
        </p:spPr>
        <p:txBody>
          <a:bodyPr wrap="square">
            <a:spAutoFit/>
          </a:bodyPr>
          <a:lstStyle/>
          <a:p>
            <a:pPr marL="461951" indent="-461951">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our maker and redeemer…</a:t>
            </a:r>
          </a:p>
          <a:p>
            <a:pPr marL="461951" indent="-461951">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51" indent="-461951">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51" indent="-461951">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51" indent="-461951">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71"/>
            <a:ext cx="8825501" cy="5380255"/>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6"/>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8" y="1431470"/>
            <a:ext cx="7536093" cy="1823513"/>
          </a:xfrm>
          <a:prstGeom prst="rect">
            <a:avLst/>
          </a:prstGeom>
        </p:spPr>
        <p:txBody>
          <a:bodyPr wrap="square">
            <a:spAutoFit/>
          </a:bodyPr>
          <a:lstStyle/>
          <a:p>
            <a:pPr marL="688957" indent="-688957">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342891" indent="-342891">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27703" y="1211595"/>
            <a:ext cx="8288594" cy="4524315"/>
          </a:xfrm>
          <a:prstGeom prst="rect">
            <a:avLst/>
          </a:prstGeom>
        </p:spPr>
        <p:txBody>
          <a:bodyPr wrap="square">
            <a:spAutoFit/>
          </a:bodyPr>
          <a:lstStyle/>
          <a:p>
            <a:pPr marL="573074" indent="-573074">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We are called not only into the service of witnessing to God’s presence in the world, but also to this table of mercy and forgiveness, where Jesus meets us in bread and wine and equips us to answer God’s call.  Come and be fed.</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latin typeface="Arial Rounded MT Bold" panose="020F0704030504030204" pitchFamily="34" charset="0"/>
              <a:ea typeface="Calibri" panose="020F0502020204030204" pitchFamily="34" charset="0"/>
            </a:endParaRPr>
          </a:p>
        </p:txBody>
      </p:sp>
      <p:sp>
        <p:nvSpPr>
          <p:cNvPr id="2" name="Rectangle 1"/>
          <p:cNvSpPr/>
          <p:nvPr/>
        </p:nvSpPr>
        <p:spPr>
          <a:xfrm>
            <a:off x="236310" y="697420"/>
            <a:ext cx="8748444" cy="3934860"/>
          </a:xfrm>
          <a:prstGeom prst="rect">
            <a:avLst/>
          </a:prstGeom>
        </p:spPr>
        <p:txBody>
          <a:bodyPr wrap="square">
            <a:spAutoFit/>
          </a:bodyPr>
          <a:lstStyle/>
          <a:p>
            <a:pPr>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801328" y="1589958"/>
            <a:ext cx="7541343" cy="3601883"/>
          </a:xfrm>
          <a:prstGeom prst="rect">
            <a:avLst/>
          </a:prstGeom>
        </p:spPr>
        <p:txBody>
          <a:bodyPr wrap="square">
            <a:spAutoFit/>
          </a:bodyPr>
          <a:lstStyle/>
          <a:p>
            <a:pPr marL="682608" indent="-682608">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us for all the ways in which we have failed you and our neighbors. Call us back into the abundant life of loving service that you offer us in your holy name.</a:t>
            </a:r>
            <a:endParaRPr lang="en-US" sz="40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40742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8" y="1706537"/>
            <a:ext cx="8423564" cy="3108543"/>
          </a:xfrm>
          <a:prstGeom prst="rect">
            <a:avLst/>
          </a:prstGeom>
        </p:spPr>
        <p:txBody>
          <a:bodyPr wrap="square">
            <a:spAutoFit/>
          </a:bodyPr>
          <a:lstStyle/>
          <a:p>
            <a:pPr marL="914377" indent="-914377" defTabSz="7776968"/>
            <a:r>
              <a:rPr lang="en-US" sz="3200" dirty="0">
                <a:latin typeface="Arial Rounded MT Bold" panose="020F0704030504030204" pitchFamily="34" charset="0"/>
                <a:cs typeface="Arial" panose="020B0604020202020204" pitchFamily="34" charset="0"/>
              </a:rPr>
              <a:t>P:	</a:t>
            </a:r>
            <a:r>
              <a:rPr lang="en-US" sz="3200" dirty="0">
                <a:solidFill>
                  <a:srgbClr val="000000"/>
                </a:solidFill>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Calibri" panose="020F0502020204030204" pitchFamily="34" charset="0"/>
              </a:rPr>
              <a:t> now and forever, amen.</a:t>
            </a:r>
          </a:p>
          <a:p>
            <a:pPr marL="914377" indent="-914377" defTabSz="7776968"/>
            <a:endParaRPr lang="en-US" sz="3200" dirty="0">
              <a:latin typeface="Arial Rounded MT Bold" panose="020F0704030504030204" pitchFamily="34" charset="0"/>
            </a:endParaRPr>
          </a:p>
          <a:p>
            <a:pPr marL="914377" indent="-914377" defTabSz="7776968"/>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741" t="3184" r="1803" b="51506"/>
          <a:stretch/>
        </p:blipFill>
        <p:spPr>
          <a:xfrm>
            <a:off x="15740" y="1117083"/>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defTabSz="685783">
              <a:lnSpc>
                <a:spcPct val="107000"/>
              </a:lnSpc>
              <a:spcBef>
                <a:spcPts val="0"/>
              </a:spcBef>
              <a:spcAft>
                <a:spcPts val="600"/>
              </a:spcAft>
              <a:buFont typeface="Symbol" panose="05050102010706020507" pitchFamily="18" charset="2"/>
              <a:buChar char=""/>
              <a:defRP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solidFill>
                <a:prstClr val="black"/>
              </a:solidFill>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41" t="49229" r="1803" b="4210"/>
          <a:stretch/>
        </p:blipFill>
        <p:spPr>
          <a:xfrm>
            <a:off x="4" y="1258528"/>
            <a:ext cx="9128265" cy="4435691"/>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5"/>
            <a:ext cx="8825501" cy="698525"/>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1054058"/>
            <a:ext cx="8334857" cy="4265911"/>
          </a:xfrm>
          <a:prstGeom prst="rect">
            <a:avLst/>
          </a:prstGeom>
        </p:spPr>
        <p:txBody>
          <a:bodyPr wrap="square">
            <a:spAutoFit/>
          </a:bodyPr>
          <a:lstStyle/>
          <a:p>
            <a:pPr marL="574660" indent="-57466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Faithful God, you have spread before us a feast of rich food and drink in the body and blood of your Son.  Now send us out to labor with you, in service to the world you have made, and among the people you have made your home, in Jesus Christ, our Savior and Lord.</a:t>
            </a:r>
          </a:p>
        </p:txBody>
      </p:sp>
      <p:sp>
        <p:nvSpPr>
          <p:cNvPr id="3" name="Rectangle 2">
            <a:extLst>
              <a:ext uri="{FF2B5EF4-FFF2-40B4-BE49-F238E27FC236}">
                <a16:creationId xmlns:a16="http://schemas.microsoft.com/office/drawing/2014/main" id="{790C6291-52B3-4F46-B302-22178A78676C}"/>
              </a:ext>
            </a:extLst>
          </p:cNvPr>
          <p:cNvSpPr/>
          <p:nvPr/>
        </p:nvSpPr>
        <p:spPr>
          <a:xfrm>
            <a:off x="159250" y="5938856"/>
            <a:ext cx="2262158" cy="637932"/>
          </a:xfrm>
          <a:prstGeom prst="rect">
            <a:avLst/>
          </a:prstGeom>
        </p:spPr>
        <p:txBody>
          <a:bodyPr wrap="none">
            <a:spAutoFit/>
          </a:bodyPr>
          <a:lstStyle/>
          <a:p>
            <a:pPr marL="574660" indent="-574660">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1" y="1746947"/>
            <a:ext cx="8052619" cy="32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55" indent="-803255">
              <a:lnSpc>
                <a:spcPct val="95000"/>
              </a:lnSpc>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Ancient One, enthroned, the Crucified One, now risen, the Indwelling One, poured out, </a:t>
            </a:r>
            <a:r>
              <a:rPr lang="en-US" sz="32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latin typeface="Arial Rounded MT Bold" panose="020F0704030504030204" pitchFamily="34" charset="0"/>
                <a:ea typeface="Calibri" panose="020F0502020204030204" pitchFamily="34" charset="0"/>
                <a:cs typeface="Times New Roman" panose="02020603050405020304" pitchFamily="18" charset="0"/>
              </a:rPr>
              <a:t> bless you now and forever..  </a:t>
            </a:r>
          </a:p>
          <a:p>
            <a:pPr marL="803255" indent="-803255">
              <a:lnSpc>
                <a:spcPct val="95000"/>
              </a:lnSpc>
              <a:spcBef>
                <a:spcPts val="0"/>
              </a:spcBef>
              <a:spcAft>
                <a:spcPts val="1200"/>
              </a:spcAft>
            </a:pPr>
            <a:endParaRPr lang="en-US" sz="3200" b="1" dirty="0">
              <a:latin typeface="Arial Rounded MT Bold" panose="020F0704030504030204" pitchFamily="34" charset="0"/>
              <a:ea typeface="Calibri" panose="020F0502020204030204" pitchFamily="34" charset="0"/>
              <a:cs typeface="Times New Roman" panose="02020603050405020304" pitchFamily="18" charset="0"/>
            </a:endParaRPr>
          </a:p>
          <a:p>
            <a:pPr marL="803255" indent="-803255">
              <a:lnSpc>
                <a:spcPct val="95000"/>
              </a:lnSpc>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6" y="107209"/>
            <a:ext cx="8622145" cy="707886"/>
          </a:xfrm>
          <a:prstGeom prst="rect">
            <a:avLst/>
          </a:prstGeom>
        </p:spPr>
        <p:txBody>
          <a:bodyPr wrap="square">
            <a:spAutoFit/>
          </a:bodyPr>
          <a:lstStyle/>
          <a:p>
            <a:pPr marL="342891" indent="-342891">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2B621-DAB0-FAEA-49B4-148F3D6479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89C1C5-D1CD-324B-0686-76C9C87AE4E9}"/>
              </a:ext>
            </a:extLst>
          </p:cNvPr>
          <p:cNvSpPr>
            <a:spLocks noGrp="1"/>
          </p:cNvSpPr>
          <p:nvPr>
            <p:ph type="title"/>
          </p:nvPr>
        </p:nvSpPr>
        <p:spPr>
          <a:xfrm>
            <a:off x="2" y="0"/>
            <a:ext cx="9143998" cy="1818968"/>
          </a:xfrm>
        </p:spPr>
        <p:txBody>
          <a:bodyPr/>
          <a:lstStyle/>
          <a:p>
            <a:pPr marL="571486" indent="-571486"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E5FC73EF-76C8-8743-8F71-CC5A9C50A438}"/>
              </a:ext>
            </a:extLst>
          </p:cNvPr>
          <p:cNvSpPr/>
          <p:nvPr/>
        </p:nvSpPr>
        <p:spPr>
          <a:xfrm>
            <a:off x="4" y="1864423"/>
            <a:ext cx="9240977"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“Here I Am, Lord”</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ELW 574</a:t>
            </a:r>
          </a:p>
        </p:txBody>
      </p:sp>
      <p:pic>
        <p:nvPicPr>
          <p:cNvPr id="3" name="Picture 2">
            <a:extLst>
              <a:ext uri="{FF2B5EF4-FFF2-40B4-BE49-F238E27FC236}">
                <a16:creationId xmlns:a16="http://schemas.microsoft.com/office/drawing/2014/main" id="{5521E3BE-273E-1974-123A-F38E3927D668}"/>
              </a:ext>
            </a:extLst>
          </p:cNvPr>
          <p:cNvPicPr>
            <a:picLocks noChangeAspect="1"/>
          </p:cNvPicPr>
          <p:nvPr/>
        </p:nvPicPr>
        <p:blipFill>
          <a:blip r:embed="rId3"/>
          <a:stretch>
            <a:fillRect/>
          </a:stretch>
        </p:blipFill>
        <p:spPr>
          <a:xfrm>
            <a:off x="0" y="3913632"/>
            <a:ext cx="9144000" cy="2944368"/>
          </a:xfrm>
          <a:prstGeom prst="rect">
            <a:avLst/>
          </a:prstGeom>
        </p:spPr>
      </p:pic>
    </p:spTree>
    <p:extLst>
      <p:ext uri="{BB962C8B-B14F-4D97-AF65-F5344CB8AC3E}">
        <p14:creationId xmlns:p14="http://schemas.microsoft.com/office/powerpoint/2010/main" val="3704868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39A946CF-982E-9746-A970-16CE248FDA3D}"/>
              </a:ext>
            </a:extLst>
          </p:cNvPr>
          <p:cNvSpPr txBox="1"/>
          <p:nvPr/>
        </p:nvSpPr>
        <p:spPr>
          <a:xfrm>
            <a:off x="543158" y="1319242"/>
            <a:ext cx="7961746" cy="4524315"/>
          </a:xfrm>
          <a:prstGeom prst="rect">
            <a:avLst/>
          </a:prstGeom>
          <a:noFill/>
        </p:spPr>
        <p:txBody>
          <a:bodyPr wrap="square">
            <a:spAutoFit/>
          </a:bodyPr>
          <a:lstStyle/>
          <a:p>
            <a:pPr marL="457200" marR="0" indent="-457200">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1	"I, the Lord of sea and sky,</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heard my people cry.</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All who dwell in dark and sin</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who made the stars of night,</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make their darkness bright.</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Who will bear my light to them?</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927E6-0931-25DD-4474-DCC8BABD0111}"/>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57F2CFD1-F5F2-7AFA-798E-DC0AA6874E3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8C9D0C14-F86E-CCB8-24C0-2D1CC80B011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FE050484-3BCA-92CF-18EA-45785BE878DC}"/>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F88BBFB7-B3A6-6074-AC6F-9613F3C01552}"/>
              </a:ext>
            </a:extLst>
          </p:cNvPr>
          <p:cNvSpPr txBox="1"/>
          <p:nvPr/>
        </p:nvSpPr>
        <p:spPr>
          <a:xfrm>
            <a:off x="1713345" y="1322402"/>
            <a:ext cx="5717310" cy="5078313"/>
          </a:xfrm>
          <a:prstGeom prst="rect">
            <a:avLst/>
          </a:prstGeom>
          <a:noFill/>
        </p:spPr>
        <p:txBody>
          <a:bodyPr wrap="square">
            <a:spAutoFit/>
          </a:bodyPr>
          <a:lstStyle/>
          <a:p>
            <a:pPr marL="457200" marR="0" indent="-457200"/>
            <a:r>
              <a:rPr lang="en-US" sz="3600" b="1" i="1" dirty="0">
                <a:effectLst/>
                <a:latin typeface="Arial Rounded MT Bold" panose="020F0704030504030204" pitchFamily="34" charset="0"/>
                <a:ea typeface="MS Mincho" panose="02020609040205080304" pitchFamily="49" charset="-128"/>
              </a:rPr>
              <a:t>Refrain</a:t>
            </a:r>
            <a:endParaRPr lang="en-US" sz="3600" b="1"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3800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31CA6-EDAB-41D3-C111-1057B5C0519D}"/>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25C5C04C-840A-A7E6-2381-A72A3D56F1F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81F3DE44-2112-1547-F348-9303A950D0B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1AF94E00-DA68-3216-7396-497B50C46E27}"/>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DAB7A54F-D8BE-18DC-3A29-CFEE6CEC9368}"/>
              </a:ext>
            </a:extLst>
          </p:cNvPr>
          <p:cNvSpPr txBox="1"/>
          <p:nvPr/>
        </p:nvSpPr>
        <p:spPr>
          <a:xfrm>
            <a:off x="662564" y="1014442"/>
            <a:ext cx="7818871" cy="4524315"/>
          </a:xfrm>
          <a:prstGeom prst="rect">
            <a:avLst/>
          </a:prstGeom>
          <a:noFill/>
        </p:spPr>
        <p:txBody>
          <a:bodyPr wrap="square">
            <a:spAutoFit/>
          </a:bodyPr>
          <a:lstStyle/>
          <a:p>
            <a:pPr marL="457200" marR="0" indent="-457200"/>
            <a:r>
              <a:rPr lang="en-US" sz="3600" dirty="0">
                <a:effectLst/>
                <a:latin typeface="Arial Rounded MT Bold" panose="020F0704030504030204" pitchFamily="34" charset="0"/>
                <a:ea typeface="MS Mincho" panose="02020609040205080304" pitchFamily="49" charset="-128"/>
              </a:rPr>
              <a:t>2	"I, the Lord of snow and rain,</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borne my people's pain.</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wept for love of them.</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They turn away.</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break their hearts of stone,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give them hearts for love alone.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speak my word to them.</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0040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72"/>
            <a:ext cx="9144000" cy="698525"/>
          </a:xfrm>
          <a:prstGeom prst="rect">
            <a:avLst/>
          </a:prstGeom>
        </p:spPr>
        <p:txBody>
          <a:bodyPr wrap="square">
            <a:spAutoFit/>
          </a:bodyPr>
          <a:lstStyle/>
          <a:p>
            <a:pPr marL="342891" indent="-342891">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Times New Roman" panose="02020603050405020304" pitchFamily="18" charset="0"/>
              </a:rPr>
              <a:t>CONFESSION AND FORGIVENESS</a:t>
            </a:r>
            <a:endParaRPr lang="en-US" sz="4000" dirty="0">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304801" y="1209797"/>
            <a:ext cx="8495070" cy="5007333"/>
          </a:xfrm>
          <a:prstGeom prst="rect">
            <a:avLst/>
          </a:prstGeom>
        </p:spPr>
        <p:txBody>
          <a:bodyPr wrap="square">
            <a:spAutoFit/>
          </a:bodyPr>
          <a:lstStyle/>
          <a:p>
            <a:pPr marL="682608" indent="-68260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Beloved of God, hear these words of hope. God who created you in God’s image has redeemed you in Christ Jesus, and for his sake forgives you for all the ways you have sinned and fallen short. </a:t>
            </a:r>
            <a:r>
              <a:rPr lang="en-US" sz="3200" dirty="0">
                <a:solidFill>
                  <a:srgbClr val="C00000"/>
                </a:solidFill>
                <a:latin typeface="Arial Rounded MT Bold" panose="020F0704030504030204" pitchFamily="34" charset="0"/>
                <a:ea typeface="Times New Roman" panose="02020603050405020304" pitchFamily="18" charset="0"/>
              </a:rPr>
              <a:t>☩  </a:t>
            </a:r>
            <a:r>
              <a:rPr lang="en-US" sz="3200" dirty="0">
                <a:solidFill>
                  <a:srgbClr val="000000"/>
                </a:solidFill>
                <a:latin typeface="Arial Rounded MT Bold" panose="020F0704030504030204" pitchFamily="34" charset="0"/>
                <a:ea typeface="Times New Roman" panose="02020603050405020304" pitchFamily="18" charset="0"/>
              </a:rPr>
              <a:t>Receive this forgiveness with joy, in Jesus’ name.</a:t>
            </a:r>
          </a:p>
          <a:p>
            <a:pPr marL="682608" indent="-68260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08" indent="-682608">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351364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C31C-B0B9-7CEA-9D5D-6241A9418BBF}"/>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2CCAE1CC-F9B5-2820-3925-137AD670CD8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74A2C432-3820-B669-6EA0-B1B366F3257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313EE0DD-728F-812A-E362-D4D129CBB867}"/>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56067E3A-F194-A6B7-3126-331565AF9F60}"/>
              </a:ext>
            </a:extLst>
          </p:cNvPr>
          <p:cNvSpPr txBox="1"/>
          <p:nvPr/>
        </p:nvSpPr>
        <p:spPr>
          <a:xfrm>
            <a:off x="1713345" y="1322402"/>
            <a:ext cx="5717310" cy="5078313"/>
          </a:xfrm>
          <a:prstGeom prst="rect">
            <a:avLst/>
          </a:prstGeom>
          <a:noFill/>
        </p:spPr>
        <p:txBody>
          <a:bodyPr wrap="square">
            <a:spAutoFit/>
          </a:bodyPr>
          <a:lstStyle/>
          <a:p>
            <a:pPr marL="457200" marR="0" indent="-457200"/>
            <a:r>
              <a:rPr lang="en-US" sz="3600" b="1" i="1" dirty="0">
                <a:effectLst/>
                <a:latin typeface="Arial Rounded MT Bold" panose="020F0704030504030204" pitchFamily="34" charset="0"/>
                <a:ea typeface="MS Mincho" panose="02020609040205080304" pitchFamily="49" charset="-128"/>
              </a:rPr>
              <a:t>Refrain</a:t>
            </a:r>
            <a:endParaRPr lang="en-US" sz="3600" b="1"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4671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3AB36-E9C6-5977-A39E-6C29A15B0279}"/>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D398E7C5-2FBD-B283-DC1B-6FEEF07FD86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297EB135-0BE8-7577-2578-F6936671D1B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39E15B9F-53E1-CC6F-884D-ED1A8E70FDC4}"/>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0DA557EC-0C68-64B3-0703-CC38F6D542E3}"/>
              </a:ext>
            </a:extLst>
          </p:cNvPr>
          <p:cNvSpPr txBox="1"/>
          <p:nvPr/>
        </p:nvSpPr>
        <p:spPr>
          <a:xfrm>
            <a:off x="838777" y="1319242"/>
            <a:ext cx="7466446" cy="4524315"/>
          </a:xfrm>
          <a:prstGeom prst="rect">
            <a:avLst/>
          </a:prstGeom>
          <a:noFill/>
        </p:spPr>
        <p:txBody>
          <a:bodyPr wrap="square">
            <a:spAutoFit/>
          </a:bodyPr>
          <a:lstStyle/>
          <a:p>
            <a:pPr marL="457200" marR="0" indent="-457200"/>
            <a:r>
              <a:rPr lang="en-US" sz="3600" dirty="0">
                <a:effectLst/>
                <a:latin typeface="Arial Rounded MT Bold" panose="020F0704030504030204" pitchFamily="34" charset="0"/>
                <a:ea typeface="MS Mincho" panose="02020609040205080304" pitchFamily="49" charset="-128"/>
              </a:rPr>
              <a:t>3	"I, the Lord of wind and flame,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tend the poor and lame.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set a feast for them.</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My hand will save.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Finest bread I will provide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till their hearts be satisfied.</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give my life to them.</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Whom shall I send?"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82582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C8E0-E0E1-B072-7D13-C102C22A372C}"/>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6BF7F537-7112-E6D1-C436-107F516C22D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5" name="AutoShape 4" descr="https://members.sundaysandseasons.com/File/GetImage?atomCode=HC1G007a_m&amp;width=600&amp;height=600">
            <a:extLst>
              <a:ext uri="{FF2B5EF4-FFF2-40B4-BE49-F238E27FC236}">
                <a16:creationId xmlns:a16="http://schemas.microsoft.com/office/drawing/2014/main" id="{FF88D387-8395-852C-2FF2-B64A5B1DD6C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783">
              <a:defRPr/>
            </a:pPr>
            <a:endParaRPr lang="en-US">
              <a:solidFill>
                <a:prstClr val="black"/>
              </a:solidFill>
            </a:endParaRPr>
          </a:p>
        </p:txBody>
      </p:sp>
      <p:sp>
        <p:nvSpPr>
          <p:cNvPr id="10" name="Rectangle 9">
            <a:extLst>
              <a:ext uri="{FF2B5EF4-FFF2-40B4-BE49-F238E27FC236}">
                <a16:creationId xmlns:a16="http://schemas.microsoft.com/office/drawing/2014/main" id="{62F2A8A9-725F-2B3A-080E-09BAAA561EB4}"/>
              </a:ext>
            </a:extLst>
          </p:cNvPr>
          <p:cNvSpPr/>
          <p:nvPr/>
        </p:nvSpPr>
        <p:spPr>
          <a:xfrm>
            <a:off x="115454" y="59313"/>
            <a:ext cx="8389450" cy="646331"/>
          </a:xfrm>
          <a:prstGeom prst="rect">
            <a:avLst/>
          </a:prstGeom>
        </p:spPr>
        <p:txBody>
          <a:bodyPr wrap="square">
            <a:spAutoFit/>
          </a:bodyPr>
          <a:lstStyle/>
          <a:p>
            <a:pPr marL="342891" indent="-342891" defTabSz="685783">
              <a:spcBef>
                <a:spcPts val="0"/>
              </a:spcBef>
              <a:spcAft>
                <a:spcPts val="600"/>
              </a:spcAft>
              <a:buFont typeface="Symbol" panose="05050102010706020507" pitchFamily="18" charset="2"/>
              <a:buChar char=""/>
              <a:defRPr/>
            </a:pPr>
            <a:r>
              <a:rPr lang="en-US" sz="3600" b="1" dirty="0">
                <a:solidFill>
                  <a:prstClr val="black"/>
                </a:solidFill>
                <a:latin typeface="Arial Rounded MT Bold" panose="020F0704030504030204" pitchFamily="34" charset="0"/>
                <a:ea typeface="Times New Roman" panose="02020603050405020304" pitchFamily="18" charset="0"/>
                <a:cs typeface="Times New Roman" panose="02020603050405020304" pitchFamily="18" charset="0"/>
              </a:rPr>
              <a:t>“Here I Am, Lord”	             ELW 574</a:t>
            </a:r>
          </a:p>
        </p:txBody>
      </p:sp>
      <p:sp>
        <p:nvSpPr>
          <p:cNvPr id="4" name="TextBox 3">
            <a:extLst>
              <a:ext uri="{FF2B5EF4-FFF2-40B4-BE49-F238E27FC236}">
                <a16:creationId xmlns:a16="http://schemas.microsoft.com/office/drawing/2014/main" id="{D8C120D3-BBE8-FF90-5C86-BBAA1F94D24E}"/>
              </a:ext>
            </a:extLst>
          </p:cNvPr>
          <p:cNvSpPr txBox="1"/>
          <p:nvPr/>
        </p:nvSpPr>
        <p:spPr>
          <a:xfrm>
            <a:off x="1713345" y="1322402"/>
            <a:ext cx="5717310" cy="5078313"/>
          </a:xfrm>
          <a:prstGeom prst="rect">
            <a:avLst/>
          </a:prstGeom>
          <a:noFill/>
        </p:spPr>
        <p:txBody>
          <a:bodyPr wrap="square">
            <a:spAutoFit/>
          </a:bodyPr>
          <a:lstStyle/>
          <a:p>
            <a:pPr marL="457200" marR="0" indent="-457200"/>
            <a:r>
              <a:rPr lang="en-US" sz="3600" b="1" i="1" dirty="0">
                <a:effectLst/>
                <a:latin typeface="Arial Rounded MT Bold" panose="020F0704030504030204" pitchFamily="34" charset="0"/>
                <a:ea typeface="MS Mincho" panose="02020609040205080304" pitchFamily="49" charset="-128"/>
              </a:rPr>
              <a:t>Refrain</a:t>
            </a:r>
            <a:endParaRPr lang="en-US" sz="3600" b="1"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Here I am, Lord.                                                  Is it I, Lord?</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have heard you                                       calling in the night.</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go, Lord,                                                       if you lead me.</a:t>
            </a:r>
            <a:endParaRPr lang="en-US" sz="3600" dirty="0">
              <a:effectLst/>
              <a:latin typeface="Arial Rounded MT Bold" panose="020F0704030504030204" pitchFamily="34" charset="0"/>
              <a:ea typeface="Times New Roman" panose="02020603050405020304" pitchFamily="18" charset="0"/>
            </a:endParaRPr>
          </a:p>
          <a:p>
            <a:pPr marL="457200" marR="0" indent="-457200"/>
            <a:r>
              <a:rPr lang="en-US" sz="3600" dirty="0">
                <a:effectLst/>
                <a:latin typeface="Arial Rounded MT Bold" panose="020F0704030504030204" pitchFamily="34" charset="0"/>
                <a:ea typeface="MS Mincho" panose="02020609040205080304" pitchFamily="49" charset="-128"/>
              </a:rPr>
              <a:t>	I will hold your people                                          in my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09876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50" y="61083"/>
            <a:ext cx="8825501" cy="637932"/>
          </a:xfrm>
          <a:prstGeom prst="rect">
            <a:avLst/>
          </a:prstGeom>
        </p:spPr>
        <p:txBody>
          <a:bodyPr wrap="square">
            <a:spAutoFit/>
          </a:bodyPr>
          <a:lstStyle/>
          <a:p>
            <a:pPr marL="571486" indent="-571486">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4" y="829583"/>
            <a:ext cx="8507003" cy="2284600"/>
          </a:xfrm>
          <a:prstGeom prst="rect">
            <a:avLst/>
          </a:prstGeom>
        </p:spPr>
        <p:txBody>
          <a:bodyPr wrap="square">
            <a:spAutoFit/>
          </a:bodyPr>
          <a:lstStyle/>
          <a:p>
            <a:pPr marL="347337" indent="-347337">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37" indent="-347337">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37" indent="-347337">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2" y="3316010"/>
            <a:ext cx="8507003" cy="2131289"/>
          </a:xfrm>
          <a:prstGeom prst="rect">
            <a:avLst/>
          </a:prstGeom>
        </p:spPr>
        <p:txBody>
          <a:bodyPr wrap="square">
            <a:spAutoFit/>
          </a:bodyPr>
          <a:lstStyle/>
          <a:p>
            <a:pPr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53" y="5609991"/>
            <a:ext cx="8676527" cy="1169551"/>
          </a:xfrm>
          <a:prstGeom prst="rect">
            <a:avLst/>
          </a:prstGeom>
        </p:spPr>
        <p:txBody>
          <a:bodyPr wrap="square">
            <a:spAutoFit/>
          </a:bodyPr>
          <a:lstStyle/>
          <a:p>
            <a:pPr>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 y="0"/>
            <a:ext cx="9143998" cy="1818968"/>
          </a:xfrm>
        </p:spPr>
        <p:txBody>
          <a:bodyPr/>
          <a:lstStyle/>
          <a:p>
            <a:pPr marL="571486" indent="-571486"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4" y="1864423"/>
            <a:ext cx="9240977" cy="1307666"/>
          </a:xfrm>
          <a:prstGeom prst="rect">
            <a:avLst/>
          </a:prstGeom>
        </p:spPr>
        <p:txBody>
          <a:bodyPr wrap="square">
            <a:spAutoFit/>
          </a:bodyPr>
          <a:lstStyle/>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“Holy, Holy, Holy” </a:t>
            </a:r>
          </a:p>
          <a:p>
            <a:pPr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165</a:t>
            </a:r>
          </a:p>
        </p:txBody>
      </p:sp>
      <p:pic>
        <p:nvPicPr>
          <p:cNvPr id="3" name="Picture 2">
            <a:extLst>
              <a:ext uri="{FF2B5EF4-FFF2-40B4-BE49-F238E27FC236}">
                <a16:creationId xmlns:a16="http://schemas.microsoft.com/office/drawing/2014/main" id="{3AC685D7-3DC8-8F5E-4515-C33FB58069FD}"/>
              </a:ext>
            </a:extLst>
          </p:cNvPr>
          <p:cNvPicPr>
            <a:picLocks noChangeAspect="1"/>
          </p:cNvPicPr>
          <p:nvPr/>
        </p:nvPicPr>
        <p:blipFill>
          <a:blip r:embed="rId3"/>
          <a:stretch>
            <a:fillRect/>
          </a:stretch>
        </p:blipFill>
        <p:spPr>
          <a:xfrm>
            <a:off x="0" y="3913632"/>
            <a:ext cx="9144000" cy="2944368"/>
          </a:xfrm>
          <a:prstGeom prst="rect">
            <a:avLst/>
          </a:prstGeom>
        </p:spPr>
      </p:pic>
    </p:spTree>
    <p:extLst>
      <p:ext uri="{BB962C8B-B14F-4D97-AF65-F5344CB8AC3E}">
        <p14:creationId xmlns:p14="http://schemas.microsoft.com/office/powerpoint/2010/main" val="25211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5" y="3680"/>
            <a:ext cx="8905870"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“Holy, Holy, Holy”                          LBW 165</a:t>
            </a:r>
          </a:p>
        </p:txBody>
      </p:sp>
      <p:sp>
        <p:nvSpPr>
          <p:cNvPr id="4" name="TextBox 3">
            <a:extLst>
              <a:ext uri="{FF2B5EF4-FFF2-40B4-BE49-F238E27FC236}">
                <a16:creationId xmlns:a16="http://schemas.microsoft.com/office/drawing/2014/main" id="{4453D579-8E41-FF11-11DE-B37579F8A8BF}"/>
              </a:ext>
            </a:extLst>
          </p:cNvPr>
          <p:cNvSpPr txBox="1"/>
          <p:nvPr/>
        </p:nvSpPr>
        <p:spPr>
          <a:xfrm>
            <a:off x="1618384" y="1166842"/>
            <a:ext cx="6506441" cy="4524315"/>
          </a:xfrm>
          <a:prstGeom prst="rect">
            <a:avLst/>
          </a:prstGeom>
          <a:noFill/>
        </p:spPr>
        <p:txBody>
          <a:bodyPr wrap="square">
            <a:spAutoFit/>
          </a:bodyPr>
          <a:lstStyle/>
          <a:p>
            <a:pPr marL="342900" marR="0" indent="-342900"/>
            <a:r>
              <a:rPr lang="en-US" sz="3600" dirty="0">
                <a:effectLst/>
                <a:latin typeface="Arial Rounded MT Bold" panose="020F0704030504030204" pitchFamily="34" charset="0"/>
                <a:ea typeface="MS Mincho" panose="02020609040205080304" pitchFamily="49" charset="-128"/>
              </a:rPr>
              <a:t>1	Holy, holy, holy,                                               Lord God Almighty!</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Early in the morning                                         our song shall rise to thee.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Holy, holy, holy,                                           merciful and mighty!</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God in three Persons,                             blessed Trinity!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6621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4DA40C-A012-7EB9-A54A-3059B46510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386B87-FC66-1681-E3DC-9D6CCC5D555D}"/>
              </a:ext>
            </a:extLst>
          </p:cNvPr>
          <p:cNvSpPr/>
          <p:nvPr/>
        </p:nvSpPr>
        <p:spPr>
          <a:xfrm>
            <a:off x="5" y="3680"/>
            <a:ext cx="8905870" cy="577338"/>
          </a:xfrm>
          <a:prstGeom prst="rect">
            <a:avLst/>
          </a:prstGeom>
        </p:spPr>
        <p:txBody>
          <a:bodyPr wrap="square">
            <a:spAutoFit/>
          </a:bodyPr>
          <a:lstStyle/>
          <a:p>
            <a:pPr marL="285744" indent="-285744">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“Holy, Holy, Holy”                          LBW 165</a:t>
            </a:r>
          </a:p>
        </p:txBody>
      </p:sp>
      <p:sp>
        <p:nvSpPr>
          <p:cNvPr id="4" name="TextBox 3">
            <a:extLst>
              <a:ext uri="{FF2B5EF4-FFF2-40B4-BE49-F238E27FC236}">
                <a16:creationId xmlns:a16="http://schemas.microsoft.com/office/drawing/2014/main" id="{D4BCB0DB-F90F-5AFB-135E-E1F1325CEB52}"/>
              </a:ext>
            </a:extLst>
          </p:cNvPr>
          <p:cNvSpPr txBox="1"/>
          <p:nvPr/>
        </p:nvSpPr>
        <p:spPr>
          <a:xfrm>
            <a:off x="552017" y="1400175"/>
            <a:ext cx="8039966" cy="4524315"/>
          </a:xfrm>
          <a:prstGeom prst="rect">
            <a:avLst/>
          </a:prstGeom>
          <a:noFill/>
        </p:spPr>
        <p:txBody>
          <a:bodyPr wrap="square">
            <a:spAutoFit/>
          </a:bodyPr>
          <a:lstStyle/>
          <a:p>
            <a:pPr marL="342900" marR="0" indent="-342900"/>
            <a:r>
              <a:rPr lang="en-US" sz="3600" dirty="0">
                <a:effectLst/>
                <a:latin typeface="Arial Rounded MT Bold" panose="020F0704030504030204" pitchFamily="34" charset="0"/>
                <a:ea typeface="MS Mincho" panose="02020609040205080304" pitchFamily="49" charset="-128"/>
              </a:rPr>
              <a:t>2	Holy, holy, holy!                                                          All the saints adore thee,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casting down their golden crowns around the glassy sea;</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cherubim and seraphim                                      falling down before thee,</a:t>
            </a:r>
            <a:endParaRPr lang="en-US" sz="3600" dirty="0">
              <a:effectLst/>
              <a:latin typeface="Arial Rounded MT Bold" panose="020F0704030504030204" pitchFamily="34" charset="0"/>
              <a:ea typeface="Times New Roman" panose="02020603050405020304" pitchFamily="18" charset="0"/>
            </a:endParaRPr>
          </a:p>
          <a:p>
            <a:pPr marL="342900" marR="0" indent="-342900"/>
            <a:r>
              <a:rPr lang="en-US" sz="3600" dirty="0">
                <a:effectLst/>
                <a:latin typeface="Arial Rounded MT Bold" panose="020F0704030504030204" pitchFamily="34" charset="0"/>
                <a:ea typeface="MS Mincho" panose="02020609040205080304" pitchFamily="49" charset="-128"/>
              </a:rPr>
              <a:t>	which wert and art and                        evermore shalt be.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46785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11188</TotalTime>
  <Words>3462</Words>
  <Application>Microsoft Office PowerPoint</Application>
  <PresentationFormat>On-screen Show (4:3)</PresentationFormat>
  <Paragraphs>297</Paragraphs>
  <Slides>63</Slides>
  <Notes>34</Notes>
  <HiddenSlides>34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Arial Rounded MT Bold</vt:lpstr>
      <vt:lpstr>Calibri</vt:lpstr>
      <vt:lpstr>Calibri Light</vt:lpstr>
      <vt:lpstr>Symbol</vt:lpstr>
      <vt:lpstr>Times New Roman</vt:lpstr>
      <vt:lpstr>Office Theme</vt:lpstr>
      <vt:lpstr>1_Office Theme</vt:lpstr>
      <vt:lpstr>PowerPoint Presentation</vt:lpstr>
      <vt:lpstr>Prelude           By Roxanne Groff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110</cp:revision>
  <dcterms:created xsi:type="dcterms:W3CDTF">2016-05-14T21:20:37Z</dcterms:created>
  <dcterms:modified xsi:type="dcterms:W3CDTF">2024-11-16T19:18:11Z</dcterms:modified>
</cp:coreProperties>
</file>