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359" r:id="rId2"/>
    <p:sldId id="522" r:id="rId3"/>
    <p:sldId id="566" r:id="rId4"/>
    <p:sldId id="514" r:id="rId5"/>
    <p:sldId id="360" r:id="rId6"/>
    <p:sldId id="513" r:id="rId7"/>
    <p:sldId id="535" r:id="rId8"/>
    <p:sldId id="361" r:id="rId9"/>
    <p:sldId id="507" r:id="rId10"/>
    <p:sldId id="362" r:id="rId11"/>
    <p:sldId id="561" r:id="rId12"/>
    <p:sldId id="583" r:id="rId13"/>
    <p:sldId id="494" r:id="rId14"/>
    <p:sldId id="365" r:id="rId15"/>
    <p:sldId id="363" r:id="rId16"/>
    <p:sldId id="515" r:id="rId17"/>
    <p:sldId id="367" r:id="rId18"/>
    <p:sldId id="369" r:id="rId19"/>
    <p:sldId id="370" r:id="rId20"/>
    <p:sldId id="500" r:id="rId21"/>
    <p:sldId id="575" r:id="rId22"/>
    <p:sldId id="548" r:id="rId23"/>
    <p:sldId id="512" r:id="rId24"/>
    <p:sldId id="576" r:id="rId25"/>
    <p:sldId id="582" r:id="rId26"/>
    <p:sldId id="374" r:id="rId27"/>
    <p:sldId id="532" r:id="rId28"/>
    <p:sldId id="463" r:id="rId29"/>
    <p:sldId id="572" r:id="rId30"/>
    <p:sldId id="399" r:id="rId31"/>
    <p:sldId id="562" r:id="rId32"/>
    <p:sldId id="568" r:id="rId33"/>
    <p:sldId id="574" r:id="rId34"/>
    <p:sldId id="546" r:id="rId35"/>
    <p:sldId id="569" r:id="rId36"/>
    <p:sldId id="579" r:id="rId37"/>
    <p:sldId id="581" r:id="rId38"/>
    <p:sldId id="580" r:id="rId39"/>
    <p:sldId id="381" r:id="rId40"/>
    <p:sldId id="553" r:id="rId41"/>
    <p:sldId id="578" r:id="rId42"/>
    <p:sldId id="573" r:id="rId43"/>
    <p:sldId id="571" r:id="rId4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5050"/>
    <a:srgbClr val="E2412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64" autoAdjust="0"/>
    <p:restoredTop sz="94794" autoAdjust="0"/>
  </p:normalViewPr>
  <p:slideViewPr>
    <p:cSldViewPr snapToGrid="0" snapToObjects="1" showGuides="1">
      <p:cViewPr varScale="1">
        <p:scale>
          <a:sx n="101" d="100"/>
          <a:sy n="101" d="100"/>
        </p:scale>
        <p:origin x="1434" y="132"/>
      </p:cViewPr>
      <p:guideLst>
        <p:guide orient="horz" pos="220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11/22/2025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D682F-062E-5270-D27A-0DE65F849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9578B9-0841-D87D-CF94-E92EACE12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43257E-7F2A-6E5F-B4F2-C88E7CE4E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80E85-55A8-76BF-30CA-F13A71E2B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906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DF50A-49F1-3D0A-8552-9019CFEE7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23FC1693-095F-A1CF-A381-493A819DAF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E09225-A676-D0AA-0F69-EBA479C5D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B698D78-B046-7E68-B4E4-03160F062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43559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06D89-8F35-C1E3-5495-27221792C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8630A2DA-772A-8450-DF06-6570BBB60C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96D08216-6193-7764-2B81-6EF4776B7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5C2DDD42-3AB5-6A8D-CD53-292AB9476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73132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A4C94-3A84-FE5E-B350-EDF654567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D088C893-AC7A-3B89-514F-560747A30B7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CD102320-D96C-A7CB-A737-3F3117E32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B25E09C6-2E87-A2F5-F4C6-CFA26F3AB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38453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74489-CECC-C434-80F9-E876D152E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2CFA5-294E-E7F5-0BC1-3E4DAE826C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EE59C-D6CA-1FC4-5D64-A016F948C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811AB-F3C8-BCB4-3954-81DB710FE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16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88511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388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2CDE9-A243-6EBD-DE26-41DE5AE58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2A7449-CB0D-72A3-DEFE-6A7652B7F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F9A13-02E6-9642-A785-C6FC0B16C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D9CD2-1B88-63CF-7607-A46C7ABA31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88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55647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C94B-CF3F-24B8-AE0C-6396957BA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0B0DCD3C-6956-DA92-28D0-A0C7B58539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6961B04E-A756-F901-C26B-C46FC238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AB1EB98-F797-D27B-21C3-989885835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35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682979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FC8FA-510B-6EAF-9007-C671004D8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392BF8-5801-EEFA-7503-E6BD8B4EC9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C592C7-C9A8-246D-3141-0103279EA7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90F13-B39C-6C00-6CCA-6E91EE4101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373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151F5-5217-84B2-F320-05F25B46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0921D5-7F7D-B585-A16D-735DB6574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C3B00-302D-463E-C5D4-F9B99C667B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7BDC3-4B7B-ABBD-E8F1-272820F6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9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DF1D1-D610-8400-4514-56D01DD37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14409E-48D3-A347-1777-0DD95421F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3258D4-5F20-E8DE-EEDB-FBF321D223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74C7D-E970-E7F3-7C97-453348714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54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11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5FE67-8308-9631-54E9-DF77DC05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F266B627-7EBA-4D4D-7473-9A0BAE69A8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F83B998C-690F-3E14-4166-C5682E79A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ECDE12D5-16C0-91F6-0286-6441DA2AAA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463879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27B25-54C5-648D-6A45-DC041B03F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90C89D-0069-90CB-D477-DB5802890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BA5965-D157-C019-10C1-CF140C48B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3A01D-CF84-5750-E7FE-687EAAF3B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32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97E23-FD17-4891-F6AF-C685C7F2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3CD2A7F2-AECA-FC12-2101-B256F089F4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030B8CEA-89D9-9218-14AD-FF6A3A995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10A5AA44-8F34-AC37-B466-CA9341711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43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18998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4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57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6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6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91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0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6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1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87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1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11/22/2025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8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0.pn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microsoft.com/office/2007/relationships/hdphoto" Target="../media/hdphoto1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1" y="695993"/>
            <a:ext cx="9143998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1" y="45257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38102" y="1325283"/>
            <a:ext cx="903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November 23,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35A35A-1353-9790-3014-031C37D59975}"/>
              </a:ext>
            </a:extLst>
          </p:cNvPr>
          <p:cNvGrpSpPr/>
          <p:nvPr/>
        </p:nvGrpSpPr>
        <p:grpSpPr>
          <a:xfrm>
            <a:off x="914400" y="2889925"/>
            <a:ext cx="2184427" cy="2484819"/>
            <a:chOff x="6185548" y="8171127"/>
            <a:chExt cx="2693743" cy="3037215"/>
          </a:xfrm>
        </p:grpSpPr>
        <p:pic>
          <p:nvPicPr>
            <p:cNvPr id="10" name="Picture 9" descr="A qr code with green leaves&#10;&#10;Description automatically generated">
              <a:extLst>
                <a:ext uri="{FF2B5EF4-FFF2-40B4-BE49-F238E27FC236}">
                  <a16:creationId xmlns:a16="http://schemas.microsoft.com/office/drawing/2014/main" id="{2E8D45AA-425F-A8DB-609B-F8E8A9ABB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4095" y="8171127"/>
              <a:ext cx="2515196" cy="251519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1DC83C-7C4C-B5F4-7768-FE3971187CA6}"/>
                </a:ext>
              </a:extLst>
            </p:cNvPr>
            <p:cNvSpPr txBox="1"/>
            <p:nvPr/>
          </p:nvSpPr>
          <p:spPr>
            <a:xfrm>
              <a:off x="6185548" y="10562011"/>
              <a:ext cx="251519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Rounded MT Bold" panose="020F0704030504030204" pitchFamily="34" charset="0"/>
                </a:rPr>
                <a:t>Scan Me!</a:t>
              </a:r>
              <a:endParaRPr lang="en-US" dirty="0">
                <a:latin typeface="Arial Rounded MT Bold" panose="020F07040305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B389E0D-9DC8-3F94-0C7B-DF72D076D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458521"/>
            <a:ext cx="5225680" cy="3956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62556F8-5F66-4808-AACD-5999D446412A}"/>
              </a:ext>
            </a:extLst>
          </p:cNvPr>
          <p:cNvSpPr txBox="1"/>
          <p:nvPr/>
        </p:nvSpPr>
        <p:spPr>
          <a:xfrm>
            <a:off x="138812" y="1397257"/>
            <a:ext cx="8447274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Arial Rounded MT Bold" panose="020F0704030504030204" pitchFamily="34" charset="0"/>
              </a:rPr>
              <a:t>Here’s what Lutheran congregations made possible in 2025: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803,181 quilts and kits 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Delivered to 15 countries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In the U.S. reached coast-to-coast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Hurricanes Helene and Milton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California wildfires</a:t>
            </a:r>
          </a:p>
          <a:p>
            <a:pPr marL="1257300" lvl="1" indent="-685800">
              <a:buFont typeface="Wingdings" panose="05000000000000000000" pitchFamily="2" charset="2"/>
              <a:buChar char="§"/>
            </a:pPr>
            <a:r>
              <a:rPr lang="en-US" sz="3200" dirty="0">
                <a:latin typeface="Arial Rounded MT Bold" panose="020F0704030504030204" pitchFamily="34" charset="0"/>
              </a:rPr>
              <a:t>Flooding in Central Texas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 $1 million in cash grants distributed to local partners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07A8BD-4DEE-E32C-47CC-F5B9C346C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37666"/>
            <a:ext cx="5320412" cy="1330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D93EA-587F-87AD-81D9-82A8D0309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D963F3-9278-A0DA-751E-FD56593479D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F10B3FE-3D15-C4D0-E3B5-26D0AADCC001}"/>
              </a:ext>
            </a:extLst>
          </p:cNvPr>
          <p:cNvSpPr/>
          <p:nvPr/>
        </p:nvSpPr>
        <p:spPr>
          <a:xfrm>
            <a:off x="326651" y="2309366"/>
            <a:ext cx="809344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If you would like to sponsor the Altar Flowers, see PJ to Sign Up!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let our Church Secretary, Sharon, know so she can put it in the Bulletin!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C6D44D-158D-37E7-4BCD-CF3BE88030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2"/>
            <a:ext cx="3541059" cy="142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424207" y="3061042"/>
            <a:ext cx="8116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 is …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highlight>
                  <a:srgbClr val="FFFF00"/>
                </a:highlight>
                <a:latin typeface="Arial Rounded MT Bold" panose="020F0704030504030204" pitchFamily="34" charset="0"/>
              </a:rPr>
              <a:t>January 21, 2026 </a:t>
            </a:r>
            <a:r>
              <a:rPr lang="en-US" sz="3600" dirty="0">
                <a:latin typeface="Arial Rounded MT Bold" panose="020F0704030504030204" pitchFamily="34" charset="0"/>
              </a:rPr>
              <a:t>@ 7:00 pm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8100" y="1550078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November 25 @ 10:00 am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December 11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56" y="2977045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6C69BE5-6C59-C8FA-7127-C6C1C1607D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300" r="92000">
                        <a14:foregroundMark x1="8900" y1="36600" x2="6800" y2="47400"/>
                        <a14:foregroundMark x1="6800" y1="47400" x2="7300" y2="58000"/>
                        <a14:foregroundMark x1="7300" y1="58000" x2="10100" y2="66200"/>
                        <a14:foregroundMark x1="90200" y1="33600" x2="92800" y2="45200"/>
                        <a14:foregroundMark x1="92800" y1="45200" x2="92000" y2="56400"/>
                        <a14:foregroundMark x1="92000" y1="56400" x2="89800" y2="66600"/>
                        <a14:foregroundMark x1="89800" y1="66600" x2="88900" y2="67400"/>
                      </a14:backgroundRemoval>
                    </a14:imgEffect>
                  </a14:imgLayer>
                </a14:imgProps>
              </a:ext>
            </a:extLst>
          </a:blip>
          <a:srcRect l="4961" t="14347" r="5452" b="13694"/>
          <a:stretch/>
        </p:blipFill>
        <p:spPr>
          <a:xfrm>
            <a:off x="0" y="9526"/>
            <a:ext cx="9144000" cy="3672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79548"/>
            <a:ext cx="9144000" cy="1916658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</a:rPr>
              <a:t>Wednesday,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December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3,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2025</a:t>
            </a:r>
          </a:p>
          <a:p>
            <a:r>
              <a:rPr lang="en-US" sz="4000" dirty="0">
                <a:solidFill>
                  <a:srgbClr val="C00000"/>
                </a:solidFill>
              </a:rPr>
              <a:t>@</a:t>
            </a:r>
            <a:r>
              <a:rPr lang="en-US" sz="4000" dirty="0"/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11:30</a:t>
            </a:r>
            <a:r>
              <a:rPr lang="en-US" sz="4000" dirty="0"/>
              <a:t> </a:t>
            </a:r>
            <a:r>
              <a:rPr lang="en-US" sz="4000" dirty="0">
                <a:solidFill>
                  <a:srgbClr val="C00000"/>
                </a:solidFill>
              </a:rPr>
              <a:t>am</a:t>
            </a:r>
          </a:p>
          <a:p>
            <a:endParaRPr lang="en-US" sz="1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38430A-8B0A-1B34-2A97-6080F75C1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89503" l="9677" r="90323">
                        <a14:foregroundMark x1="10753" y1="54696" x2="11111" y2="56354"/>
                        <a14:foregroundMark x1="10036" y1="56354" x2="12186" y2="55801"/>
                        <a14:foregroundMark x1="20789" y1="37017" x2="16487" y2="44199"/>
                        <a14:foregroundMark x1="24731" y1="34807" x2="24373" y2="49171"/>
                        <a14:foregroundMark x1="41577" y1="37017" x2="41935" y2="47514"/>
                        <a14:foregroundMark x1="49104" y1="35359" x2="46595" y2="40884"/>
                        <a14:foregroundMark x1="56272" y1="35912" x2="56631" y2="46409"/>
                        <a14:foregroundMark x1="64158" y1="37569" x2="66667" y2="41989"/>
                        <a14:foregroundMark x1="74552" y1="44199" x2="78495" y2="44199"/>
                        <a14:foregroundMark x1="87455" y1="45856" x2="84588" y2="40884"/>
                        <a14:foregroundMark x1="32258" y1="25414" x2="29749" y2="28177"/>
                        <a14:foregroundMark x1="30824" y1="28177" x2="30466" y2="25967"/>
                        <a14:foregroundMark x1="34050" y1="27072" x2="34050" y2="27072"/>
                        <a14:foregroundMark x1="34050" y1="27072" x2="34050" y2="27072"/>
                        <a14:foregroundMark x1="32616" y1="24862" x2="32616" y2="24862"/>
                        <a14:foregroundMark x1="32616" y1="24862" x2="32616" y2="24862"/>
                        <a14:foregroundMark x1="46237" y1="22099" x2="46237" y2="22099"/>
                        <a14:foregroundMark x1="46237" y1="22099" x2="46237" y2="22099"/>
                        <a14:foregroundMark x1="51254" y1="27624" x2="51254" y2="27624"/>
                        <a14:foregroundMark x1="51254" y1="27624" x2="51254" y2="27624"/>
                        <a14:foregroundMark x1="62007" y1="24862" x2="62007" y2="24862"/>
                        <a14:foregroundMark x1="62007" y1="24862" x2="62007" y2="24862"/>
                        <a14:foregroundMark x1="70251" y1="31492" x2="70251" y2="31492"/>
                        <a14:foregroundMark x1="70251" y1="31492" x2="70251" y2="31492"/>
                        <a14:foregroundMark x1="68459" y1="31492" x2="68459" y2="31492"/>
                        <a14:foregroundMark x1="68459" y1="31492" x2="68459" y2="31492"/>
                        <a14:foregroundMark x1="70251" y1="29282" x2="70251" y2="29282"/>
                        <a14:foregroundMark x1="70251" y1="29282" x2="70251" y2="29282"/>
                        <a14:foregroundMark x1="70968" y1="32044" x2="70968" y2="32044"/>
                        <a14:foregroundMark x1="70968" y1="33149" x2="70968" y2="33149"/>
                        <a14:foregroundMark x1="71685" y1="30939" x2="71685" y2="30939"/>
                        <a14:foregroundMark x1="76344" y1="24862" x2="76344" y2="24862"/>
                        <a14:foregroundMark x1="76344" y1="24862" x2="76344" y2="24862"/>
                        <a14:foregroundMark x1="83154" y1="30387" x2="83154" y2="30387"/>
                        <a14:foregroundMark x1="83154" y1="30387" x2="83154" y2="30387"/>
                        <a14:foregroundMark x1="83154" y1="29282" x2="83871" y2="29834"/>
                        <a14:foregroundMark x1="82079" y1="30939" x2="84229" y2="31492"/>
                        <a14:foregroundMark x1="90323" y1="41989" x2="90323" y2="41989"/>
                        <a14:foregroundMark x1="90323" y1="41989" x2="90323" y2="41989"/>
                        <a14:foregroundMark x1="86738" y1="54144" x2="82437" y2="64641"/>
                        <a14:foregroundMark x1="82437" y1="64641" x2="81004" y2="74033"/>
                        <a14:foregroundMark x1="87455" y1="58011" x2="88530" y2="60221"/>
                        <a14:foregroundMark x1="78136" y1="60221" x2="78136" y2="62983"/>
                        <a14:foregroundMark x1="58781" y1="55801" x2="59498" y2="59116"/>
                        <a14:foregroundMark x1="50896" y1="60221" x2="51254" y2="61878"/>
                        <a14:foregroundMark x1="18638" y1="56354" x2="17921" y2="70166"/>
                        <a14:foregroundMark x1="17921" y1="70166" x2="18638" y2="71823"/>
                        <a14:foregroundMark x1="11111" y1="54144" x2="17563" y2="53039"/>
                        <a14:foregroundMark x1="16129" y1="29282" x2="16129" y2="29282"/>
                        <a14:foregroundMark x1="16129" y1="29282" x2="16129" y2="29282"/>
                        <a14:foregroundMark x1="28674" y1="55801" x2="28674" y2="55801"/>
                        <a14:foregroundMark x1="28674" y1="60221" x2="28674" y2="60221"/>
                        <a14:foregroundMark x1="32616" y1="50829" x2="32616" y2="50829"/>
                        <a14:foregroundMark x1="32616" y1="50829" x2="32616" y2="508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7001" y="-652862"/>
            <a:ext cx="6020771" cy="3905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9F6119-3E96-553B-49C4-DC669ABD38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711" b="18215"/>
          <a:stretch/>
        </p:blipFill>
        <p:spPr>
          <a:xfrm>
            <a:off x="490268" y="333812"/>
            <a:ext cx="2456733" cy="1598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2539BF-B997-71A4-68E8-30CF50699C29}"/>
              </a:ext>
            </a:extLst>
          </p:cNvPr>
          <p:cNvSpPr txBox="1"/>
          <p:nvPr/>
        </p:nvSpPr>
        <p:spPr>
          <a:xfrm>
            <a:off x="1532481" y="4933503"/>
            <a:ext cx="6171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Appetizer to share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Gift Exchange ($15 max)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318F8-635F-DE3B-5D2E-6AF7D946B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1C57AD-D5C1-A785-C5DD-7DB8E1DEA6E9}"/>
              </a:ext>
            </a:extLst>
          </p:cNvPr>
          <p:cNvSpPr txBox="1"/>
          <p:nvPr/>
        </p:nvSpPr>
        <p:spPr>
          <a:xfrm>
            <a:off x="15240" y="1477101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 algn="ctr">
              <a:spcAft>
                <a:spcPts val="1800"/>
              </a:spcAft>
            </a:pPr>
            <a:r>
              <a:rPr lang="en-US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ULTIMATE CLEANING CLOTH SALE</a:t>
            </a:r>
            <a:endParaRPr lang="en-US" sz="36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2BA493-4C68-B2E4-307F-406D4ABA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73D23-7B7F-B4EF-DA8B-3E048B990A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87" y="2352776"/>
            <a:ext cx="2731416" cy="2731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60E2C6-D4AC-CB28-FE2C-51E4201F28F8}"/>
              </a:ext>
            </a:extLst>
          </p:cNvPr>
          <p:cNvSpPr txBox="1"/>
          <p:nvPr/>
        </p:nvSpPr>
        <p:spPr>
          <a:xfrm>
            <a:off x="3883844" y="2692692"/>
            <a:ext cx="465684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for $7.00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for $10.00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for $20.00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400300" algn="l"/>
              </a:tabLst>
            </a:pPr>
            <a:r>
              <a:rPr lang="en-US" sz="3600" i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</a:p>
          <a:p>
            <a:pPr marL="914400" lvl="1" indent="-57150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2400300" algn="l"/>
              </a:tabLst>
            </a:pPr>
            <a:r>
              <a:rPr lang="en-US" sz="3600" dirty="0">
                <a:effectLst/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Portia Boord or Diane Warner</a:t>
            </a:r>
          </a:p>
        </p:txBody>
      </p:sp>
    </p:spTree>
    <p:extLst>
      <p:ext uri="{BB962C8B-B14F-4D97-AF65-F5344CB8AC3E}">
        <p14:creationId xmlns:p14="http://schemas.microsoft.com/office/powerpoint/2010/main" val="306786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14:warp dir="in"/>
      </p:transition>
    </mc:Choice>
    <mc:Fallback xmlns="">
      <p:transition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2849701"/>
            <a:ext cx="785380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    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January 15</a:t>
            </a:r>
            <a:r>
              <a:rPr lang="en-US" sz="32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 ??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937 545-8410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>
            <a:fillRect/>
          </a:stretch>
        </p:blipFill>
        <p:spPr bwMode="auto">
          <a:xfrm>
            <a:off x="2623500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(7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8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33550" cy="17335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2794" y="1724025"/>
            <a:ext cx="857495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Class on most Sunday mornings @ 9 am</a:t>
            </a:r>
            <a:endParaRPr lang="en-US" sz="3000" b="1" u="sng" dirty="0">
              <a:solidFill>
                <a:srgbClr val="C00000"/>
              </a:solidFill>
              <a:highlight>
                <a:srgbClr val="FFFF00"/>
              </a:highlight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in person or via FaceBook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F5B500-067E-3C8E-E7A7-72C878D56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07CF8A-63E7-3C36-F108-942954E0BD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28725541-8647-FD1A-0706-2B46873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6" name="Picture 5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7D0E3D0-8D41-9E1A-2317-71AB9C1B5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64" y="1369361"/>
            <a:ext cx="4522136" cy="4522136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C2051F2-94C3-FCB0-6950-9D3736EDA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1720840"/>
            <a:ext cx="398852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See Pastor Mel or PJ if you haven’t already!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3600" b="1" i="1" dirty="0">
              <a:solidFill>
                <a:srgbClr val="C00000"/>
              </a:solidFill>
              <a:latin typeface="Arial Rounded MT Bold" panose="020F0704030504030204" pitchFamily="34" charset="0"/>
              <a:ea typeface="MS PGothic" panose="020B0600070205080204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More Info Coming Soon!!!</a:t>
            </a:r>
          </a:p>
        </p:txBody>
      </p:sp>
    </p:spTree>
    <p:extLst>
      <p:ext uri="{BB962C8B-B14F-4D97-AF65-F5344CB8AC3E}">
        <p14:creationId xmlns:p14="http://schemas.microsoft.com/office/powerpoint/2010/main" val="408236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62F0F-E5D6-4DD9-8716-9802FC5D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EB9086E-5813-D309-3B41-1A5EDAD468A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B9286E34-6F8C-0E91-141C-1D31D89E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39"/>
            <a:ext cx="915107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YOUTH QUAKE-CINCINNATI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(6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and 12</a:t>
            </a:r>
            <a:r>
              <a:rPr lang="en-US" altLang="en-US" sz="3600" b="1" i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3600" b="1" i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 Graders)</a:t>
            </a:r>
          </a:p>
        </p:txBody>
      </p:sp>
      <p:pic>
        <p:nvPicPr>
          <p:cNvPr id="4" name="Picture 3" descr="A anchor on a grey background&#10;&#10;AI-generated content may be incorrect.">
            <a:extLst>
              <a:ext uri="{FF2B5EF4-FFF2-40B4-BE49-F238E27FC236}">
                <a16:creationId xmlns:a16="http://schemas.microsoft.com/office/drawing/2014/main" id="{693A26CA-8DE2-D931-6A29-C441BF387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361"/>
            <a:ext cx="9144000" cy="54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4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Acolyte Training – November 23 &amp; 30, 2025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498005" y="463405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09222" y="4167990"/>
            <a:ext cx="74377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in January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 time and Dates are TBD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9222" y="1812787"/>
            <a:ext cx="774414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	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</a:rPr>
              <a:t>We are forming a “New Member” Class for anyone who wants to learn more about Being Lutheran and what being a member of Trinity entails…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65CF45-7838-5A46-3123-79F511E4A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31" y="57149"/>
            <a:ext cx="1933769" cy="19240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4416" y="2968748"/>
            <a:ext cx="91728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36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NOVEMBER 24, 2025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261" y="4278212"/>
            <a:ext cx="8649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7:30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Home Game –vs- Beech Grove</a:t>
            </a:r>
          </a:p>
          <a:p>
            <a:pPr algn="ctr"/>
            <a:r>
              <a:rPr lang="en-US" sz="3200" i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arrive by 7:00 pm</a:t>
            </a:r>
            <a:endParaRPr lang="en-US" sz="2800" i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4369A-10D5-0FE4-2D8B-CF65B13E9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7470CC-6DD4-D914-3AA8-69308EF6D85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51EC94F-F327-ABF3-7709-5718CE1A66B1}"/>
              </a:ext>
            </a:extLst>
          </p:cNvPr>
          <p:cNvSpPr txBox="1"/>
          <p:nvPr/>
        </p:nvSpPr>
        <p:spPr>
          <a:xfrm>
            <a:off x="69915" y="2187949"/>
            <a:ext cx="88517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u="sng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December 4, 2025  </a:t>
            </a: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@ 10:00 am Purpose - Plan for the Children’s Christmas Program!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n w="15875">
                  <a:solidFill>
                    <a:srgbClr val="C00000"/>
                  </a:solidFill>
                </a:ln>
                <a:solidFill>
                  <a:schemeClr val="accent6"/>
                </a:solidFill>
                <a:latin typeface="Arial Rounded MT Bold" panose="020F0704030504030204" pitchFamily="34" charset="0"/>
              </a:rPr>
              <a:t>Please come if you can!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1BBCFF-ACA5-453C-322D-918A5D22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624" y="-94269"/>
            <a:ext cx="4883379" cy="22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26552"/>
            <a:ext cx="2868322" cy="2845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381001" y="3533775"/>
            <a:ext cx="8210550" cy="27392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MIND:	</a:t>
            </a:r>
            <a:r>
              <a:rPr lang="en-US" sz="3200" dirty="0">
                <a:latin typeface="Arial Rounded MT Bold" panose="020F0704030504030204" pitchFamily="34" charset="0"/>
              </a:rPr>
              <a:t>Learn or relearn about the first Thanksgiving.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BODY:	</a:t>
            </a:r>
            <a:r>
              <a:rPr lang="en-US" sz="3200" dirty="0">
                <a:latin typeface="Arial Rounded MT Bold" panose="020F0704030504030204" pitchFamily="34" charset="0"/>
              </a:rPr>
              <a:t>Don’t overeat.</a:t>
            </a:r>
          </a:p>
          <a:p>
            <a:pPr marL="1828800" indent="-1828800" defTabSz="6172200">
              <a:tabLst>
                <a:tab pos="5314950" algn="l"/>
              </a:tabLst>
            </a:pPr>
            <a:r>
              <a:rPr lang="en-US" sz="3600" b="1" dirty="0">
                <a:latin typeface="Arial Rounded MT Bold" panose="020F0704030504030204" pitchFamily="34" charset="0"/>
              </a:rPr>
              <a:t>SPIRIT:	</a:t>
            </a:r>
            <a:r>
              <a:rPr lang="en-US" sz="3200" dirty="0">
                <a:latin typeface="Arial Rounded MT Bold" panose="020F0704030504030204" pitchFamily="34" charset="0"/>
              </a:rPr>
              <a:t>Pray for the Thanksgiving holiday.</a:t>
            </a:r>
          </a:p>
        </p:txBody>
      </p:sp>
    </p:spTree>
    <p:extLst>
      <p:ext uri="{BB962C8B-B14F-4D97-AF65-F5344CB8AC3E}">
        <p14:creationId xmlns:p14="http://schemas.microsoft.com/office/powerpoint/2010/main" val="273998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 (See PJ Musser)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720840"/>
            <a:ext cx="58649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The Chosen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161" y="1206885"/>
            <a:ext cx="7972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On Hiatus until 2026!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Video Discussion Group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Upcoming - Season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D45E81-4BE5-C251-53BD-D26CAFAC0F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61" y="3257550"/>
            <a:ext cx="5271678" cy="296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46AD349-0C39-1F6F-67D9-A5B6D841B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EE504E67-BCB4-6C49-E5F6-DBC47E95C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9CC53-CBBE-33F9-EB5F-4AA010767F8A}"/>
              </a:ext>
            </a:extLst>
          </p:cNvPr>
          <p:cNvSpPr txBox="1"/>
          <p:nvPr/>
        </p:nvSpPr>
        <p:spPr>
          <a:xfrm>
            <a:off x="131976" y="914211"/>
            <a:ext cx="8710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Aft>
                <a:spcPts val="120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Date: TODAY!!!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4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 and families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Fun, Snacks, Blanket Tying! 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@ Trinity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277E5D-2793-F61E-DBBB-F52E008CE0A2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FC51D3-6AF8-A811-35E6-7E69824C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BD79E3-143A-6954-048A-58D084091D2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3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1143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l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r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s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n</a:t>
            </a:r>
          </a:p>
        </p:txBody>
      </p:sp>
      <p:pic>
        <p:nvPicPr>
          <p:cNvPr id="9" name="Picture 8" descr="A person holding a tablet&#10;&#10;Description automatically generated"/>
          <p:cNvPicPr>
            <a:picLocks noChangeAspect="1"/>
          </p:cNvPicPr>
          <p:nvPr/>
        </p:nvPicPr>
        <p:blipFill rotWithShape="1">
          <a:blip r:embed="rId3"/>
          <a:srcRect l="37113" t="24593" r="3711" b="16445"/>
          <a:stretch>
            <a:fillRect/>
          </a:stretch>
        </p:blipFill>
        <p:spPr>
          <a:xfrm>
            <a:off x="580165" y="4503777"/>
            <a:ext cx="3991835" cy="22393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231375" y="778966"/>
            <a:ext cx="677227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Rounded MT Bold" panose="020F0704030504030204" pitchFamily="34" charset="0"/>
                <a:ea typeface="ヒラギノ角ゴ Pro W3" pitchFamily="4" charset="-128"/>
                <a:cs typeface="+mn-cs"/>
              </a:rPr>
              <a:t>HUGE THANK YOU to Bev and Eldon Erdmann!!!</a:t>
            </a: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Rounded MT Bold" panose="020F0704030504030204" pitchFamily="34" charset="0"/>
              <a:ea typeface="ヒラギノ角ゴ Pro W3" pitchFamily="4" charset="-128"/>
              <a:cs typeface="+mn-cs"/>
            </a:endParaRPr>
          </a:p>
          <a:p>
            <a:pPr marL="1196975" marR="0" lvl="1" indent="-57150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Thank you also to all who attended and all who made this such a fantastic event!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744" y="4503777"/>
            <a:ext cx="3913971" cy="22435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069" y="778966"/>
            <a:ext cx="235935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C0EEE-7AC3-69E1-797D-257E8CFE4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A4A64F-24FA-FE20-13A2-D1C97ED84E7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DDD05F-D8BB-51E6-B21A-8B3153BCCE9A}"/>
              </a:ext>
            </a:extLst>
          </p:cNvPr>
          <p:cNvSpPr/>
          <p:nvPr/>
        </p:nvSpPr>
        <p:spPr>
          <a:xfrm>
            <a:off x="114300" y="1596241"/>
            <a:ext cx="840775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Help decorate your Church Sanctuary!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n/>
              <a:solidFill>
                <a:schemeClr val="accent4"/>
              </a:solidFill>
              <a:latin typeface="Arial Rounded MT Bold" panose="020F0704030504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When?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Tuesday,                                      November 25</a:t>
            </a:r>
            <a:r>
              <a:rPr lang="en-US" sz="3600" b="1" baseline="30000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                                                             @ 6 pm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ln/>
              <a:solidFill>
                <a:schemeClr val="accent4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D0DC59-A87D-F391-F917-1AFB913651C5}"/>
              </a:ext>
            </a:extLst>
          </p:cNvPr>
          <p:cNvSpPr/>
          <p:nvPr/>
        </p:nvSpPr>
        <p:spPr>
          <a:xfrm>
            <a:off x="237864" y="359851"/>
            <a:ext cx="86682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Kick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off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the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Advent/</a:t>
            </a:r>
            <a:r>
              <a:rPr lang="en-US" sz="3600" b="1" dirty="0">
                <a:ln/>
                <a:solidFill>
                  <a:srgbClr val="C00000"/>
                </a:solidFill>
                <a:latin typeface="Arial Rounded MT Bold" panose="020F0704030504030204" pitchFamily="34" charset="0"/>
              </a:rPr>
              <a:t>Christmas</a:t>
            </a:r>
            <a:r>
              <a:rPr lang="en-US" sz="3600" b="1" dirty="0">
                <a:ln/>
                <a:solidFill>
                  <a:schemeClr val="accent4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600" b="1" dirty="0">
                <a:ln/>
                <a:solidFill>
                  <a:srgbClr val="00B050"/>
                </a:solidFill>
                <a:latin typeface="Arial Rounded MT Bold" panose="020F0704030504030204" pitchFamily="34" charset="0"/>
              </a:rPr>
              <a:t>Season</a:t>
            </a:r>
            <a:endParaRPr lang="en-US" sz="3600" b="1" dirty="0">
              <a:ln/>
              <a:solidFill>
                <a:srgbClr val="00B050"/>
              </a:solidFill>
            </a:endParaRPr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4F2FD421-A623-6380-2238-4FC57C3F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276" y="2783681"/>
            <a:ext cx="4657724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4B687-8028-BABA-BF39-5B2BBB117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866384-51D8-7B9A-5A45-B1D7EF0AF25B}"/>
              </a:ext>
            </a:extLst>
          </p:cNvPr>
          <p:cNvSpPr txBox="1"/>
          <p:nvPr/>
        </p:nvSpPr>
        <p:spPr>
          <a:xfrm>
            <a:off x="1721766" y="3056811"/>
            <a:ext cx="6231609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November 26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7:00 pm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Service of Holy Communion</a:t>
            </a:r>
          </a:p>
          <a:p>
            <a:pPr marL="508000" indent="-4572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7D5FDD-CC76-8588-ABA4-AE3F6F27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04B3-4CDD-E786-5194-F7F34D903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877011-50C6-7169-AE99-7989E3E9C236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endParaRPr lang="en-US" sz="4800" b="1" dirty="0">
              <a:solidFill>
                <a:schemeClr val="accent6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E37F5E-A5B5-E328-391B-DFDD0BBB1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0606" y="2388661"/>
            <a:ext cx="4181475" cy="4181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FBA89-192E-68A0-53E6-397A1988CF8D}"/>
              </a:ext>
            </a:extLst>
          </p:cNvPr>
          <p:cNvSpPr txBox="1"/>
          <p:nvPr/>
        </p:nvSpPr>
        <p:spPr>
          <a:xfrm>
            <a:off x="1911944" y="1019175"/>
            <a:ext cx="53201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Date:  December 14, 2025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Time:  10:30 am</a:t>
            </a:r>
          </a:p>
        </p:txBody>
      </p:sp>
    </p:spTree>
    <p:extLst>
      <p:ext uri="{BB962C8B-B14F-4D97-AF65-F5344CB8AC3E}">
        <p14:creationId xmlns:p14="http://schemas.microsoft.com/office/powerpoint/2010/main" val="23892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DFF5B-C9AA-293B-A86C-1A7CF415B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00701A-E564-BFC5-89D8-40A28A46D7E3}"/>
              </a:ext>
            </a:extLst>
          </p:cNvPr>
          <p:cNvSpPr txBox="1"/>
          <p:nvPr/>
        </p:nvSpPr>
        <p:spPr>
          <a:xfrm>
            <a:off x="1302666" y="1247061"/>
            <a:ext cx="623160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Saturday, Dec 6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Sunday , Dec 7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After Worship ≈ 11:45 am</a:t>
            </a: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3200" b="1" dirty="0">
              <a:latin typeface="Arial Rounded MT Bold" panose="020F0704030504030204" pitchFamily="34" charset="0"/>
            </a:endParaRPr>
          </a:p>
          <a:p>
            <a:pPr marL="508000" indent="-457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Saturday, Dec 13</a:t>
            </a:r>
            <a:endParaRPr lang="en-US" sz="3200" b="1" baseline="30000" dirty="0">
              <a:latin typeface="Arial Rounded MT Bold" panose="020F0704030504030204" pitchFamily="34" charset="0"/>
            </a:endParaRPr>
          </a:p>
          <a:p>
            <a:pPr marL="850900" lvl="1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10:00 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E83F2A-8A0F-C5DC-0D20-A78BE1AFE65D}"/>
              </a:ext>
            </a:extLst>
          </p:cNvPr>
          <p:cNvSpPr txBox="1"/>
          <p:nvPr/>
        </p:nvSpPr>
        <p:spPr>
          <a:xfrm>
            <a:off x="-10655" y="119390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800" algn="ctr">
              <a:spcBef>
                <a:spcPts val="600"/>
              </a:spcBef>
              <a:spcAft>
                <a:spcPts val="1200"/>
              </a:spcAft>
            </a:pP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o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g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m</a:t>
            </a:r>
            <a:r>
              <a:rPr lang="en-US" sz="4800" b="1" dirty="0">
                <a:latin typeface="Arial Rounded MT Bold" panose="020F0704030504030204" pitchFamily="34" charset="0"/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P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a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i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c</a:t>
            </a:r>
            <a:r>
              <a:rPr lang="en-US" sz="48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e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3195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0" y="1933205"/>
            <a:ext cx="85534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December 17, 2025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115753"/>
            <a:ext cx="8839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Tues, Wed, Thurs – 8-11:30 am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Office Phone: (937)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Pastor’s Phone: (937) 626-7100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7AAC79-E55F-6C6C-73CE-053C1520F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578">
            <a:off x="5822512" y="4115490"/>
            <a:ext cx="2929472" cy="201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Darke County Christmas Fund Drive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Arial Rounded MT Bold" panose="020F0704030504030204" pitchFamily="34" charset="0"/>
                <a:ea typeface="MS PGothic" panose="020B0600070205080204" pitchFamily="34" charset="-128"/>
              </a:rPr>
              <a:t>(Christmas Bell Ringers)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687" y="1588182"/>
            <a:ext cx="7315201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Dates: December 5 &amp; 12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Times: From 10:00 am – 8:00 pm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Where:  Eikenberry’s </a:t>
            </a: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(Indoors!)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Who:  Everyone!!!</a:t>
            </a:r>
          </a:p>
          <a:p>
            <a:pPr marL="396875" indent="-346075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accent6"/>
                </a:solidFill>
                <a:latin typeface="Arial Rounded MT Bold" panose="020F0704030504030204" pitchFamily="34" charset="0"/>
              </a:rPr>
              <a:t>Sign up on the sheet                           on the Communications                     Table across from the                            Church Office</a:t>
            </a:r>
          </a:p>
        </p:txBody>
      </p:sp>
    </p:spTree>
    <p:extLst>
      <p:ext uri="{BB962C8B-B14F-4D97-AF65-F5344CB8AC3E}">
        <p14:creationId xmlns:p14="http://schemas.microsoft.com/office/powerpoint/2010/main" val="162052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9EE6D-8561-C69D-B1BD-3F72FEC67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35FCDD6-219A-AE06-5370-748F515CDFA1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E8FCDAD-580F-807A-EA42-3BB83861ECE2}"/>
              </a:ext>
            </a:extLst>
          </p:cNvPr>
          <p:cNvSpPr txBox="1"/>
          <p:nvPr/>
        </p:nvSpPr>
        <p:spPr>
          <a:xfrm>
            <a:off x="-10668" y="32013"/>
            <a:ext cx="9122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Advent</a:t>
            </a:r>
          </a:p>
          <a:p>
            <a:pPr algn="ctr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And Beyond!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FE4E53-07E3-6B43-9381-3DD2DCE2E936}"/>
              </a:ext>
            </a:extLst>
          </p:cNvPr>
          <p:cNvSpPr txBox="1"/>
          <p:nvPr/>
        </p:nvSpPr>
        <p:spPr>
          <a:xfrm>
            <a:off x="0" y="1620132"/>
            <a:ext cx="779145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Soup Suppers @ 6:30 pm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Dec</a:t>
            </a:r>
          </a:p>
          <a:p>
            <a:pPr marL="1143000" lvl="2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Dec 3</a:t>
            </a:r>
            <a:r>
              <a:rPr lang="en-US" sz="3200" baseline="30000" dirty="0">
                <a:latin typeface="Arial Rounded MT Bold" panose="020F0704030504030204" pitchFamily="34" charset="0"/>
              </a:rPr>
              <a:t>rd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marL="800100" lvl="1" indent="-457200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3200" dirty="0">
                <a:latin typeface="Arial Rounded MT Bold" panose="020F0704030504030204" pitchFamily="34" charset="0"/>
              </a:rPr>
              <a:t>3 Wednesdays in Jan</a:t>
            </a:r>
          </a:p>
          <a:p>
            <a:pPr marL="1143000" lvl="2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200" dirty="0">
                <a:latin typeface="Arial Rounded MT Bold" panose="020F0704030504030204" pitchFamily="34" charset="0"/>
              </a:rPr>
              <a:t>Starting Jan 7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</a:t>
            </a:r>
          </a:p>
          <a:p>
            <a:pPr lvl="2" indent="0">
              <a:spcAft>
                <a:spcPts val="0"/>
              </a:spcAft>
            </a:pPr>
            <a:endParaRPr lang="en-US" sz="1000" dirty="0">
              <a:latin typeface="Arial Rounded MT Bold" panose="020F0704030504030204" pitchFamily="34" charset="0"/>
            </a:endParaRP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Dealing with difficult people.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Coping with tough circumstances.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Overcoming low self-esteem.</a:t>
            </a:r>
          </a:p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Managing stress.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076503-5A30-3AFE-F395-B5E881BE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99" y="1355452"/>
            <a:ext cx="2293778" cy="3323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5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E77AE-3861-A765-394A-EACCB008D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3F9C77BD-EBC1-8597-79AB-C5D14834A7A8}"/>
              </a:ext>
            </a:extLst>
          </p:cNvPr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14BD81-2357-3477-B12E-01F3C13E6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71" r="11354"/>
            <a:stretch>
              <a:fillRect/>
            </a:stretch>
          </p:blipFill>
          <p:spPr>
            <a:xfrm>
              <a:off x="0" y="-1"/>
              <a:ext cx="9144000" cy="68580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3699D0B-0BE5-143D-F928-6747377C0FB7}"/>
                </a:ext>
              </a:extLst>
            </p:cNvPr>
            <p:cNvSpPr txBox="1"/>
            <p:nvPr/>
          </p:nvSpPr>
          <p:spPr>
            <a:xfrm>
              <a:off x="790575" y="4675971"/>
              <a:ext cx="539968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Sunday, December 21, 2025</a:t>
              </a:r>
            </a:p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@ 10:30 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454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74755-0A14-ED55-CE14-483E1D3AC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295114-D43F-FFD0-A5A3-CC63527FEED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0023D1-EBA9-CF8B-2686-84D2B05E24CB}"/>
              </a:ext>
            </a:extLst>
          </p:cNvPr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2607B-F961-718B-FE88-980ED7F68541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E08EF-84A6-75C8-CDBB-35300D700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1C6E88-4310-CCB3-AB5F-B194FBA92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0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5000">
        <p:random/>
      </p:transition>
    </mc:Choice>
    <mc:Fallback xmlns="">
      <p:transition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3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rd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Tuesday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December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5000">
        <p:random/>
      </p:transition>
    </mc:Choice>
    <mc:Fallback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November 18, 2025!!!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25000">
        <p:random/>
      </p:transition>
    </mc:Choice>
    <mc:Fallback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659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Sermons, Bulletins (Worship Books), Worship Slides,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and ‘Official’ Trinity Calendar are also available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6988628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195" y="4120120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5000">
        <p:random/>
      </p:transition>
    </mc:Choice>
    <mc:Fallback xmlns="">
      <p:transition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28021</TotalTime>
  <Words>1383</Words>
  <Application>Microsoft Office PowerPoint</Application>
  <PresentationFormat>On-screen Show (4:3)</PresentationFormat>
  <Paragraphs>268</Paragraphs>
  <Slides>43</Slides>
  <Notes>39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Arial Rounded MT Bold</vt:lpstr>
      <vt:lpstr>Calibri</vt:lpstr>
      <vt:lpstr>Calibri Light</vt:lpstr>
      <vt:lpstr>Circus Wide</vt:lpstr>
      <vt:lpstr>Courier New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396</cp:revision>
  <cp:lastPrinted>2025-02-08T21:29:34Z</cp:lastPrinted>
  <dcterms:created xsi:type="dcterms:W3CDTF">2020-11-15T00:46:00Z</dcterms:created>
  <dcterms:modified xsi:type="dcterms:W3CDTF">2025-11-23T03:41:22Z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