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9"/>
  </p:notesMasterIdLst>
  <p:sldIdLst>
    <p:sldId id="258" r:id="rId2"/>
    <p:sldId id="260" r:id="rId3"/>
    <p:sldId id="1873" r:id="rId4"/>
    <p:sldId id="1874" r:id="rId5"/>
    <p:sldId id="268" r:id="rId6"/>
    <p:sldId id="269" r:id="rId7"/>
    <p:sldId id="1417" r:id="rId8"/>
    <p:sldId id="267" r:id="rId9"/>
    <p:sldId id="1903" r:id="rId10"/>
    <p:sldId id="1984" r:id="rId11"/>
    <p:sldId id="1985" r:id="rId12"/>
    <p:sldId id="1986" r:id="rId13"/>
    <p:sldId id="270" r:id="rId14"/>
    <p:sldId id="1898" r:id="rId15"/>
    <p:sldId id="1536" r:id="rId16"/>
    <p:sldId id="278" r:id="rId17"/>
    <p:sldId id="1498" r:id="rId18"/>
    <p:sldId id="1987" r:id="rId19"/>
    <p:sldId id="1988" r:id="rId20"/>
    <p:sldId id="1989" r:id="rId21"/>
    <p:sldId id="1990" r:id="rId22"/>
    <p:sldId id="1991" r:id="rId23"/>
    <p:sldId id="1921" r:id="rId24"/>
    <p:sldId id="1328" r:id="rId25"/>
    <p:sldId id="1922" r:id="rId26"/>
    <p:sldId id="1923" r:id="rId27"/>
    <p:sldId id="1992" r:id="rId28"/>
    <p:sldId id="1993" r:id="rId29"/>
    <p:sldId id="1448" r:id="rId30"/>
    <p:sldId id="310" r:id="rId31"/>
    <p:sldId id="1424" r:id="rId32"/>
    <p:sldId id="1425" r:id="rId33"/>
    <p:sldId id="304" r:id="rId34"/>
    <p:sldId id="305" r:id="rId35"/>
    <p:sldId id="1291" r:id="rId36"/>
    <p:sldId id="316" r:id="rId37"/>
    <p:sldId id="317" r:id="rId38"/>
    <p:sldId id="1839" r:id="rId39"/>
    <p:sldId id="485" r:id="rId40"/>
    <p:sldId id="1915" r:id="rId41"/>
    <p:sldId id="1926" r:id="rId42"/>
    <p:sldId id="1994" r:id="rId43"/>
    <p:sldId id="1995" r:id="rId44"/>
    <p:sldId id="1997" r:id="rId45"/>
    <p:sldId id="1996" r:id="rId46"/>
    <p:sldId id="1998" r:id="rId47"/>
    <p:sldId id="330" r:id="rId48"/>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23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0" autoAdjust="0"/>
    <p:restoredTop sz="94660"/>
  </p:normalViewPr>
  <p:slideViewPr>
    <p:cSldViewPr snapToGrid="0" snapToObjects="1" showGuides="1">
      <p:cViewPr varScale="1">
        <p:scale>
          <a:sx n="65" d="100"/>
          <a:sy n="65" d="100"/>
        </p:scale>
        <p:origin x="90" y="714"/>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8/28/2025</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242140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D576C-505D-505D-9C42-E9CB5B8EB809}"/>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1582967-8073-B68B-BB4C-8767DDA6FF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982D272-EE22-0192-2D48-0F95659429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7F1F804-CC6D-50C0-F09E-2A24D7B3FB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10</a:t>
            </a:fld>
            <a:endParaRPr lang="en-US" altLang="en-US"/>
          </a:p>
        </p:txBody>
      </p:sp>
    </p:spTree>
    <p:extLst>
      <p:ext uri="{BB962C8B-B14F-4D97-AF65-F5344CB8AC3E}">
        <p14:creationId xmlns:p14="http://schemas.microsoft.com/office/powerpoint/2010/main" val="2034379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BBD15-4699-4FA2-DDB0-E9E77DB2476A}"/>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9665351-085B-04BC-8F5B-69E2540C3A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61B187A-D8C3-D26D-8628-1977DC0A43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75C7BE29-BA83-5A84-7028-15A16C7926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11</a:t>
            </a:fld>
            <a:endParaRPr lang="en-US" altLang="en-US"/>
          </a:p>
        </p:txBody>
      </p:sp>
    </p:spTree>
    <p:extLst>
      <p:ext uri="{BB962C8B-B14F-4D97-AF65-F5344CB8AC3E}">
        <p14:creationId xmlns:p14="http://schemas.microsoft.com/office/powerpoint/2010/main" val="644593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B1B57-7B6A-6E5E-6179-3EE505042187}"/>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67440-945A-B695-4401-6F36FF87C1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3D38DFE-8A2C-BD75-6331-EE7DCD6CBF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FE79A73C-AEC3-C69F-052C-79658E1B42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12</a:t>
            </a:fld>
            <a:endParaRPr lang="en-US" altLang="en-US"/>
          </a:p>
        </p:txBody>
      </p:sp>
    </p:spTree>
    <p:extLst>
      <p:ext uri="{BB962C8B-B14F-4D97-AF65-F5344CB8AC3E}">
        <p14:creationId xmlns:p14="http://schemas.microsoft.com/office/powerpoint/2010/main" val="1775795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72BDB-C78E-C79E-71B1-ACE29A5CF6B9}"/>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9F45D64-3E62-8A1A-9A96-78F3970813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9312743-6890-C712-CDA5-5ECDF2234C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32F57236-47BC-A95B-B5C7-E0B772DB1C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2755832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15</a:t>
            </a:fld>
            <a:endParaRPr lang="en-US" altLang="en-US"/>
          </a:p>
        </p:txBody>
      </p:sp>
    </p:spTree>
    <p:extLst>
      <p:ext uri="{BB962C8B-B14F-4D97-AF65-F5344CB8AC3E}">
        <p14:creationId xmlns:p14="http://schemas.microsoft.com/office/powerpoint/2010/main" val="3309649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17</a:t>
            </a:fld>
            <a:endParaRPr lang="en-US" altLang="en-US"/>
          </a:p>
        </p:txBody>
      </p:sp>
    </p:spTree>
    <p:extLst>
      <p:ext uri="{BB962C8B-B14F-4D97-AF65-F5344CB8AC3E}">
        <p14:creationId xmlns:p14="http://schemas.microsoft.com/office/powerpoint/2010/main" val="2380125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9ECEA-7C57-91F4-B350-FE54B4FF466B}"/>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288A792-1C84-A7B6-7DA1-D67886CF4FE2}"/>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FFA1DD3-0B23-E6E6-B9D2-FCF6855F15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5E3D97B3-35B2-0844-B2BC-C617AF8D06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18</a:t>
            </a:fld>
            <a:endParaRPr lang="en-US" altLang="en-US"/>
          </a:p>
        </p:txBody>
      </p:sp>
    </p:spTree>
    <p:extLst>
      <p:ext uri="{BB962C8B-B14F-4D97-AF65-F5344CB8AC3E}">
        <p14:creationId xmlns:p14="http://schemas.microsoft.com/office/powerpoint/2010/main" val="3842494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9A772-C707-0095-5F9F-B879122F3676}"/>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3727B39-D465-C4E9-9DAC-0624F962D8DF}"/>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5C3BEBA-D5F8-8B2C-53C2-9A6F48E0D1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C4173FB6-DAC2-94D8-B4EA-F4AB96FFCE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19</a:t>
            </a:fld>
            <a:endParaRPr lang="en-US" altLang="en-US"/>
          </a:p>
        </p:txBody>
      </p:sp>
    </p:spTree>
    <p:extLst>
      <p:ext uri="{BB962C8B-B14F-4D97-AF65-F5344CB8AC3E}">
        <p14:creationId xmlns:p14="http://schemas.microsoft.com/office/powerpoint/2010/main" val="153126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F3C87-07ED-CDD3-8686-A2250A05C335}"/>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1492504-B697-85C6-94A7-ECA643ACF7BE}"/>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B7046E18-12B3-DA98-B344-F15343CE52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3F5AB4C-B1CC-61B0-26AC-84591D22A0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20</a:t>
            </a:fld>
            <a:endParaRPr lang="en-US" altLang="en-US"/>
          </a:p>
        </p:txBody>
      </p:sp>
    </p:spTree>
    <p:extLst>
      <p:ext uri="{BB962C8B-B14F-4D97-AF65-F5344CB8AC3E}">
        <p14:creationId xmlns:p14="http://schemas.microsoft.com/office/powerpoint/2010/main" val="322359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7A876-C006-C477-FC47-D186164190D9}"/>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730150A-BCAA-5490-76C7-5DA89E34D21E}"/>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3552F15-4000-6008-14C5-76E23A061C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774DB98-503D-71F1-4B59-935895AE91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21</a:t>
            </a:fld>
            <a:endParaRPr lang="en-US" altLang="en-US"/>
          </a:p>
        </p:txBody>
      </p:sp>
    </p:spTree>
    <p:extLst>
      <p:ext uri="{BB962C8B-B14F-4D97-AF65-F5344CB8AC3E}">
        <p14:creationId xmlns:p14="http://schemas.microsoft.com/office/powerpoint/2010/main" val="277240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564AF-EE3C-7F9A-E4D8-BB6F12A0FDEA}"/>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AAFD5E5-192F-195D-0D8E-C120390CE597}"/>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AC583E0-AA3C-7411-6E58-33E5BC5CF5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252F5EFC-E106-18F6-32A7-CB4A93219B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22</a:t>
            </a:fld>
            <a:endParaRPr lang="en-US" altLang="en-US"/>
          </a:p>
        </p:txBody>
      </p:sp>
    </p:spTree>
    <p:extLst>
      <p:ext uri="{BB962C8B-B14F-4D97-AF65-F5344CB8AC3E}">
        <p14:creationId xmlns:p14="http://schemas.microsoft.com/office/powerpoint/2010/main" val="6459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3FF06-CE1D-95A0-762B-D1D4D68AD8C8}"/>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B48EF82-E545-F805-9241-FC09C635072F}"/>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1FC4762-3012-C9E9-7F43-86ED5689B9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46D9EC1-0CEA-7F29-1BF8-7DA360157C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23</a:t>
            </a:fld>
            <a:endParaRPr lang="en-US" altLang="en-US"/>
          </a:p>
        </p:txBody>
      </p:sp>
    </p:spTree>
    <p:extLst>
      <p:ext uri="{BB962C8B-B14F-4D97-AF65-F5344CB8AC3E}">
        <p14:creationId xmlns:p14="http://schemas.microsoft.com/office/powerpoint/2010/main" val="2790972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BA3A9-3520-BBBE-BBD7-4EF65677322C}"/>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82B8F2B-D65E-D8E2-3585-491C015F10B3}"/>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16192D6-5876-A01A-95C2-8479961F3C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0ED64289-A8E2-B5FB-E27C-CD07220E3B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25</a:t>
            </a:fld>
            <a:endParaRPr lang="en-US" altLang="en-US"/>
          </a:p>
        </p:txBody>
      </p:sp>
    </p:spTree>
    <p:extLst>
      <p:ext uri="{BB962C8B-B14F-4D97-AF65-F5344CB8AC3E}">
        <p14:creationId xmlns:p14="http://schemas.microsoft.com/office/powerpoint/2010/main" val="2469611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4C772-CCD5-1DBB-324B-C6FBE6E9D19A}"/>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9933016-2B47-B85D-5FCD-C8BDA85DC97B}"/>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02F2397-2F81-7D28-8D5B-DFA8EB8B6C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2A3D651-D6E8-E826-2FE6-F0EE984FFF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26</a:t>
            </a:fld>
            <a:endParaRPr lang="en-US" altLang="en-US"/>
          </a:p>
        </p:txBody>
      </p:sp>
    </p:spTree>
    <p:extLst>
      <p:ext uri="{BB962C8B-B14F-4D97-AF65-F5344CB8AC3E}">
        <p14:creationId xmlns:p14="http://schemas.microsoft.com/office/powerpoint/2010/main" val="119516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3F414-0406-F704-8190-72AF7D52B565}"/>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9CCB657-331B-ED8A-A785-FFFFAE55CA88}"/>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1803624-B287-874A-4633-3981EF51C5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A6C9B364-E3DC-7A39-6D85-9B2B29A5E3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27</a:t>
            </a:fld>
            <a:endParaRPr lang="en-US" altLang="en-US"/>
          </a:p>
        </p:txBody>
      </p:sp>
    </p:spTree>
    <p:extLst>
      <p:ext uri="{BB962C8B-B14F-4D97-AF65-F5344CB8AC3E}">
        <p14:creationId xmlns:p14="http://schemas.microsoft.com/office/powerpoint/2010/main" val="3487432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C6BC1-DBF9-3241-17E1-194E5CF0FE4A}"/>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E87BC7ED-06D0-30D7-58BC-88AFB03B272F}"/>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0BC464A-B4B5-77DF-136D-5D0B833344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CF504196-EDD3-697C-CF9D-B046382783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028E5D31-71DE-43FC-B19D-64395FE4C3D3}" type="slidenum">
              <a:rPr lang="en-US" altLang="en-US" smtClean="0"/>
              <a:t>28</a:t>
            </a:fld>
            <a:endParaRPr lang="en-US" altLang="en-US"/>
          </a:p>
        </p:txBody>
      </p:sp>
    </p:spTree>
    <p:extLst>
      <p:ext uri="{BB962C8B-B14F-4D97-AF65-F5344CB8AC3E}">
        <p14:creationId xmlns:p14="http://schemas.microsoft.com/office/powerpoint/2010/main" val="1434068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C2E7160-5CF9-415B-9465-96C8C5BE548E}" type="slidenum">
              <a:rPr lang="en-US" smtClean="0"/>
              <a:pPr>
                <a:defRPr/>
              </a:pPr>
              <a:t>34</a:t>
            </a:fld>
            <a:endParaRPr lang="en-US"/>
          </a:p>
        </p:txBody>
      </p:sp>
    </p:spTree>
    <p:extLst>
      <p:ext uri="{BB962C8B-B14F-4D97-AF65-F5344CB8AC3E}">
        <p14:creationId xmlns:p14="http://schemas.microsoft.com/office/powerpoint/2010/main" val="386874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35</a:t>
            </a:fld>
            <a:endParaRPr lang="en-US" altLang="en-US"/>
          </a:p>
        </p:txBody>
      </p:sp>
    </p:spTree>
    <p:extLst>
      <p:ext uri="{BB962C8B-B14F-4D97-AF65-F5344CB8AC3E}">
        <p14:creationId xmlns:p14="http://schemas.microsoft.com/office/powerpoint/2010/main" val="78270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7CA0E-7E6E-CE0E-1426-8ADE8B436254}"/>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705A80B4-ABE6-1BE0-D647-C3B40F788D05}"/>
              </a:ext>
            </a:extLst>
          </p:cNvPr>
          <p:cNvSpPr>
            <a:spLocks noGrp="1" noRot="1" noChangeAspect="1" noTextEdit="1"/>
          </p:cNvSpPr>
          <p:nvPr>
            <p:ph type="sldImg"/>
          </p:nvPr>
        </p:nvSpPr>
        <p:spPr bwMode="auto">
          <a:xfrm>
            <a:off x="1371600" y="1143000"/>
            <a:ext cx="41148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735297A-E76A-7F20-3090-A1D0D2F01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339086DD-15DA-7D5A-D050-40BC8930E8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38</a:t>
            </a:fld>
            <a:endParaRPr lang="en-US" altLang="en-US"/>
          </a:p>
        </p:txBody>
      </p:sp>
    </p:spTree>
    <p:extLst>
      <p:ext uri="{BB962C8B-B14F-4D97-AF65-F5344CB8AC3E}">
        <p14:creationId xmlns:p14="http://schemas.microsoft.com/office/powerpoint/2010/main" val="38295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4</a:t>
            </a:fld>
            <a:endParaRPr lang="en-US" altLang="en-US"/>
          </a:p>
        </p:txBody>
      </p:sp>
    </p:spTree>
    <p:extLst>
      <p:ext uri="{BB962C8B-B14F-4D97-AF65-F5344CB8AC3E}">
        <p14:creationId xmlns:p14="http://schemas.microsoft.com/office/powerpoint/2010/main" val="244772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5</a:t>
            </a:fld>
            <a:endParaRPr lang="en-US" altLang="en-US"/>
          </a:p>
        </p:txBody>
      </p:sp>
    </p:spTree>
    <p:extLst>
      <p:ext uri="{BB962C8B-B14F-4D97-AF65-F5344CB8AC3E}">
        <p14:creationId xmlns:p14="http://schemas.microsoft.com/office/powerpoint/2010/main" val="40163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6</a:t>
            </a:fld>
            <a:endParaRPr lang="en-US" altLang="en-US"/>
          </a:p>
        </p:txBody>
      </p:sp>
    </p:spTree>
    <p:extLst>
      <p:ext uri="{BB962C8B-B14F-4D97-AF65-F5344CB8AC3E}">
        <p14:creationId xmlns:p14="http://schemas.microsoft.com/office/powerpoint/2010/main" val="159366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CF6D41-10B1-425B-B453-17394AA79B69}" type="slidenum">
              <a:rPr lang="en-US" altLang="en-US" smtClean="0"/>
              <a:pPr/>
              <a:t>7</a:t>
            </a:fld>
            <a:endParaRPr lang="en-US" altLang="en-US"/>
          </a:p>
        </p:txBody>
      </p:sp>
    </p:spTree>
    <p:extLst>
      <p:ext uri="{BB962C8B-B14F-4D97-AF65-F5344CB8AC3E}">
        <p14:creationId xmlns:p14="http://schemas.microsoft.com/office/powerpoint/2010/main" val="411201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8</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9AF53-1AD9-6748-DA58-62F1625CC70C}"/>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C413E787-E9C4-8BD9-60D8-FE55F50554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71BDF5A9-F7E3-4984-3AC6-5147856AD5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A8C6E500-A3F0-916B-374F-A997060BFF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9</a:t>
            </a:fld>
            <a:endParaRPr lang="en-US" altLang="en-US"/>
          </a:p>
        </p:txBody>
      </p:sp>
    </p:spTree>
    <p:extLst>
      <p:ext uri="{BB962C8B-B14F-4D97-AF65-F5344CB8AC3E}">
        <p14:creationId xmlns:p14="http://schemas.microsoft.com/office/powerpoint/2010/main" val="160544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8/28/2025</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8/28/2025</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8/28/2025</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8/28/2025</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8/28/2025</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8/28/2025</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8/28/2025</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8/28/2025</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8/28/2025</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8/28/2025</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8/28/2025</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8/28/2025</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2304838" y="1046922"/>
            <a:ext cx="4553162" cy="516407"/>
          </a:xfrm>
        </p:spPr>
        <p:txBody>
          <a:bodyPr/>
          <a:lstStyle/>
          <a:p>
            <a:pPr algn="ctr" eaLnBrk="1" hangingPunct="1"/>
            <a:r>
              <a:rPr lang="en-US" altLang="en-US" sz="3200" dirty="0">
                <a:latin typeface="Arial Rounded MT Bold" panose="020F0704030504030204" pitchFamily="34" charset="0"/>
              </a:rPr>
              <a:t>August 31, 2025</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18838" y="129568"/>
            <a:ext cx="9125162" cy="91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latin typeface="Arial Rounded MT Bold" panose="020F0704030504030204" pitchFamily="34" charset="0"/>
              </a:rPr>
              <a:t>WELCOME!</a:t>
            </a:r>
          </a:p>
          <a:p>
            <a:pPr algn="ctr" defTabSz="914400" eaLnBrk="1" hangingPunct="1"/>
            <a:r>
              <a:rPr lang="en-US" altLang="en-US" sz="3200" dirty="0">
                <a:latin typeface="Arial Rounded MT Bold" panose="020F0704030504030204" pitchFamily="34" charset="0"/>
              </a:rPr>
              <a:t>Trinity Lutheran Church</a:t>
            </a:r>
          </a:p>
        </p:txBody>
      </p:sp>
      <p:pic>
        <p:nvPicPr>
          <p:cNvPr id="2" name="Picture 1">
            <a:extLst>
              <a:ext uri="{FF2B5EF4-FFF2-40B4-BE49-F238E27FC236}">
                <a16:creationId xmlns:a16="http://schemas.microsoft.com/office/drawing/2014/main" id="{2DA7F137-4258-FFB0-ECD7-BDFE38CDAB10}"/>
              </a:ext>
            </a:extLst>
          </p:cNvPr>
          <p:cNvPicPr>
            <a:picLocks noChangeAspect="1"/>
          </p:cNvPicPr>
          <p:nvPr/>
        </p:nvPicPr>
        <p:blipFill>
          <a:blip r:embed="rId3"/>
          <a:stretch>
            <a:fillRect/>
          </a:stretch>
        </p:blipFill>
        <p:spPr>
          <a:xfrm>
            <a:off x="1467206" y="2001147"/>
            <a:ext cx="5944115" cy="4243184"/>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E20AA-5280-E03B-7DEA-F6445E44229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DF8FA12-958C-D556-85B1-2968544232AE}"/>
              </a:ext>
            </a:extLst>
          </p:cNvPr>
          <p:cNvSpPr txBox="1"/>
          <p:nvPr/>
        </p:nvSpPr>
        <p:spPr>
          <a:xfrm>
            <a:off x="142875" y="923925"/>
            <a:ext cx="8210550" cy="5386090"/>
          </a:xfrm>
          <a:prstGeom prst="rect">
            <a:avLst/>
          </a:prstGeom>
          <a:noFill/>
        </p:spPr>
        <p:txBody>
          <a:bodyPr wrap="square">
            <a:spAutoFit/>
          </a:bodyPr>
          <a:lstStyle/>
          <a:p>
            <a:pPr marL="400050" marR="0" indent="-400050">
              <a:buNone/>
            </a:pPr>
            <a:r>
              <a:rPr lang="en-US" sz="3600" dirty="0">
                <a:latin typeface="Arial Rounded MT Bold" panose="020F0704030504030204" pitchFamily="34" charset="0"/>
                <a:ea typeface="MS Mincho" panose="02020609040205080304" pitchFamily="49" charset="-128"/>
              </a:rPr>
              <a:t>2	On the margin of the river,</a:t>
            </a:r>
            <a:endParaRPr lang="en-US" sz="3600" dirty="0">
              <a:latin typeface="Arial Rounded MT Bold" panose="020F0704030504030204" pitchFamily="34" charset="0"/>
              <a:ea typeface="Times New Roman" panose="02020603050405020304" pitchFamily="18" charset="0"/>
            </a:endParaRPr>
          </a:p>
          <a:p>
            <a:pPr marL="400050" marR="0" indent="-400050">
              <a:buNone/>
            </a:pPr>
            <a:r>
              <a:rPr lang="en-US" sz="3600" dirty="0">
                <a:latin typeface="Arial Rounded MT Bold" panose="020F0704030504030204" pitchFamily="34" charset="0"/>
                <a:ea typeface="MS Mincho" panose="02020609040205080304" pitchFamily="49" charset="-128"/>
              </a:rPr>
              <a:t>	washing up its silver spray,</a:t>
            </a:r>
            <a:endParaRPr lang="en-US" sz="3600" dirty="0">
              <a:latin typeface="Arial Rounded MT Bold" panose="020F0704030504030204" pitchFamily="34" charset="0"/>
              <a:ea typeface="Times New Roman" panose="02020603050405020304" pitchFamily="18" charset="0"/>
            </a:endParaRPr>
          </a:p>
          <a:p>
            <a:pPr marL="400050" marR="0" indent="-400050">
              <a:buNone/>
            </a:pPr>
            <a:r>
              <a:rPr lang="en-US" sz="3600" dirty="0">
                <a:latin typeface="Arial Rounded MT Bold" panose="020F0704030504030204" pitchFamily="34" charset="0"/>
                <a:ea typeface="MS Mincho" panose="02020609040205080304" pitchFamily="49" charset="-128"/>
              </a:rPr>
              <a:t>	we will walk and worship ever,</a:t>
            </a:r>
            <a:endParaRPr lang="en-US" sz="3600" dirty="0">
              <a:latin typeface="Arial Rounded MT Bold" panose="020F0704030504030204" pitchFamily="34" charset="0"/>
              <a:ea typeface="Times New Roman" panose="02020603050405020304" pitchFamily="18" charset="0"/>
            </a:endParaRPr>
          </a:p>
          <a:p>
            <a:pPr marL="400050" marR="0" indent="-400050">
              <a:buNone/>
            </a:pPr>
            <a:r>
              <a:rPr lang="en-US" sz="3600" dirty="0">
                <a:latin typeface="Arial Rounded MT Bold" panose="020F0704030504030204" pitchFamily="34" charset="0"/>
                <a:ea typeface="MS Mincho" panose="02020609040205080304" pitchFamily="49" charset="-128"/>
              </a:rPr>
              <a:t>	all the happy golden day. </a:t>
            </a:r>
          </a:p>
          <a:p>
            <a:pPr marL="400050" marR="0" indent="-400050">
              <a:buNone/>
            </a:pPr>
            <a:endParaRPr lang="en-US" sz="2000" i="1" dirty="0">
              <a:effectLst/>
              <a:latin typeface="Arial Rounded MT Bold" panose="020F0704030504030204" pitchFamily="34" charset="0"/>
              <a:ea typeface="MS Mincho" panose="02020609040205080304" pitchFamily="49" charset="-128"/>
            </a:endParaRPr>
          </a:p>
          <a:p>
            <a:pPr marL="400050" marR="0" indent="-400050">
              <a:buNone/>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Yes, we'll gather at the river,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the beautiful, the beautiful river;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gather with the saints at the river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that flows by the throne of God.</a:t>
            </a:r>
            <a:endParaRPr lang="en-US" sz="3600" dirty="0">
              <a:effectLst/>
              <a:latin typeface="Arial Rounded MT Bold" panose="020F0704030504030204" pitchFamily="34" charset="0"/>
              <a:ea typeface="Times New Roman" panose="02020603050405020304" pitchFamily="18" charset="0"/>
            </a:endParaRPr>
          </a:p>
        </p:txBody>
      </p:sp>
      <p:sp>
        <p:nvSpPr>
          <p:cNvPr id="3" name="Rectangle 2">
            <a:extLst>
              <a:ext uri="{FF2B5EF4-FFF2-40B4-BE49-F238E27FC236}">
                <a16:creationId xmlns:a16="http://schemas.microsoft.com/office/drawing/2014/main" id="{4FEAEC8C-8508-3E72-BABA-607883C7131D}"/>
              </a:ext>
            </a:extLst>
          </p:cNvPr>
          <p:cNvSpPr/>
          <p:nvPr/>
        </p:nvSpPr>
        <p:spPr>
          <a:xfrm>
            <a:off x="1" y="3675"/>
            <a:ext cx="9143999" cy="577338"/>
          </a:xfrm>
          <a:prstGeom prst="rect">
            <a:avLst/>
          </a:prstGeom>
        </p:spPr>
        <p:txBody>
          <a:bodyPr wrap="square">
            <a:spAutoFit/>
          </a:bodyPr>
          <a:lstStyle/>
          <a:p>
            <a:pPr marL="457200" marR="0" lvl="0" indent="-457200">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“Shall We Gather at the River”   ELW 423</a:t>
            </a:r>
          </a:p>
        </p:txBody>
      </p:sp>
    </p:spTree>
    <p:extLst>
      <p:ext uri="{BB962C8B-B14F-4D97-AF65-F5344CB8AC3E}">
        <p14:creationId xmlns:p14="http://schemas.microsoft.com/office/powerpoint/2010/main" val="3943533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C4365-A2CD-4AE1-33AD-AD9F4560CFC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A22988A-AF8C-34F2-4609-C9C2EE2786DF}"/>
              </a:ext>
            </a:extLst>
          </p:cNvPr>
          <p:cNvSpPr txBox="1"/>
          <p:nvPr/>
        </p:nvSpPr>
        <p:spPr>
          <a:xfrm>
            <a:off x="142875" y="923925"/>
            <a:ext cx="8210550" cy="5386090"/>
          </a:xfrm>
          <a:prstGeom prst="rect">
            <a:avLst/>
          </a:prstGeom>
          <a:noFill/>
        </p:spPr>
        <p:txBody>
          <a:bodyPr wrap="square">
            <a:spAutoFit/>
          </a:bodyPr>
          <a:lstStyle/>
          <a:p>
            <a:pPr marL="400050" marR="0" lvl="0" indent="-400050"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3	Ere we reach the shining river,</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00050" marR="0" lvl="0" indent="-400050"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lay we </a:t>
            </a:r>
            <a:r>
              <a:rPr kumimoji="0" lang="en-US" sz="3600" b="0" i="0" u="none" strike="noStrike" kern="1200" cap="none" spc="0" normalizeH="0" baseline="0" noProof="0" dirty="0" err="1">
                <a:ln>
                  <a:noFill/>
                </a:ln>
                <a:solidFill>
                  <a:prstClr val="black"/>
                </a:solidFill>
                <a:effectLst/>
                <a:uLnTx/>
                <a:uFillTx/>
                <a:latin typeface="Arial Rounded MT Bold" panose="020F0704030504030204" pitchFamily="34" charset="0"/>
                <a:ea typeface="MS Mincho" panose="02020609040205080304" pitchFamily="49" charset="-128"/>
                <a:cs typeface="+mn-cs"/>
              </a:rPr>
              <a:t>ev'ry</a:t>
            </a: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burden down;</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00050" marR="0" lvl="0" indent="-400050"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grace our spirits will deliver,</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00050" marR="0" lvl="0" indent="-400050"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and provide a robe and crown.</a:t>
            </a:r>
          </a:p>
          <a:p>
            <a:pPr marL="400050" marR="0" lvl="0" indent="-400050" algn="l" defTabSz="685800" rtl="0" eaLnBrk="0" fontAlgn="base" latinLnBrk="0" hangingPunct="0">
              <a:lnSpc>
                <a:spcPct val="100000"/>
              </a:lnSpc>
              <a:spcBef>
                <a:spcPct val="0"/>
              </a:spcBef>
              <a:spcAft>
                <a:spcPct val="0"/>
              </a:spcAft>
              <a:buClrTx/>
              <a:buSzTx/>
              <a:buFontTx/>
              <a:buNone/>
              <a:tabLst/>
              <a:defRPr/>
            </a:pPr>
            <a:endParaRPr lang="en-US" sz="2000" i="1" dirty="0">
              <a:effectLst/>
              <a:latin typeface="Arial Rounded MT Bold" panose="020F0704030504030204" pitchFamily="34" charset="0"/>
              <a:ea typeface="MS Mincho" panose="02020609040205080304" pitchFamily="49" charset="-128"/>
            </a:endParaRPr>
          </a:p>
          <a:p>
            <a:pPr marL="400050" marR="0" indent="-400050">
              <a:buNone/>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Yes, we'll gather at the river,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the beautiful, the beautiful river;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gather with the saints at the river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that flows by the throne of God.</a:t>
            </a:r>
            <a:endParaRPr lang="en-US" sz="3600" dirty="0">
              <a:effectLst/>
              <a:latin typeface="Arial Rounded MT Bold" panose="020F0704030504030204" pitchFamily="34" charset="0"/>
              <a:ea typeface="Times New Roman" panose="02020603050405020304" pitchFamily="18" charset="0"/>
            </a:endParaRPr>
          </a:p>
        </p:txBody>
      </p:sp>
      <p:sp>
        <p:nvSpPr>
          <p:cNvPr id="3" name="Rectangle 2">
            <a:extLst>
              <a:ext uri="{FF2B5EF4-FFF2-40B4-BE49-F238E27FC236}">
                <a16:creationId xmlns:a16="http://schemas.microsoft.com/office/drawing/2014/main" id="{A99D351D-AB0A-20D3-810A-A328FEA91A53}"/>
              </a:ext>
            </a:extLst>
          </p:cNvPr>
          <p:cNvSpPr/>
          <p:nvPr/>
        </p:nvSpPr>
        <p:spPr>
          <a:xfrm>
            <a:off x="1" y="3675"/>
            <a:ext cx="9143999" cy="577338"/>
          </a:xfrm>
          <a:prstGeom prst="rect">
            <a:avLst/>
          </a:prstGeom>
        </p:spPr>
        <p:txBody>
          <a:bodyPr wrap="square">
            <a:spAutoFit/>
          </a:bodyPr>
          <a:lstStyle/>
          <a:p>
            <a:pPr marL="457200" marR="0" lvl="0" indent="-457200">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“Shall We Gather at the River”   ELW 423</a:t>
            </a:r>
          </a:p>
        </p:txBody>
      </p:sp>
    </p:spTree>
    <p:extLst>
      <p:ext uri="{BB962C8B-B14F-4D97-AF65-F5344CB8AC3E}">
        <p14:creationId xmlns:p14="http://schemas.microsoft.com/office/powerpoint/2010/main" val="127904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DD659-3438-EE75-32CD-522E2FE24E8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584DB91-CD59-A56B-D0CA-C3E172877434}"/>
              </a:ext>
            </a:extLst>
          </p:cNvPr>
          <p:cNvSpPr txBox="1"/>
          <p:nvPr/>
        </p:nvSpPr>
        <p:spPr>
          <a:xfrm>
            <a:off x="142875" y="923925"/>
            <a:ext cx="8210550" cy="5386090"/>
          </a:xfrm>
          <a:prstGeom prst="rect">
            <a:avLst/>
          </a:prstGeom>
          <a:noFill/>
        </p:spPr>
        <p:txBody>
          <a:bodyPr wrap="square">
            <a:spAutoFit/>
          </a:bodyPr>
          <a:lstStyle/>
          <a:p>
            <a:pPr marL="400050" marR="0" lvl="0" indent="-400050"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4	Soon we'll reach the shining river,</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00050" marR="0" lvl="0" indent="-400050"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soon our pilgrimage will cease;</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00050" marR="0" lvl="0" indent="-400050"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soon our happy hearts will quiver</a:t>
            </a:r>
            <a:endPar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mn-cs"/>
            </a:endParaRPr>
          </a:p>
          <a:p>
            <a:pPr marL="400050" marR="0" lvl="0" indent="-400050" algn="l" defTabSz="6858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S Mincho" panose="02020609040205080304" pitchFamily="49" charset="-128"/>
                <a:cs typeface="+mn-cs"/>
              </a:rPr>
              <a:t>	with the melody of peace.</a:t>
            </a:r>
          </a:p>
          <a:p>
            <a:pPr marL="400050" marR="0" lvl="0" indent="-400050" algn="l" defTabSz="685800" rtl="0" eaLnBrk="0" fontAlgn="base" latinLnBrk="0" hangingPunct="0">
              <a:lnSpc>
                <a:spcPct val="100000"/>
              </a:lnSpc>
              <a:spcBef>
                <a:spcPct val="0"/>
              </a:spcBef>
              <a:spcAft>
                <a:spcPct val="0"/>
              </a:spcAft>
              <a:buClrTx/>
              <a:buSzTx/>
              <a:buFontTx/>
              <a:buNone/>
              <a:tabLst/>
              <a:defRPr/>
            </a:pPr>
            <a:endParaRPr lang="en-US" sz="2000" i="1" dirty="0">
              <a:effectLst/>
              <a:latin typeface="Arial Rounded MT Bold" panose="020F0704030504030204" pitchFamily="34" charset="0"/>
              <a:ea typeface="MS Mincho" panose="02020609040205080304" pitchFamily="49" charset="-128"/>
            </a:endParaRPr>
          </a:p>
          <a:p>
            <a:pPr marL="400050" marR="0" indent="-400050">
              <a:buNone/>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Yes, we'll gather at the river,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the beautiful, the beautiful river;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gather with the saints at the river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that flows by the throne of God.</a:t>
            </a:r>
            <a:endParaRPr lang="en-US" sz="3600" dirty="0">
              <a:effectLst/>
              <a:latin typeface="Arial Rounded MT Bold" panose="020F0704030504030204" pitchFamily="34" charset="0"/>
              <a:ea typeface="Times New Roman" panose="02020603050405020304" pitchFamily="18" charset="0"/>
            </a:endParaRPr>
          </a:p>
        </p:txBody>
      </p:sp>
      <p:sp>
        <p:nvSpPr>
          <p:cNvPr id="3" name="Rectangle 2">
            <a:extLst>
              <a:ext uri="{FF2B5EF4-FFF2-40B4-BE49-F238E27FC236}">
                <a16:creationId xmlns:a16="http://schemas.microsoft.com/office/drawing/2014/main" id="{11A0C7FD-1252-6609-32CC-B65F3383E997}"/>
              </a:ext>
            </a:extLst>
          </p:cNvPr>
          <p:cNvSpPr/>
          <p:nvPr/>
        </p:nvSpPr>
        <p:spPr>
          <a:xfrm>
            <a:off x="1" y="3675"/>
            <a:ext cx="9143999" cy="577338"/>
          </a:xfrm>
          <a:prstGeom prst="rect">
            <a:avLst/>
          </a:prstGeom>
        </p:spPr>
        <p:txBody>
          <a:bodyPr wrap="square">
            <a:spAutoFit/>
          </a:bodyPr>
          <a:lstStyle/>
          <a:p>
            <a:pPr marL="457200" marR="0" lvl="0" indent="-457200">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“Shall We Gather at the River”   ELW 423</a:t>
            </a:r>
          </a:p>
        </p:txBody>
      </p:sp>
    </p:spTree>
    <p:extLst>
      <p:ext uri="{BB962C8B-B14F-4D97-AF65-F5344CB8AC3E}">
        <p14:creationId xmlns:p14="http://schemas.microsoft.com/office/powerpoint/2010/main" val="1397373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935CB-A254-09C5-0DDB-4B4BE5EF227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DD5BCEF-84D7-189D-1D5C-B131295ADC29}"/>
              </a:ext>
            </a:extLst>
          </p:cNvPr>
          <p:cNvSpPr/>
          <p:nvPr/>
        </p:nvSpPr>
        <p:spPr>
          <a:xfrm>
            <a:off x="0" y="51769"/>
            <a:ext cx="9144000" cy="637932"/>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1983DD25-CD8E-8832-3E2E-23DE9AA45860}"/>
              </a:ext>
            </a:extLst>
          </p:cNvPr>
          <p:cNvSpPr txBox="1"/>
          <p:nvPr/>
        </p:nvSpPr>
        <p:spPr>
          <a:xfrm>
            <a:off x="0" y="833699"/>
            <a:ext cx="8496300" cy="2749920"/>
          </a:xfrm>
          <a:prstGeom prst="rect">
            <a:avLst/>
          </a:prstGeom>
          <a:noFill/>
        </p:spPr>
        <p:txBody>
          <a:bodyPr wrap="square">
            <a:spAutoFit/>
          </a:bodyPr>
          <a:lstStyle/>
          <a:p>
            <a:pPr marL="628650" marR="0" indent="-628650">
              <a:lnSpc>
                <a:spcPct val="119000"/>
              </a:lnSpc>
              <a:spcAft>
                <a:spcPts val="600"/>
              </a:spcAft>
              <a:buNone/>
              <a:tabLst>
                <a:tab pos="3314700" algn="l"/>
                <a:tab pos="4343400" algn="l"/>
              </a:tabLst>
            </a:pPr>
            <a:r>
              <a:rPr lang="en-US" sz="3200" dirty="0">
                <a:effectLst/>
                <a:latin typeface="Arial Rounded MT Bold" panose="020F0704030504030204" pitchFamily="34" charset="0"/>
                <a:ea typeface="Garamond,Times New Roman"/>
                <a:cs typeface="Times New Roman" panose="02020603050405020304" pitchFamily="18" charset="0"/>
              </a:rPr>
              <a:t>P:	</a:t>
            </a:r>
            <a:r>
              <a:rPr lang="en-US" sz="3200" dirty="0">
                <a:effectLst/>
                <a:latin typeface="Arial Rounded MT Bold" panose="020F0704030504030204" pitchFamily="34" charset="0"/>
                <a:ea typeface="Garamond,Times New Roman"/>
                <a:cs typeface="Garamond,Times New Roman"/>
              </a:rPr>
              <a:t>Let us pray…</a:t>
            </a:r>
            <a:r>
              <a:rPr lang="en-US" sz="3200" dirty="0">
                <a:effectLst/>
                <a:latin typeface="Arial Rounded MT Bold" panose="020F0704030504030204" pitchFamily="34" charset="0"/>
                <a:ea typeface="Garamond,Times New Roman"/>
                <a:cs typeface="Times New Roman" panose="02020603050405020304" pitchFamily="18" charset="0"/>
              </a:rPr>
              <a:t>  </a:t>
            </a:r>
            <a:r>
              <a:rPr lang="en-US" sz="3200" dirty="0">
                <a:effectLst/>
                <a:latin typeface="Arial Rounded MT Bold" panose="020F0704030504030204" pitchFamily="34" charset="0"/>
                <a:ea typeface="Garamond,Times New Roman"/>
                <a:cs typeface="Garamond,Times New Roman"/>
              </a:rPr>
              <a:t>God of renewal, …</a:t>
            </a:r>
          </a:p>
          <a:p>
            <a:pPr marL="628650" marR="0" indent="-628650">
              <a:lnSpc>
                <a:spcPct val="119000"/>
              </a:lnSpc>
              <a:spcAft>
                <a:spcPts val="600"/>
              </a:spcAft>
              <a:buNone/>
              <a:tabLst>
                <a:tab pos="2684463" algn="l"/>
                <a:tab pos="4343400" algn="l"/>
              </a:tabLst>
            </a:pPr>
            <a:r>
              <a:rPr lang="en-US" sz="3200" dirty="0">
                <a:latin typeface="Arial Rounded MT Bold" panose="020F0704030504030204" pitchFamily="34" charset="0"/>
                <a:ea typeface="Garamond,Times New Roman"/>
                <a:cs typeface="Garamond,Times New Roman"/>
              </a:rPr>
              <a:t>		</a:t>
            </a:r>
            <a:r>
              <a:rPr lang="en-US" sz="3200" dirty="0">
                <a:effectLst/>
                <a:latin typeface="Arial Rounded MT Bold" panose="020F0704030504030204" pitchFamily="34" charset="0"/>
                <a:ea typeface="Garamond,Times New Roman"/>
                <a:cs typeface="Garamond,Times New Roman"/>
              </a:rPr>
              <a:t> …  In Jesus’ name we pray.</a:t>
            </a:r>
          </a:p>
          <a:p>
            <a:pPr marL="628650" marR="0" indent="-628650">
              <a:lnSpc>
                <a:spcPct val="119000"/>
              </a:lnSpc>
              <a:spcAft>
                <a:spcPts val="600"/>
              </a:spcAft>
              <a:buNone/>
              <a:tabLst>
                <a:tab pos="3314700" algn="l"/>
                <a:tab pos="4343400" algn="l"/>
              </a:tabLst>
            </a:pPr>
            <a:endParaRPr lang="en-US" sz="3600" b="1" dirty="0">
              <a:effectLst/>
              <a:latin typeface="Arial Rounded MT Bold" panose="020F0704030504030204" pitchFamily="34" charset="0"/>
              <a:ea typeface="Garamond,Times New Roman"/>
              <a:cs typeface="Garamond,Times New Roman"/>
            </a:endParaRPr>
          </a:p>
          <a:p>
            <a:pPr marL="628650" marR="0" indent="-628650">
              <a:lnSpc>
                <a:spcPct val="119000"/>
              </a:lnSpc>
              <a:spcAft>
                <a:spcPts val="600"/>
              </a:spcAft>
              <a:buNone/>
              <a:tabLst>
                <a:tab pos="3314700" algn="l"/>
                <a:tab pos="4343400" algn="l"/>
              </a:tabLst>
            </a:pPr>
            <a:r>
              <a:rPr lang="en-US" sz="3600" b="1" dirty="0">
                <a:effectLst/>
                <a:latin typeface="Arial Rounded MT Bold" panose="020F0704030504030204" pitchFamily="34" charset="0"/>
                <a:ea typeface="Garamond,Times New Roman"/>
                <a:cs typeface="Garamond,Times New Roman"/>
              </a:rPr>
              <a:t>C:	Amen.</a:t>
            </a: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3074762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B6DD8D-8A98-58D9-E52D-431B5A2AA177}"/>
              </a:ext>
            </a:extLst>
          </p:cNvPr>
          <p:cNvPicPr>
            <a:picLocks noChangeAspect="1"/>
          </p:cNvPicPr>
          <p:nvPr/>
        </p:nvPicPr>
        <p:blipFill>
          <a:blip r:embed="rId3"/>
          <a:stretch>
            <a:fillRect/>
          </a:stretch>
        </p:blipFill>
        <p:spPr>
          <a:xfrm>
            <a:off x="0" y="0"/>
            <a:ext cx="4572000" cy="2398762"/>
          </a:xfrm>
          <a:prstGeom prst="rect">
            <a:avLst/>
          </a:prstGeom>
        </p:spPr>
      </p:pic>
    </p:spTree>
    <p:extLst>
      <p:ext uri="{BB962C8B-B14F-4D97-AF65-F5344CB8AC3E}">
        <p14:creationId xmlns:p14="http://schemas.microsoft.com/office/powerpoint/2010/main" val="365330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585"/>
            <a:ext cx="9144000" cy="618631"/>
          </a:xfrm>
          <a:prstGeom prst="rect">
            <a:avLst/>
          </a:prstGeom>
        </p:spPr>
        <p:txBody>
          <a:bodyPr wrap="square">
            <a:spAutoFit/>
          </a:bodyPr>
          <a:lstStyle/>
          <a:p>
            <a:pPr marL="228594" indent="-228594">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p:cNvSpPr/>
          <p:nvPr/>
        </p:nvSpPr>
        <p:spPr>
          <a:xfrm>
            <a:off x="504826" y="1474171"/>
            <a:ext cx="7029449" cy="3016723"/>
          </a:xfrm>
          <a:prstGeom prst="rect">
            <a:avLst/>
          </a:prstGeom>
        </p:spPr>
        <p:txBody>
          <a:bodyPr wrap="square">
            <a:spAutoFit/>
          </a:bodyPr>
          <a:lstStyle/>
          <a:p>
            <a:pPr marL="685783" indent="-685783">
              <a:lnSpc>
                <a:spcPct val="107000"/>
              </a:lnSpc>
              <a:spcBef>
                <a:spcPts val="0"/>
              </a:spcBef>
              <a:spcAft>
                <a:spcPts val="800"/>
              </a:spcAft>
            </a:pPr>
            <a:r>
              <a:rPr lang="en-US" sz="3200" dirty="0">
                <a:solidFill>
                  <a:prstClr val="black"/>
                </a:solidFill>
                <a:latin typeface="Arial Rounded MT Bold" panose="020F0704030504030204" pitchFamily="34" charset="0"/>
                <a:ea typeface="Calibri" panose="020F0502020204030204" pitchFamily="34" charset="0"/>
              </a:rPr>
              <a:t>L:	Our scripture reading is from Revelation, chapters 21 and 22.</a:t>
            </a:r>
          </a:p>
          <a:p>
            <a:pPr marL="685783" indent="-685783">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783" indent="-685783">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endParaRPr lang="en-US" sz="3600" dirty="0">
              <a:solidFill>
                <a:srgbClr val="C00000"/>
              </a:solidFill>
              <a:latin typeface="Arial Rounded MT Bold" panose="020F0704030504030204" pitchFamily="34" charset="0"/>
              <a:ea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Revelation 21:1-6; 22:1-5</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E3DA8F1-A5A0-E1E7-211C-FBDCAAA397AB}"/>
              </a:ext>
            </a:extLst>
          </p:cNvPr>
          <p:cNvSpPr txBox="1"/>
          <p:nvPr/>
        </p:nvSpPr>
        <p:spPr>
          <a:xfrm>
            <a:off x="171449" y="914399"/>
            <a:ext cx="8429625" cy="5632311"/>
          </a:xfrm>
          <a:prstGeom prst="rect">
            <a:avLst/>
          </a:prstGeom>
          <a:noFill/>
        </p:spPr>
        <p:txBody>
          <a:bodyPr wrap="square">
            <a:spAutoFit/>
          </a:bodyPr>
          <a:lstStyle/>
          <a:p>
            <a:r>
              <a:rPr lang="en-US" sz="3600" dirty="0">
                <a:latin typeface="Arial Rounded MT Bold" panose="020F0704030504030204" pitchFamily="34" charset="0"/>
              </a:rPr>
              <a:t>Chapter 21</a:t>
            </a:r>
          </a:p>
          <a:p>
            <a:r>
              <a:rPr lang="en-US" sz="3600" dirty="0">
                <a:latin typeface="Arial Rounded MT Bold" panose="020F0704030504030204" pitchFamily="34" charset="0"/>
              </a:rPr>
              <a:t>  1 Then I saw a new heaven and a new earth, for the first heaven and the first earth had passed away, and the sea was no more. 2 And I saw the holy city, the new Jerusalem, coming down out of heaven from God, prepared as a bride adorned for her husband. 3 And I heard a loud voice from the throne saying,</a:t>
            </a:r>
          </a:p>
        </p:txBody>
      </p:sp>
    </p:spTree>
    <p:extLst>
      <p:ext uri="{BB962C8B-B14F-4D97-AF65-F5344CB8AC3E}">
        <p14:creationId xmlns:p14="http://schemas.microsoft.com/office/powerpoint/2010/main" val="3034340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35DFE-DD5F-9779-4BFE-CBC9C6DBAD4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552E92D-9936-B481-C6AF-12CBACE60C27}"/>
              </a:ext>
            </a:extLst>
          </p:cNvPr>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Revelation 21:1-6; 22:1-5</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1FCA82E-CF45-0BFF-BB44-B97C56373DC1}"/>
              </a:ext>
            </a:extLst>
          </p:cNvPr>
          <p:cNvSpPr txBox="1"/>
          <p:nvPr/>
        </p:nvSpPr>
        <p:spPr>
          <a:xfrm>
            <a:off x="171449" y="914399"/>
            <a:ext cx="8429625" cy="5632311"/>
          </a:xfrm>
          <a:prstGeom prst="rect">
            <a:avLst/>
          </a:prstGeom>
          <a:noFill/>
        </p:spPr>
        <p:txBody>
          <a:bodyPr wrap="square">
            <a:spAutoFit/>
          </a:bodyPr>
          <a:lstStyle/>
          <a:p>
            <a:r>
              <a:rPr lang="en-US" sz="3600" dirty="0">
                <a:latin typeface="Arial Rounded MT Bold" panose="020F0704030504030204" pitchFamily="34" charset="0"/>
              </a:rPr>
              <a:t>Chapter 21</a:t>
            </a:r>
          </a:p>
          <a:p>
            <a:r>
              <a:rPr lang="en-US" sz="3600" dirty="0">
                <a:latin typeface="Arial Rounded MT Bold" panose="020F0704030504030204" pitchFamily="34" charset="0"/>
              </a:rPr>
              <a:t> “See, the home of God is among mortals.  He will dwell with them;  they will be his peoples, and God himself will be with them and be their God; </a:t>
            </a:r>
            <a:r>
              <a:rPr lang="en-US" sz="3600" baseline="30000" dirty="0">
                <a:latin typeface="Arial Rounded MT Bold" panose="020F0704030504030204" pitchFamily="34" charset="0"/>
              </a:rPr>
              <a:t>4</a:t>
            </a:r>
            <a:r>
              <a:rPr lang="en-US" sz="3600" dirty="0">
                <a:latin typeface="Arial Rounded MT Bold" panose="020F0704030504030204" pitchFamily="34" charset="0"/>
              </a:rPr>
              <a:t> he will wipe every tear from their eyes.  Death will be no more; mourning and crying and pain will be no more, for the first things have passed away.”</a:t>
            </a:r>
          </a:p>
        </p:txBody>
      </p:sp>
    </p:spTree>
    <p:extLst>
      <p:ext uri="{BB962C8B-B14F-4D97-AF65-F5344CB8AC3E}">
        <p14:creationId xmlns:p14="http://schemas.microsoft.com/office/powerpoint/2010/main" val="386712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3F226-72FE-09F0-B7EE-FBD5D8C85F0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96B6B66-84B5-9B0F-E910-060AC8E9FB3F}"/>
              </a:ext>
            </a:extLst>
          </p:cNvPr>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Revelation 21:1-6; 22:1-5</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85ED5E6-6412-574E-EB2E-5EAC83CB8160}"/>
              </a:ext>
            </a:extLst>
          </p:cNvPr>
          <p:cNvSpPr txBox="1"/>
          <p:nvPr/>
        </p:nvSpPr>
        <p:spPr>
          <a:xfrm>
            <a:off x="171449" y="914399"/>
            <a:ext cx="8429625" cy="5632311"/>
          </a:xfrm>
          <a:prstGeom prst="rect">
            <a:avLst/>
          </a:prstGeom>
          <a:noFill/>
        </p:spPr>
        <p:txBody>
          <a:bodyPr wrap="square">
            <a:spAutoFit/>
          </a:bodyPr>
          <a:lstStyle/>
          <a:p>
            <a:r>
              <a:rPr lang="en-US" sz="3600" dirty="0">
                <a:latin typeface="Arial Rounded MT Bold" panose="020F0704030504030204" pitchFamily="34" charset="0"/>
              </a:rPr>
              <a:t>Chapter 21</a:t>
            </a:r>
          </a:p>
          <a:p>
            <a:r>
              <a:rPr lang="en-US" sz="3600" dirty="0">
                <a:latin typeface="Arial Rounded MT Bold" panose="020F0704030504030204" pitchFamily="34" charset="0"/>
              </a:rPr>
              <a:t>  5 And the one who was seated on the throne said, “See, I am making all things new.” Also he said, “Write this, for these words are trustworthy and true.” 6 Then he said to me, “It is done! I am the Alpha and the Omega, the Beginning and the End. To the thirsty I will give water as a gift from the spring of the water of life.</a:t>
            </a:r>
          </a:p>
        </p:txBody>
      </p:sp>
    </p:spTree>
    <p:extLst>
      <p:ext uri="{BB962C8B-B14F-4D97-AF65-F5344CB8AC3E}">
        <p14:creationId xmlns:p14="http://schemas.microsoft.com/office/powerpoint/2010/main" val="424967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133658" y="1622938"/>
            <a:ext cx="6876681" cy="3231654"/>
          </a:xfrm>
          <a:prstGeom prst="rect">
            <a:avLst/>
          </a:prstGeom>
        </p:spPr>
        <p:txBody>
          <a:bodyPr wrap="square">
            <a:spAutoFit/>
          </a:bodyPr>
          <a:lstStyle/>
          <a:p>
            <a:pPr marL="571500" indent="-571500">
              <a:spcAft>
                <a:spcPts val="2400"/>
              </a:spcAft>
              <a:buFont typeface="Arial" panose="020B0604020202020204" pitchFamily="34" charset="0"/>
              <a:buChar cha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Prelude</a:t>
            </a:r>
            <a:r>
              <a:rPr lang="en-US" sz="3600" b="1" dirty="0">
                <a:solidFill>
                  <a:srgbClr val="000000"/>
                </a:solidFill>
                <a:latin typeface="Arial Rounded MT Bold" panose="020F0704030504030204" pitchFamily="34" charset="0"/>
                <a:ea typeface="Calibri" panose="020F0502020204030204" pitchFamily="34" charset="0"/>
              </a:rPr>
              <a:t> - </a:t>
            </a:r>
            <a:r>
              <a:rPr kumimoji="0" lang="en-US" sz="3600" b="0" i="1"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rPr>
              <a:t>By Pam Sherman</a:t>
            </a:r>
          </a:p>
          <a:p>
            <a:pPr marL="571500" indent="-5715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24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marR="0" lvl="0" indent="-457200" algn="l" defTabSz="685800" rtl="0" eaLnBrk="0" fontAlgn="base" latinLnBrk="0" hangingPunct="0">
              <a:spcBef>
                <a:spcPct val="0"/>
              </a:spcBef>
              <a:spcAft>
                <a:spcPts val="240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Welcome</a:t>
            </a:r>
            <a:endParaRPr lang="en-US" sz="1400" dirty="0"/>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44CB7-580E-E171-43D3-EB3DF1272E0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E842620-6B55-80AA-FA52-B7D3A703E809}"/>
              </a:ext>
            </a:extLst>
          </p:cNvPr>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Revelation 21:1-6; 22:1-5</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9874055-1C34-5385-E48B-B36B63B96C7A}"/>
              </a:ext>
            </a:extLst>
          </p:cNvPr>
          <p:cNvSpPr txBox="1"/>
          <p:nvPr/>
        </p:nvSpPr>
        <p:spPr>
          <a:xfrm>
            <a:off x="171449" y="914399"/>
            <a:ext cx="8429625" cy="5632311"/>
          </a:xfrm>
          <a:prstGeom prst="rect">
            <a:avLst/>
          </a:prstGeom>
          <a:noFill/>
        </p:spPr>
        <p:txBody>
          <a:bodyPr wrap="square">
            <a:spAutoFit/>
          </a:bodyPr>
          <a:lstStyle/>
          <a:p>
            <a:r>
              <a:rPr lang="en-US" sz="3600" dirty="0">
                <a:latin typeface="Arial Rounded MT Bold" panose="020F0704030504030204" pitchFamily="34" charset="0"/>
              </a:rPr>
              <a:t>Chapter 22</a:t>
            </a:r>
          </a:p>
          <a:p>
            <a:r>
              <a:rPr lang="en-US" sz="3600" dirty="0">
                <a:latin typeface="Arial Rounded MT Bold" panose="020F0704030504030204" pitchFamily="34" charset="0"/>
              </a:rPr>
              <a:t>  1 Then the angel showed me the river of the water of life, bright as crystal, flowing from the throne of God and of the Lamb 2 through the middle of the street of the city. On either side of the river is the tree of life with its twelve kinds of fruit, producing its fruit each month, and the leaves of the tree are for the</a:t>
            </a:r>
          </a:p>
        </p:txBody>
      </p:sp>
    </p:spTree>
    <p:extLst>
      <p:ext uri="{BB962C8B-B14F-4D97-AF65-F5344CB8AC3E}">
        <p14:creationId xmlns:p14="http://schemas.microsoft.com/office/powerpoint/2010/main" val="3624446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4CD27-A838-ECA6-356B-86E05B6BA21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4EE7611-E67C-DAA1-85FD-1FE52AEA85C5}"/>
              </a:ext>
            </a:extLst>
          </p:cNvPr>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Revelation 21:1-6; 22:1-5</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7B12691-CE3C-BE3A-383A-F7D883ACACB1}"/>
              </a:ext>
            </a:extLst>
          </p:cNvPr>
          <p:cNvSpPr txBox="1"/>
          <p:nvPr/>
        </p:nvSpPr>
        <p:spPr>
          <a:xfrm>
            <a:off x="409574" y="1066799"/>
            <a:ext cx="7886701" cy="4524315"/>
          </a:xfrm>
          <a:prstGeom prst="rect">
            <a:avLst/>
          </a:prstGeom>
          <a:noFill/>
        </p:spPr>
        <p:txBody>
          <a:bodyPr wrap="square">
            <a:spAutoFit/>
          </a:bodyPr>
          <a:lstStyle/>
          <a:p>
            <a:r>
              <a:rPr lang="en-US" sz="3600" dirty="0">
                <a:latin typeface="Arial Rounded MT Bold" panose="020F0704030504030204" pitchFamily="34" charset="0"/>
              </a:rPr>
              <a:t>Chapter 22</a:t>
            </a:r>
          </a:p>
          <a:p>
            <a:r>
              <a:rPr lang="en-US" sz="3600" dirty="0">
                <a:latin typeface="Arial Rounded MT Bold" panose="020F0704030504030204" pitchFamily="34" charset="0"/>
              </a:rPr>
              <a:t>healing of the nations. 3 Nothing accursed will be found there any more. But the throne of God and of the Lamb will be in it, and his servants will worship him; 4 they will see his face, and his name will be on their foreheads. </a:t>
            </a:r>
          </a:p>
        </p:txBody>
      </p:sp>
    </p:spTree>
    <p:extLst>
      <p:ext uri="{BB962C8B-B14F-4D97-AF65-F5344CB8AC3E}">
        <p14:creationId xmlns:p14="http://schemas.microsoft.com/office/powerpoint/2010/main" val="438710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35A50-1657-9C4E-BAEA-16246F585AA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5D2006F-76AD-AAD6-628E-85A0F11D0D66}"/>
              </a:ext>
            </a:extLst>
          </p:cNvPr>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Revelation 21:1-6; 22:1-5</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C3A9AEA-4EEB-6EF0-9A15-DB215EDA14BD}"/>
              </a:ext>
            </a:extLst>
          </p:cNvPr>
          <p:cNvSpPr txBox="1"/>
          <p:nvPr/>
        </p:nvSpPr>
        <p:spPr>
          <a:xfrm>
            <a:off x="600075" y="1476374"/>
            <a:ext cx="7477126" cy="3416320"/>
          </a:xfrm>
          <a:prstGeom prst="rect">
            <a:avLst/>
          </a:prstGeom>
          <a:noFill/>
        </p:spPr>
        <p:txBody>
          <a:bodyPr wrap="square">
            <a:spAutoFit/>
          </a:bodyPr>
          <a:lstStyle/>
          <a:p>
            <a:r>
              <a:rPr lang="en-US" sz="3600" dirty="0">
                <a:latin typeface="Arial Rounded MT Bold" panose="020F0704030504030204" pitchFamily="34" charset="0"/>
              </a:rPr>
              <a:t>Chapter 22</a:t>
            </a:r>
          </a:p>
          <a:p>
            <a:r>
              <a:rPr lang="en-US" sz="3600" dirty="0">
                <a:latin typeface="Arial Rounded MT Bold" panose="020F0704030504030204" pitchFamily="34" charset="0"/>
              </a:rPr>
              <a:t>5 And there will be no more night; they need no light of lamp or sun, for the Lord God will be their light, and they will reign forever and ever.</a:t>
            </a:r>
          </a:p>
        </p:txBody>
      </p:sp>
    </p:spTree>
    <p:extLst>
      <p:ext uri="{BB962C8B-B14F-4D97-AF65-F5344CB8AC3E}">
        <p14:creationId xmlns:p14="http://schemas.microsoft.com/office/powerpoint/2010/main" val="1713952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736A7-B62E-FE76-1130-7CE97B4FA0D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FA1E223-51E2-A0CB-C674-F88059CCED10}"/>
              </a:ext>
            </a:extLst>
          </p:cNvPr>
          <p:cNvSpPr/>
          <p:nvPr/>
        </p:nvSpPr>
        <p:spPr>
          <a:xfrm>
            <a:off x="57726" y="0"/>
            <a:ext cx="9028547" cy="707886"/>
          </a:xfrm>
          <a:prstGeom prst="rect">
            <a:avLst/>
          </a:prstGeom>
        </p:spPr>
        <p:txBody>
          <a:bodyPr wrap="square">
            <a:spAutoFit/>
          </a:bodyPr>
          <a:lstStyle/>
          <a:p>
            <a:pPr marL="571486" indent="-571486">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Revelation 21:1-6; 22:1-5</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2BDF5AF-3C77-169D-CAB4-81C3A4D3899C}"/>
              </a:ext>
            </a:extLst>
          </p:cNvPr>
          <p:cNvSpPr txBox="1"/>
          <p:nvPr/>
        </p:nvSpPr>
        <p:spPr>
          <a:xfrm>
            <a:off x="990600" y="2019300"/>
            <a:ext cx="6657976" cy="1785104"/>
          </a:xfrm>
          <a:prstGeom prst="rect">
            <a:avLst/>
          </a:prstGeom>
          <a:noFill/>
        </p:spPr>
        <p:txBody>
          <a:bodyPr wrap="square">
            <a:spAutoFit/>
          </a:bodyPr>
          <a:lstStyle/>
          <a:p>
            <a:pPr marL="0" marR="0">
              <a:spcAft>
                <a:spcPts val="600"/>
              </a:spcAft>
              <a:buNone/>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R:	This is the Word of the Lord!</a:t>
            </a:r>
          </a:p>
          <a:p>
            <a:pPr marL="0" marR="0">
              <a:spcAft>
                <a:spcPts val="600"/>
              </a:spcAft>
              <a:buNone/>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Aft>
                <a:spcPts val="600"/>
              </a:spcAft>
              <a:buNone/>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p>
        </p:txBody>
      </p:sp>
    </p:spTree>
    <p:extLst>
      <p:ext uri="{BB962C8B-B14F-4D97-AF65-F5344CB8AC3E}">
        <p14:creationId xmlns:p14="http://schemas.microsoft.com/office/powerpoint/2010/main" val="2003661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auto">
          <a:xfrm>
            <a:off x="18838" y="28540"/>
            <a:ext cx="9104615" cy="12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algn="ctr" eaLnBrk="1" hangingPunct="1"/>
            <a:r>
              <a:rPr lang="en-US" altLang="en-US" sz="4000" dirty="0">
                <a:latin typeface="Arial Rounded MT Bold" panose="020F0704030504030204" pitchFamily="34" charset="0"/>
              </a:rPr>
              <a:t>Sermon</a:t>
            </a:r>
          </a:p>
          <a:p>
            <a:pPr algn="ctr" eaLnBrk="1" hangingPunct="1"/>
            <a:r>
              <a:rPr lang="en-US" altLang="en-US" sz="4000" dirty="0">
                <a:latin typeface="Arial Rounded MT Bold" panose="020F0704030504030204" pitchFamily="34" charset="0"/>
              </a:rPr>
              <a:t>Dean Thompson</a:t>
            </a:r>
          </a:p>
        </p:txBody>
      </p:sp>
      <p:pic>
        <p:nvPicPr>
          <p:cNvPr id="2" name="Picture 1">
            <a:extLst>
              <a:ext uri="{FF2B5EF4-FFF2-40B4-BE49-F238E27FC236}">
                <a16:creationId xmlns:a16="http://schemas.microsoft.com/office/drawing/2014/main" id="{0FEF2EB9-8B51-4BD3-F9C9-A5E7A87F3BD8}"/>
              </a:ext>
            </a:extLst>
          </p:cNvPr>
          <p:cNvPicPr>
            <a:picLocks noChangeAspect="1"/>
          </p:cNvPicPr>
          <p:nvPr/>
        </p:nvPicPr>
        <p:blipFill>
          <a:blip r:embed="rId3"/>
          <a:stretch>
            <a:fillRect/>
          </a:stretch>
        </p:blipFill>
        <p:spPr>
          <a:xfrm>
            <a:off x="1159295" y="1533525"/>
            <a:ext cx="6661601" cy="4755359"/>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47833-A10A-FFE1-C6F1-A19579C2272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86308F5-A72F-3442-2992-FE35EF99F31A}"/>
              </a:ext>
            </a:extLst>
          </p:cNvPr>
          <p:cNvSpPr txBox="1"/>
          <p:nvPr/>
        </p:nvSpPr>
        <p:spPr bwMode="auto">
          <a:xfrm>
            <a:off x="0" y="0"/>
            <a:ext cx="9104615" cy="207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marL="571500" indent="-571500" algn="ctr" eaLnBrk="1" hangingPunct="1">
              <a:buFont typeface="Arial Rounded MT Bold" panose="020F0704030504030204" pitchFamily="34" charset="0"/>
              <a:buChar char="*"/>
            </a:pPr>
            <a:r>
              <a:rPr lang="en-US" altLang="en-US" sz="3600" dirty="0">
                <a:latin typeface="Arial Rounded MT Bold" panose="020F0704030504030204" pitchFamily="34" charset="0"/>
              </a:rPr>
              <a:t>Hymn of the Day</a:t>
            </a:r>
          </a:p>
          <a:p>
            <a:pPr algn="ctr" eaLnBrk="1" hangingPunct="1"/>
            <a:r>
              <a:rPr lang="en-US" altLang="en-US" sz="3600" dirty="0">
                <a:latin typeface="Arial Rounded MT Bold" panose="020F0704030504030204" pitchFamily="34" charset="0"/>
              </a:rPr>
              <a:t>“I Heard the Voice of Jesus Say”</a:t>
            </a:r>
          </a:p>
          <a:p>
            <a:pPr algn="ctr" eaLnBrk="1" hangingPunct="1"/>
            <a:r>
              <a:rPr lang="en-US" altLang="en-US" sz="3600" dirty="0">
                <a:latin typeface="Arial Rounded MT Bold" panose="020F0704030504030204" pitchFamily="34" charset="0"/>
              </a:rPr>
              <a:t>ELW 611</a:t>
            </a:r>
          </a:p>
        </p:txBody>
      </p:sp>
      <p:pic>
        <p:nvPicPr>
          <p:cNvPr id="2" name="Picture 1">
            <a:extLst>
              <a:ext uri="{FF2B5EF4-FFF2-40B4-BE49-F238E27FC236}">
                <a16:creationId xmlns:a16="http://schemas.microsoft.com/office/drawing/2014/main" id="{F6721091-0F1B-ACD3-233E-DFE94F9C9535}"/>
              </a:ext>
            </a:extLst>
          </p:cNvPr>
          <p:cNvPicPr>
            <a:picLocks noChangeAspect="1"/>
          </p:cNvPicPr>
          <p:nvPr/>
        </p:nvPicPr>
        <p:blipFill>
          <a:blip r:embed="rId3"/>
          <a:stretch>
            <a:fillRect/>
          </a:stretch>
        </p:blipFill>
        <p:spPr>
          <a:xfrm>
            <a:off x="1467206" y="2207625"/>
            <a:ext cx="5944115" cy="4243184"/>
          </a:xfrm>
          <a:prstGeom prst="rect">
            <a:avLst/>
          </a:prstGeom>
          <a:ln>
            <a:noFill/>
          </a:ln>
          <a:effectLst>
            <a:softEdge rad="112500"/>
          </a:effectLst>
        </p:spPr>
      </p:pic>
    </p:spTree>
    <p:extLst>
      <p:ext uri="{BB962C8B-B14F-4D97-AF65-F5344CB8AC3E}">
        <p14:creationId xmlns:p14="http://schemas.microsoft.com/office/powerpoint/2010/main" val="1627863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EC20F-A274-0A17-8E8B-DCA79491649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0390553-7D6E-3A24-24E5-DC0140AC7570}"/>
              </a:ext>
            </a:extLst>
          </p:cNvPr>
          <p:cNvSpPr txBox="1"/>
          <p:nvPr/>
        </p:nvSpPr>
        <p:spPr bwMode="auto">
          <a:xfrm>
            <a:off x="0" y="161926"/>
            <a:ext cx="9104615" cy="109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marL="571500" indent="-571500" algn="ctr" eaLnBrk="1" hangingPunct="1">
              <a:buFont typeface="Arial Rounded MT Bold" panose="020F0704030504030204" pitchFamily="34" charset="0"/>
              <a:buChar char="*"/>
            </a:pPr>
            <a:r>
              <a:rPr lang="en-US" altLang="en-US" sz="3200" dirty="0">
                <a:latin typeface="Arial Rounded MT Bold" panose="020F0704030504030204" pitchFamily="34" charset="0"/>
              </a:rPr>
              <a:t>“I Heard The Voice Of Jesus Say”</a:t>
            </a:r>
          </a:p>
          <a:p>
            <a:pPr algn="ctr" eaLnBrk="1" hangingPunct="1"/>
            <a:r>
              <a:rPr lang="en-US" altLang="en-US" sz="3200" dirty="0">
                <a:latin typeface="Arial Rounded MT Bold" panose="020F0704030504030204" pitchFamily="34" charset="0"/>
              </a:rPr>
              <a:t>ELW 611</a:t>
            </a:r>
          </a:p>
        </p:txBody>
      </p:sp>
      <p:sp>
        <p:nvSpPr>
          <p:cNvPr id="3" name="TextBox 2">
            <a:extLst>
              <a:ext uri="{FF2B5EF4-FFF2-40B4-BE49-F238E27FC236}">
                <a16:creationId xmlns:a16="http://schemas.microsoft.com/office/drawing/2014/main" id="{E8E6A6BA-0541-21C9-94F2-C1D78A11FB15}"/>
              </a:ext>
            </a:extLst>
          </p:cNvPr>
          <p:cNvSpPr txBox="1"/>
          <p:nvPr/>
        </p:nvSpPr>
        <p:spPr>
          <a:xfrm>
            <a:off x="221226" y="1382286"/>
            <a:ext cx="7865499" cy="4524315"/>
          </a:xfrm>
          <a:prstGeom prst="rect">
            <a:avLst/>
          </a:prstGeom>
          <a:noFill/>
        </p:spPr>
        <p:txBody>
          <a:bodyPr wrap="square">
            <a:spAutoFit/>
          </a:bodyPr>
          <a:lstStyle/>
          <a:p>
            <a:pPr marL="457200" marR="0" indent="-457200">
              <a:buNone/>
            </a:pPr>
            <a:r>
              <a:rPr lang="en-US" sz="3600" dirty="0">
                <a:effectLst/>
                <a:latin typeface="Arial Rounded MT Bold" panose="020F0704030504030204" pitchFamily="34" charset="0"/>
                <a:ea typeface="MS Mincho" panose="02020609040205080304" pitchFamily="49" charset="-128"/>
              </a:rPr>
              <a:t>1	I heard the voice of Jesus say,</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"Come unto me and rest;</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lay down, O weary one, lay down</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your head upon my breast."</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I came to Jesus as I was,</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so weary, worn, and sad;</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I found in him a resting-place,</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and he has made me glad.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603305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9B059-4CA9-5A7B-B635-8FCA9D82BAE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10F2913-FC71-FF64-19F3-865DD0AF64CE}"/>
              </a:ext>
            </a:extLst>
          </p:cNvPr>
          <p:cNvSpPr txBox="1"/>
          <p:nvPr/>
        </p:nvSpPr>
        <p:spPr bwMode="auto">
          <a:xfrm>
            <a:off x="0" y="161926"/>
            <a:ext cx="9104615" cy="109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marL="571500" indent="-571500" algn="ctr" eaLnBrk="1" hangingPunct="1">
              <a:buFont typeface="Arial Rounded MT Bold" panose="020F0704030504030204" pitchFamily="34" charset="0"/>
              <a:buChar char="*"/>
            </a:pPr>
            <a:r>
              <a:rPr lang="en-US" altLang="en-US" sz="3200" dirty="0">
                <a:latin typeface="Arial Rounded MT Bold" panose="020F0704030504030204" pitchFamily="34" charset="0"/>
              </a:rPr>
              <a:t>“I Heard The Voice Of Jesus Say”</a:t>
            </a:r>
          </a:p>
          <a:p>
            <a:pPr algn="ctr" eaLnBrk="1" hangingPunct="1"/>
            <a:r>
              <a:rPr lang="en-US" altLang="en-US" sz="3200" dirty="0">
                <a:latin typeface="Arial Rounded MT Bold" panose="020F0704030504030204" pitchFamily="34" charset="0"/>
              </a:rPr>
              <a:t>ELW 611</a:t>
            </a:r>
          </a:p>
        </p:txBody>
      </p:sp>
      <p:sp>
        <p:nvSpPr>
          <p:cNvPr id="3" name="TextBox 2">
            <a:extLst>
              <a:ext uri="{FF2B5EF4-FFF2-40B4-BE49-F238E27FC236}">
                <a16:creationId xmlns:a16="http://schemas.microsoft.com/office/drawing/2014/main" id="{372780E5-ABAE-CDF3-7B35-4F5D30C8261F}"/>
              </a:ext>
            </a:extLst>
          </p:cNvPr>
          <p:cNvSpPr txBox="1"/>
          <p:nvPr/>
        </p:nvSpPr>
        <p:spPr>
          <a:xfrm>
            <a:off x="221226" y="1382286"/>
            <a:ext cx="7655949" cy="5078313"/>
          </a:xfrm>
          <a:prstGeom prst="rect">
            <a:avLst/>
          </a:prstGeom>
          <a:noFill/>
        </p:spPr>
        <p:txBody>
          <a:bodyPr wrap="square">
            <a:spAutoFit/>
          </a:bodyPr>
          <a:lstStyle/>
          <a:p>
            <a:pPr marL="457200" marR="0" indent="-457200">
              <a:buNone/>
            </a:pPr>
            <a:r>
              <a:rPr lang="en-US" sz="3600" dirty="0">
                <a:effectLst/>
                <a:latin typeface="Arial Rounded MT Bold" panose="020F0704030504030204" pitchFamily="34" charset="0"/>
                <a:ea typeface="MS Mincho" panose="02020609040205080304" pitchFamily="49" charset="-128"/>
              </a:rPr>
              <a:t>2	I heard the voice of Jesus say,</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"Behold, I freely give</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the living water, thirsty one;</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stoop down and drink and live."</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I came to Jesus, and I drank</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of that life-giving stream;</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my thirst was quenched,                         my soul revived,</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and now I live in him.</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339083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3210-E387-D527-19A1-78CC4D2AA5A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6DDCB84-3CBA-3A82-ABF4-E9395D739F4A}"/>
              </a:ext>
            </a:extLst>
          </p:cNvPr>
          <p:cNvSpPr txBox="1"/>
          <p:nvPr/>
        </p:nvSpPr>
        <p:spPr bwMode="auto">
          <a:xfrm>
            <a:off x="0" y="161926"/>
            <a:ext cx="9104615" cy="109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a:lstStyle>
          <a:p>
            <a:pPr marL="571500" indent="-571500" algn="ctr" eaLnBrk="1" hangingPunct="1">
              <a:buFont typeface="Arial Rounded MT Bold" panose="020F0704030504030204" pitchFamily="34" charset="0"/>
              <a:buChar char="*"/>
            </a:pPr>
            <a:r>
              <a:rPr lang="en-US" altLang="en-US" sz="3200" dirty="0">
                <a:latin typeface="Arial Rounded MT Bold" panose="020F0704030504030204" pitchFamily="34" charset="0"/>
              </a:rPr>
              <a:t>“I Heard The Voice Of Jesus Say”</a:t>
            </a:r>
          </a:p>
          <a:p>
            <a:pPr algn="ctr" eaLnBrk="1" hangingPunct="1"/>
            <a:r>
              <a:rPr lang="en-US" altLang="en-US" sz="3200" dirty="0">
                <a:latin typeface="Arial Rounded MT Bold" panose="020F0704030504030204" pitchFamily="34" charset="0"/>
              </a:rPr>
              <a:t>ELW 611</a:t>
            </a:r>
          </a:p>
        </p:txBody>
      </p:sp>
      <p:sp>
        <p:nvSpPr>
          <p:cNvPr id="3" name="TextBox 2">
            <a:extLst>
              <a:ext uri="{FF2B5EF4-FFF2-40B4-BE49-F238E27FC236}">
                <a16:creationId xmlns:a16="http://schemas.microsoft.com/office/drawing/2014/main" id="{93FDD115-B777-D19A-7D37-BB0EF14CC97A}"/>
              </a:ext>
            </a:extLst>
          </p:cNvPr>
          <p:cNvSpPr txBox="1"/>
          <p:nvPr/>
        </p:nvSpPr>
        <p:spPr>
          <a:xfrm>
            <a:off x="221226" y="1382286"/>
            <a:ext cx="8391832" cy="4524315"/>
          </a:xfrm>
          <a:prstGeom prst="rect">
            <a:avLst/>
          </a:prstGeom>
          <a:noFill/>
        </p:spPr>
        <p:txBody>
          <a:bodyPr wrap="square">
            <a:spAutoFit/>
          </a:bodyPr>
          <a:lstStyle/>
          <a:p>
            <a:pPr marL="457200" marR="0" indent="-457200">
              <a:buNone/>
            </a:pPr>
            <a:r>
              <a:rPr lang="en-US" sz="3600" dirty="0">
                <a:effectLst/>
                <a:latin typeface="Arial Rounded MT Bold" panose="020F0704030504030204" pitchFamily="34" charset="0"/>
                <a:ea typeface="MS Mincho" panose="02020609040205080304" pitchFamily="49" charset="-128"/>
              </a:rPr>
              <a:t>3	I heard the voice of Jesus say,</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"I am this dark world's light;</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look unto me, your morn shall rise,</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and all your day be bright."</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I looked to Jesus, and I found</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in him my star, my sun;</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and in that light of life I'll walk</a:t>
            </a:r>
            <a:endParaRPr lang="en-US" sz="3600" dirty="0">
              <a:effectLst/>
              <a:latin typeface="Arial Rounded MT Bold" panose="020F0704030504030204" pitchFamily="34" charset="0"/>
              <a:ea typeface="Times New Roman" panose="02020603050405020304" pitchFamily="18" charset="0"/>
            </a:endParaRPr>
          </a:p>
          <a:p>
            <a:pPr marL="457200" marR="0" indent="-457200">
              <a:buNone/>
            </a:pPr>
            <a:r>
              <a:rPr lang="en-US" sz="3600" dirty="0">
                <a:effectLst/>
                <a:latin typeface="Arial Rounded MT Bold" panose="020F0704030504030204" pitchFamily="34" charset="0"/>
                <a:ea typeface="MS Mincho" panose="02020609040205080304" pitchFamily="49" charset="-128"/>
              </a:rPr>
              <a:t>	till </a:t>
            </a:r>
            <a:r>
              <a:rPr lang="en-US" sz="3600" dirty="0" err="1">
                <a:effectLst/>
                <a:latin typeface="Arial Rounded MT Bold" panose="020F0704030504030204" pitchFamily="34" charset="0"/>
                <a:ea typeface="MS Mincho" panose="02020609040205080304" pitchFamily="49" charset="-128"/>
              </a:rPr>
              <a:t>trav'ling</a:t>
            </a:r>
            <a:r>
              <a:rPr lang="en-US" sz="3600" dirty="0">
                <a:effectLst/>
                <a:latin typeface="Arial Rounded MT Bold" panose="020F0704030504030204" pitchFamily="34" charset="0"/>
                <a:ea typeface="MS Mincho" panose="02020609040205080304" pitchFamily="49" charset="-128"/>
              </a:rPr>
              <a:t> days are done.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69649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2288204"/>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God, the Father almighty, creator of heaven and earth.  </a:t>
            </a:r>
            <a:endParaRPr lang="en-US" altLang="en-US" sz="4000" dirty="0">
              <a:latin typeface="Arial Rounded MT Bold" panose="020F0704030504030204" pitchFamily="34" charset="0"/>
            </a:endParaRPr>
          </a:p>
        </p:txBody>
      </p:sp>
      <p:sp>
        <p:nvSpPr>
          <p:cNvPr id="9" name="Rectangle 8"/>
          <p:cNvSpPr/>
          <p:nvPr/>
        </p:nvSpPr>
        <p:spPr>
          <a:xfrm>
            <a:off x="272476" y="107213"/>
            <a:ext cx="8622145" cy="646331"/>
          </a:xfrm>
          <a:prstGeom prst="rect">
            <a:avLst/>
          </a:prstGeom>
        </p:spPr>
        <p:txBody>
          <a:bodyPr wrap="square">
            <a:spAutoFit/>
          </a:bodyPr>
          <a:lstStyle/>
          <a:p>
            <a:pPr marL="571486" indent="-571486">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F40C59-3ED6-43ED-9765-58CB310E2C28}"/>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
        <p:nvSpPr>
          <p:cNvPr id="3" name="Rectangle 2">
            <a:extLst>
              <a:ext uri="{FF2B5EF4-FFF2-40B4-BE49-F238E27FC236}">
                <a16:creationId xmlns:a16="http://schemas.microsoft.com/office/drawing/2014/main" id="{84D001E0-015C-4B16-B964-C2AC839E1F82}"/>
              </a:ext>
            </a:extLst>
          </p:cNvPr>
          <p:cNvSpPr/>
          <p:nvPr/>
        </p:nvSpPr>
        <p:spPr>
          <a:xfrm>
            <a:off x="471055" y="1551709"/>
            <a:ext cx="8377381" cy="4708981"/>
          </a:xfrm>
          <a:prstGeom prst="rect">
            <a:avLst/>
          </a:prstGeom>
        </p:spPr>
        <p:txBody>
          <a:bodyPr wrap="square">
            <a:spAutoFit/>
          </a:bodyPr>
          <a:lstStyle/>
          <a:p>
            <a:pPr marL="684213" indent="-684213"/>
            <a:r>
              <a:rPr lang="en-US" sz="3200" i="1" dirty="0">
                <a:solidFill>
                  <a:srgbClr val="C00000"/>
                </a:solidFill>
                <a:latin typeface="Arial Rounded MT Bold" panose="020F0704030504030204" pitchFamily="34" charset="0"/>
              </a:rPr>
              <a:t>All may make the sign of the cross, the sign marked at baptism, as the presiding minister begins. </a:t>
            </a:r>
          </a:p>
          <a:p>
            <a:pPr marL="684213" indent="-684213"/>
            <a:endParaRPr lang="en-US" sz="1600" dirty="0">
              <a:latin typeface="Arial Rounded MT Bold" panose="020F0704030504030204" pitchFamily="34" charset="0"/>
            </a:endParaRPr>
          </a:p>
          <a:p>
            <a:pPr marL="684213" indent="-684213"/>
            <a:r>
              <a:rPr lang="en-US" sz="3200" dirty="0">
                <a:latin typeface="Arial Rounded MT Bold" panose="020F0704030504030204" pitchFamily="34" charset="0"/>
              </a:rPr>
              <a:t>P:  Blessed be the holy Trinity, </a:t>
            </a:r>
            <a:r>
              <a:rPr lang="en-US" sz="3200" dirty="0">
                <a:solidFill>
                  <a:srgbClr val="C00000"/>
                </a:solidFill>
                <a:latin typeface="Arial Rounded MT Bold" panose="020F0704030504030204" pitchFamily="34" charset="0"/>
              </a:rPr>
              <a:t>☩</a:t>
            </a:r>
            <a:r>
              <a:rPr lang="en-US" sz="3200" dirty="0">
                <a:latin typeface="Arial Rounded MT Bold" panose="020F0704030504030204" pitchFamily="34" charset="0"/>
              </a:rPr>
              <a:t> one God, the fountain of living water, the rock who gave us birth, our light and our salvation.</a:t>
            </a:r>
          </a:p>
          <a:p>
            <a:pPr marL="684213" indent="-684213"/>
            <a:endParaRPr lang="en-US" sz="1800" b="1" dirty="0">
              <a:latin typeface="Arial Rounded MT Bold" panose="020F0704030504030204" pitchFamily="34" charset="0"/>
            </a:endParaRPr>
          </a:p>
          <a:p>
            <a:pPr marL="684213" indent="-684213"/>
            <a:r>
              <a:rPr lang="en-US" sz="3600" b="1" dirty="0">
                <a:latin typeface="Arial Rounded MT Bold" panose="020F0704030504030204" pitchFamily="34" charset="0"/>
              </a:rPr>
              <a:t>C:  Amen.</a:t>
            </a:r>
          </a:p>
        </p:txBody>
      </p:sp>
    </p:spTree>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929679"/>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9313" y="1585464"/>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0894" y="175171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487" indent="-738487" defTabSz="685783"/>
            <a:r>
              <a:rPr lang="en-US" altLang="en-US" sz="4000" b="1" dirty="0">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lang="en-US" altLang="en-US" sz="4000" dirty="0">
              <a:latin typeface="Arial Rounded MT Bold" panose="020F0704030504030204" pitchFamily="34" charset="0"/>
            </a:endParaRPr>
          </a:p>
        </p:txBody>
      </p:sp>
      <p:sp>
        <p:nvSpPr>
          <p:cNvPr id="9" name="Rectangle 8"/>
          <p:cNvSpPr/>
          <p:nvPr/>
        </p:nvSpPr>
        <p:spPr>
          <a:xfrm>
            <a:off x="272476" y="107209"/>
            <a:ext cx="8622145" cy="707886"/>
          </a:xfrm>
          <a:prstGeom prst="rect">
            <a:avLst/>
          </a:prstGeom>
        </p:spPr>
        <p:txBody>
          <a:bodyPr wrap="square">
            <a:spAutoFit/>
          </a:bodyPr>
          <a:lstStyle/>
          <a:p>
            <a:pPr marL="571486" indent="-571486">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A:	Alpha and Omega,</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Hear our prayer.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353867" y="1051438"/>
            <a:ext cx="8237683" cy="426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dirty="0">
                <a:latin typeface="Arial Rounded MT Bold" panose="020F0704030504030204" pitchFamily="34" charset="0"/>
                <a:ea typeface="Calibri" panose="020F0502020204030204" pitchFamily="34" charset="0"/>
                <a:cs typeface="Times New Roman" panose="02020603050405020304" pitchFamily="18" charset="0"/>
              </a:rPr>
              <a:t>All things exist in and through you, loving God. Therefore, we entrust our prayers, our faith, and our lives to you, in the name of Jesus.</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81011"/>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rPr>
              <a:t>OFFERING/OFFERING PRAYER</a:t>
            </a:r>
          </a:p>
        </p:txBody>
      </p:sp>
      <p:pic>
        <p:nvPicPr>
          <p:cNvPr id="3" name="Picture 2">
            <a:extLst>
              <a:ext uri="{FF2B5EF4-FFF2-40B4-BE49-F238E27FC236}">
                <a16:creationId xmlns:a16="http://schemas.microsoft.com/office/drawing/2014/main" id="{744F8816-303F-238B-16B0-86E2F6518ACA}"/>
              </a:ext>
            </a:extLst>
          </p:cNvPr>
          <p:cNvPicPr>
            <a:picLocks noChangeAspect="1"/>
          </p:cNvPicPr>
          <p:nvPr/>
        </p:nvPicPr>
        <p:blipFill>
          <a:blip r:embed="rId3"/>
          <a:stretch>
            <a:fillRect/>
          </a:stretch>
        </p:blipFill>
        <p:spPr>
          <a:xfrm>
            <a:off x="875433" y="1210444"/>
            <a:ext cx="7020791" cy="5011765"/>
          </a:xfrm>
          <a:prstGeom prst="rect">
            <a:avLst/>
          </a:prstGeom>
          <a:ln>
            <a:noFill/>
          </a:ln>
          <a:effectLst>
            <a:softEdge rad="112500"/>
          </a:effectLst>
        </p:spPr>
      </p:pic>
    </p:spTree>
    <p:extLst>
      <p:ext uri="{BB962C8B-B14F-4D97-AF65-F5344CB8AC3E}">
        <p14:creationId xmlns:p14="http://schemas.microsoft.com/office/powerpoint/2010/main" val="2584798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5F053-C816-68A5-3966-B0FCB81291A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5C48AE8-8B95-7713-2146-D5C8FA802427}"/>
              </a:ext>
            </a:extLst>
          </p:cNvPr>
          <p:cNvSpPr/>
          <p:nvPr/>
        </p:nvSpPr>
        <p:spPr>
          <a:xfrm>
            <a:off x="80520" y="70624"/>
            <a:ext cx="9059160" cy="677108"/>
          </a:xfrm>
          <a:prstGeom prst="rect">
            <a:avLst/>
          </a:prstGeom>
        </p:spPr>
        <p:txBody>
          <a:bodyPr wrap="square">
            <a:spAutoFit/>
          </a:bodyPr>
          <a:lstStyle/>
          <a:p>
            <a:pPr marL="571486" indent="-571486"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AE150046-4D2F-116D-FC0F-51AF75FC5788}"/>
              </a:ext>
            </a:extLst>
          </p:cNvPr>
          <p:cNvPicPr>
            <a:picLocks noChangeAspect="1"/>
          </p:cNvPicPr>
          <p:nvPr/>
        </p:nvPicPr>
        <p:blipFill>
          <a:blip r:embed="rId3"/>
          <a:stretch>
            <a:fillRect/>
          </a:stretch>
        </p:blipFill>
        <p:spPr>
          <a:xfrm>
            <a:off x="0" y="1823220"/>
            <a:ext cx="9139680" cy="4092395"/>
          </a:xfrm>
          <a:prstGeom prst="rect">
            <a:avLst/>
          </a:prstGeom>
        </p:spPr>
      </p:pic>
    </p:spTree>
    <p:extLst>
      <p:ext uri="{BB962C8B-B14F-4D97-AF65-F5344CB8AC3E}">
        <p14:creationId xmlns:p14="http://schemas.microsoft.com/office/powerpoint/2010/main" val="2634912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01362" y="1375468"/>
            <a:ext cx="7813964" cy="341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solidFill>
                  <a:srgbClr val="000000"/>
                </a:solidFill>
                <a:effectLst/>
                <a:latin typeface="Arial Rounded MT Bold" panose="020F0704030504030204" pitchFamily="34" charset="0"/>
                <a:ea typeface="Calibri" panose="020F0502020204030204" pitchFamily="34" charset="0"/>
              </a:rPr>
              <a:t>The love of God abound in you; the grace of our Savior Jesus Christ fill your hearts; and the life of the Spirit </a:t>
            </a:r>
            <a:r>
              <a:rPr lang="en-US" sz="3200" dirty="0">
                <a:solidFill>
                  <a:srgbClr val="C00000"/>
                </a:solidFill>
                <a:latin typeface="Arial Rounded MT Bold" panose="020F0704030504030204" pitchFamily="34" charset="0"/>
                <a:ea typeface="Calibri" panose="020F0502020204030204" pitchFamily="34" charset="0"/>
              </a:rPr>
              <a:t>☩ </a:t>
            </a:r>
            <a:r>
              <a:rPr lang="en-US" sz="3200" dirty="0">
                <a:solidFill>
                  <a:srgbClr val="000000"/>
                </a:solidFill>
                <a:effectLst/>
                <a:latin typeface="Arial Rounded MT Bold" panose="020F0704030504030204" pitchFamily="34" charset="0"/>
                <a:ea typeface="Calibri" panose="020F0502020204030204" pitchFamily="34" charset="0"/>
              </a:rPr>
              <a:t>bless you and give you peace.</a:t>
            </a:r>
          </a:p>
          <a:p>
            <a:pPr marL="803275" marR="0" indent="-803275">
              <a:lnSpc>
                <a:spcPct val="95000"/>
              </a:lnSpc>
              <a:spcBef>
                <a:spcPts val="0"/>
              </a:spcBef>
              <a:spcAft>
                <a:spcPts val="0"/>
              </a:spcAft>
            </a:pPr>
            <a:endParaRPr lang="en-US" sz="3200" dirty="0">
              <a:solidFill>
                <a:srgbClr val="000000"/>
              </a:solidFill>
              <a:effectLst/>
              <a:latin typeface="Arial Rounded MT Bold" panose="020F0704030504030204" pitchFamily="34" charset="0"/>
              <a:ea typeface="Calibri" panose="020F0502020204030204" pitchFamily="34"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1" y="1514764"/>
            <a:ext cx="9144000" cy="4590482"/>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Joined to Christ in the waters of baptism, we are clothed with God's mercy and forgiveness.  Let us give thanks for the gift of baptism.</a:t>
            </a: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b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b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Water may be poured into the font as the presiding minister gives thanks.</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60DB3FF-1137-4994-A776-FF228F5E1D11}"/>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897316209"/>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F72E3-21AC-0A49-F4FC-972CC9C1B5D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81F9B7C-EFB5-728C-FF91-52E704F33392}"/>
              </a:ext>
            </a:extLst>
          </p:cNvPr>
          <p:cNvSpPr/>
          <p:nvPr/>
        </p:nvSpPr>
        <p:spPr>
          <a:xfrm>
            <a:off x="272472" y="107209"/>
            <a:ext cx="8622145" cy="707886"/>
          </a:xfrm>
          <a:prstGeom prst="rect">
            <a:avLst/>
          </a:prstGeom>
        </p:spPr>
        <p:txBody>
          <a:bodyPr wrap="square">
            <a:spAutoFit/>
          </a:bodyPr>
          <a:lstStyle/>
          <a:p>
            <a:pPr marL="342900" marR="0" lvl="0" indent="-342900" algn="ctr">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SENDING HYMN</a:t>
            </a:r>
          </a:p>
        </p:txBody>
      </p:sp>
      <p:sp>
        <p:nvSpPr>
          <p:cNvPr id="4" name="Rectangle 3">
            <a:extLst>
              <a:ext uri="{FF2B5EF4-FFF2-40B4-BE49-F238E27FC236}">
                <a16:creationId xmlns:a16="http://schemas.microsoft.com/office/drawing/2014/main" id="{102346A2-8F94-119E-5D56-CE2C789C7F0C}"/>
              </a:ext>
            </a:extLst>
          </p:cNvPr>
          <p:cNvSpPr/>
          <p:nvPr/>
        </p:nvSpPr>
        <p:spPr>
          <a:xfrm>
            <a:off x="142876" y="735859"/>
            <a:ext cx="8622144" cy="1323439"/>
          </a:xfrm>
          <a:prstGeom prst="rect">
            <a:avLst/>
          </a:prstGeom>
        </p:spPr>
        <p:txBody>
          <a:bodyPr wrap="square">
            <a:spAutoFit/>
          </a:bodyPr>
          <a:lstStyle/>
          <a:p>
            <a:pPr marR="0" lvl="0" algn="ctr">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“Battle Hymn of the Republic”</a:t>
            </a:r>
          </a:p>
          <a:p>
            <a:pPr marR="0" lvl="0" algn="ctr">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LBW 332</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263F2EB-398C-D4E1-09CB-AD78E0C20A5C}"/>
              </a:ext>
            </a:extLst>
          </p:cNvPr>
          <p:cNvPicPr>
            <a:picLocks noChangeAspect="1"/>
          </p:cNvPicPr>
          <p:nvPr/>
        </p:nvPicPr>
        <p:blipFill>
          <a:blip r:embed="rId2"/>
          <a:stretch>
            <a:fillRect/>
          </a:stretch>
        </p:blipFill>
        <p:spPr>
          <a:xfrm>
            <a:off x="1467206" y="2207625"/>
            <a:ext cx="5944115" cy="4243184"/>
          </a:xfrm>
          <a:prstGeom prst="rect">
            <a:avLst/>
          </a:prstGeom>
          <a:ln>
            <a:noFill/>
          </a:ln>
          <a:effectLst>
            <a:softEdge rad="112500"/>
          </a:effectLst>
        </p:spPr>
      </p:pic>
    </p:spTree>
    <p:extLst>
      <p:ext uri="{BB962C8B-B14F-4D97-AF65-F5344CB8AC3E}">
        <p14:creationId xmlns:p14="http://schemas.microsoft.com/office/powerpoint/2010/main" val="3787744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2FD6F-3795-0630-D22E-90014CD525C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0EA81C5-1926-CC99-0772-A7612856C4D1}"/>
              </a:ext>
            </a:extLst>
          </p:cNvPr>
          <p:cNvSpPr/>
          <p:nvPr/>
        </p:nvSpPr>
        <p:spPr>
          <a:xfrm>
            <a:off x="0" y="107209"/>
            <a:ext cx="8745794" cy="584775"/>
          </a:xfrm>
          <a:prstGeom prst="rect">
            <a:avLst/>
          </a:prstGeom>
        </p:spPr>
        <p:txBody>
          <a:bodyPr wrap="square">
            <a:spAutoFit/>
          </a:bodyPr>
          <a:lstStyle/>
          <a:p>
            <a:pPr marL="571500" marR="0" lvl="0" indent="-571500">
              <a:spcBef>
                <a:spcPts val="0"/>
              </a:spcBef>
              <a:spcAft>
                <a:spcPts val="0"/>
              </a:spcAft>
              <a:buFont typeface="Arial Rounded MT Bold" panose="020F0704030504030204" pitchFamily="34" charset="0"/>
              <a:buChar char="*"/>
            </a:pPr>
            <a:r>
              <a:rPr lang="en-US" sz="3200" b="1" dirty="0">
                <a:latin typeface="Arial Rounded MT Bold" panose="020F0704030504030204" pitchFamily="34" charset="0"/>
                <a:ea typeface="Calibri" panose="020F0502020204030204" pitchFamily="34" charset="0"/>
                <a:cs typeface="Times New Roman" panose="02020603050405020304" pitchFamily="18" charset="0"/>
              </a:rPr>
              <a:t>“Battle Hymn of the Republic”  LBW 332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83F4229-D167-E38D-AC8A-D137317523C5}"/>
              </a:ext>
            </a:extLst>
          </p:cNvPr>
          <p:cNvSpPr txBox="1"/>
          <p:nvPr/>
        </p:nvSpPr>
        <p:spPr>
          <a:xfrm>
            <a:off x="219075" y="1095375"/>
            <a:ext cx="8420100" cy="3970318"/>
          </a:xfrm>
          <a:prstGeom prst="rect">
            <a:avLst/>
          </a:prstGeom>
          <a:noFill/>
        </p:spPr>
        <p:txBody>
          <a:bodyPr wrap="square">
            <a:spAutoFit/>
          </a:bodyPr>
          <a:lstStyle/>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1	Mine eyes have seen the glory                 of the coming of the Lord;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he is trampling out the vintage where the grapes of wrath are stored;  he has loosed the fateful lightning of his terrible swift sword: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his truth is marching on.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25100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97A46-2905-D60C-76FA-690C7EC7599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3FFC6CB-5BAA-5A75-07A5-4BE494FF8F95}"/>
              </a:ext>
            </a:extLst>
          </p:cNvPr>
          <p:cNvSpPr/>
          <p:nvPr/>
        </p:nvSpPr>
        <p:spPr>
          <a:xfrm>
            <a:off x="0" y="107209"/>
            <a:ext cx="8745794" cy="584775"/>
          </a:xfrm>
          <a:prstGeom prst="rect">
            <a:avLst/>
          </a:prstGeom>
        </p:spPr>
        <p:txBody>
          <a:bodyPr wrap="square">
            <a:spAutoFit/>
          </a:bodyPr>
          <a:lstStyle/>
          <a:p>
            <a:pPr marL="571500" marR="0" lvl="0" indent="-571500">
              <a:spcBef>
                <a:spcPts val="0"/>
              </a:spcBef>
              <a:spcAft>
                <a:spcPts val="0"/>
              </a:spcAft>
              <a:buFont typeface="Arial Rounded MT Bold" panose="020F0704030504030204" pitchFamily="34" charset="0"/>
              <a:buChar char="*"/>
            </a:pPr>
            <a:r>
              <a:rPr lang="en-US" sz="3200" b="1" dirty="0">
                <a:latin typeface="Arial Rounded MT Bold" panose="020F0704030504030204" pitchFamily="34" charset="0"/>
                <a:ea typeface="Calibri" panose="020F0502020204030204" pitchFamily="34" charset="0"/>
                <a:cs typeface="Times New Roman" panose="02020603050405020304" pitchFamily="18" charset="0"/>
              </a:rPr>
              <a:t>“Battle Hymn of the Republic”  LBW 332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2C3B3D7-EDA9-CCAF-8415-66B5E6BCD20C}"/>
              </a:ext>
            </a:extLst>
          </p:cNvPr>
          <p:cNvSpPr txBox="1"/>
          <p:nvPr/>
        </p:nvSpPr>
        <p:spPr>
          <a:xfrm>
            <a:off x="723900" y="1733550"/>
            <a:ext cx="6448425" cy="2862322"/>
          </a:xfrm>
          <a:prstGeom prst="rect">
            <a:avLst/>
          </a:prstGeom>
          <a:noFill/>
        </p:spPr>
        <p:txBody>
          <a:bodyPr wrap="square">
            <a:spAutoFit/>
          </a:bodyPr>
          <a:lstStyle/>
          <a:p>
            <a:pPr marL="400050" marR="0" indent="-400050">
              <a:buNone/>
              <a:tabLst>
                <a:tab pos="4457700"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Glory, glory! Hallelujah!</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Glory, glory! Hallelujah!</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Glory, glory! Hallelujah!</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His truth is marching on.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950613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B0295-3F13-B701-7275-7B4AA270205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5D71D3A-D18F-5179-CFAF-45F9AE8AAD92}"/>
              </a:ext>
            </a:extLst>
          </p:cNvPr>
          <p:cNvSpPr/>
          <p:nvPr/>
        </p:nvSpPr>
        <p:spPr>
          <a:xfrm>
            <a:off x="0" y="107209"/>
            <a:ext cx="8745794" cy="584775"/>
          </a:xfrm>
          <a:prstGeom prst="rect">
            <a:avLst/>
          </a:prstGeom>
        </p:spPr>
        <p:txBody>
          <a:bodyPr wrap="square">
            <a:spAutoFit/>
          </a:bodyPr>
          <a:lstStyle/>
          <a:p>
            <a:pPr marL="571500" marR="0" lvl="0" indent="-571500">
              <a:spcBef>
                <a:spcPts val="0"/>
              </a:spcBef>
              <a:spcAft>
                <a:spcPts val="0"/>
              </a:spcAft>
              <a:buFont typeface="Arial Rounded MT Bold" panose="020F0704030504030204" pitchFamily="34" charset="0"/>
              <a:buChar char="*"/>
            </a:pPr>
            <a:r>
              <a:rPr lang="en-US" sz="3200" b="1" dirty="0">
                <a:latin typeface="Arial Rounded MT Bold" panose="020F0704030504030204" pitchFamily="34" charset="0"/>
                <a:ea typeface="Calibri" panose="020F0502020204030204" pitchFamily="34" charset="0"/>
                <a:cs typeface="Times New Roman" panose="02020603050405020304" pitchFamily="18" charset="0"/>
              </a:rPr>
              <a:t>“Battle Hymn of the Republic”  LBW 332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BBD565C-1E3B-EDDC-9114-3B2E9D7A26CA}"/>
              </a:ext>
            </a:extLst>
          </p:cNvPr>
          <p:cNvSpPr txBox="1"/>
          <p:nvPr/>
        </p:nvSpPr>
        <p:spPr>
          <a:xfrm>
            <a:off x="95250" y="1095375"/>
            <a:ext cx="8077200" cy="3970318"/>
          </a:xfrm>
          <a:prstGeom prst="rect">
            <a:avLst/>
          </a:prstGeom>
          <a:noFill/>
        </p:spPr>
        <p:txBody>
          <a:bodyPr wrap="square">
            <a:spAutoFit/>
          </a:bodyPr>
          <a:lstStyle/>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2	He has sounded forth the trumpet that shall never call retreat;</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he is sifting out the hearts of men before his judgment seat.</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Oh, be swift, my soul, to answer him; be jubilant, my feet!</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Our God is marching on.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519258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58FB0-A2E8-76DB-86D4-6BF2522E13D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616983F-FB41-8EBF-96B7-57A2A1EBEABD}"/>
              </a:ext>
            </a:extLst>
          </p:cNvPr>
          <p:cNvSpPr/>
          <p:nvPr/>
        </p:nvSpPr>
        <p:spPr>
          <a:xfrm>
            <a:off x="0" y="107209"/>
            <a:ext cx="8745794" cy="584775"/>
          </a:xfrm>
          <a:prstGeom prst="rect">
            <a:avLst/>
          </a:prstGeom>
        </p:spPr>
        <p:txBody>
          <a:bodyPr wrap="square">
            <a:spAutoFit/>
          </a:bodyPr>
          <a:lstStyle/>
          <a:p>
            <a:pPr marL="571500" marR="0" lvl="0" indent="-571500">
              <a:spcBef>
                <a:spcPts val="0"/>
              </a:spcBef>
              <a:spcAft>
                <a:spcPts val="0"/>
              </a:spcAft>
              <a:buFont typeface="Arial Rounded MT Bold" panose="020F0704030504030204" pitchFamily="34" charset="0"/>
              <a:buChar char="*"/>
            </a:pPr>
            <a:r>
              <a:rPr lang="en-US" sz="3200" b="1" dirty="0">
                <a:latin typeface="Arial Rounded MT Bold" panose="020F0704030504030204" pitchFamily="34" charset="0"/>
                <a:ea typeface="Calibri" panose="020F0502020204030204" pitchFamily="34" charset="0"/>
                <a:cs typeface="Times New Roman" panose="02020603050405020304" pitchFamily="18" charset="0"/>
              </a:rPr>
              <a:t>“Battle Hymn of the Republic”  LBW 332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A97D3AA-AABA-49AA-A3DA-628D9F0AA8D8}"/>
              </a:ext>
            </a:extLst>
          </p:cNvPr>
          <p:cNvSpPr txBox="1"/>
          <p:nvPr/>
        </p:nvSpPr>
        <p:spPr>
          <a:xfrm>
            <a:off x="723900" y="1733550"/>
            <a:ext cx="6448425" cy="2862322"/>
          </a:xfrm>
          <a:prstGeom prst="rect">
            <a:avLst/>
          </a:prstGeom>
          <a:noFill/>
        </p:spPr>
        <p:txBody>
          <a:bodyPr wrap="square">
            <a:spAutoFit/>
          </a:bodyPr>
          <a:lstStyle/>
          <a:p>
            <a:pPr marL="400050" marR="0" indent="-400050">
              <a:buNone/>
              <a:tabLst>
                <a:tab pos="4457700"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Glory, glory! Hallelujah!</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Glory, glory! Hallelujah!</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Glory, glory! Hallelujah!</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His truth is marching on.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873906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A1448-7598-30E3-C93C-40F67C80EBE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203C356-5A36-40B7-EA9B-D78BC3A5613F}"/>
              </a:ext>
            </a:extLst>
          </p:cNvPr>
          <p:cNvSpPr/>
          <p:nvPr/>
        </p:nvSpPr>
        <p:spPr>
          <a:xfrm>
            <a:off x="0" y="107209"/>
            <a:ext cx="8745794" cy="584775"/>
          </a:xfrm>
          <a:prstGeom prst="rect">
            <a:avLst/>
          </a:prstGeom>
        </p:spPr>
        <p:txBody>
          <a:bodyPr wrap="square">
            <a:spAutoFit/>
          </a:bodyPr>
          <a:lstStyle/>
          <a:p>
            <a:pPr marL="571500" marR="0" lvl="0" indent="-571500">
              <a:spcBef>
                <a:spcPts val="0"/>
              </a:spcBef>
              <a:spcAft>
                <a:spcPts val="0"/>
              </a:spcAft>
              <a:buFont typeface="Arial Rounded MT Bold" panose="020F0704030504030204" pitchFamily="34" charset="0"/>
              <a:buChar char="*"/>
            </a:pPr>
            <a:r>
              <a:rPr lang="en-US" sz="3200" b="1" dirty="0">
                <a:latin typeface="Arial Rounded MT Bold" panose="020F0704030504030204" pitchFamily="34" charset="0"/>
                <a:ea typeface="Calibri" panose="020F0502020204030204" pitchFamily="34" charset="0"/>
                <a:cs typeface="Times New Roman" panose="02020603050405020304" pitchFamily="18" charset="0"/>
              </a:rPr>
              <a:t>“Battle Hymn of the Republic”  LBW 332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EA8F14E-822F-66BE-2EA9-A6F24387BFF0}"/>
              </a:ext>
            </a:extLst>
          </p:cNvPr>
          <p:cNvSpPr txBox="1"/>
          <p:nvPr/>
        </p:nvSpPr>
        <p:spPr>
          <a:xfrm>
            <a:off x="219075" y="1219200"/>
            <a:ext cx="7524750" cy="3970318"/>
          </a:xfrm>
          <a:prstGeom prst="rect">
            <a:avLst/>
          </a:prstGeom>
          <a:noFill/>
        </p:spPr>
        <p:txBody>
          <a:bodyPr wrap="square">
            <a:spAutoFit/>
          </a:bodyPr>
          <a:lstStyle/>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3	In the beauty of the lilies Christ was born across the sea,</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with a glory in his bosom that transfigures you and me.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As he died to make men holy,                     let us live to make men free,</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while God is marching on.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41716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094AD-3030-9FC7-D7B5-A025278D821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5B4DA87-C97A-5674-339B-D2E45DF6B28E}"/>
              </a:ext>
            </a:extLst>
          </p:cNvPr>
          <p:cNvSpPr/>
          <p:nvPr/>
        </p:nvSpPr>
        <p:spPr>
          <a:xfrm>
            <a:off x="0" y="107209"/>
            <a:ext cx="8745794" cy="584775"/>
          </a:xfrm>
          <a:prstGeom prst="rect">
            <a:avLst/>
          </a:prstGeom>
        </p:spPr>
        <p:txBody>
          <a:bodyPr wrap="square">
            <a:spAutoFit/>
          </a:bodyPr>
          <a:lstStyle/>
          <a:p>
            <a:pPr marL="571500" marR="0" lvl="0" indent="-571500">
              <a:spcBef>
                <a:spcPts val="0"/>
              </a:spcBef>
              <a:spcAft>
                <a:spcPts val="0"/>
              </a:spcAft>
              <a:buFont typeface="Arial Rounded MT Bold" panose="020F0704030504030204" pitchFamily="34" charset="0"/>
              <a:buChar char="*"/>
            </a:pPr>
            <a:r>
              <a:rPr lang="en-US" sz="3200" b="1" dirty="0">
                <a:latin typeface="Arial Rounded MT Bold" panose="020F0704030504030204" pitchFamily="34" charset="0"/>
                <a:ea typeface="Calibri" panose="020F0502020204030204" pitchFamily="34" charset="0"/>
                <a:cs typeface="Times New Roman" panose="02020603050405020304" pitchFamily="18" charset="0"/>
              </a:rPr>
              <a:t>“Battle Hymn of the Republic”  LBW 332</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E144099-C6A2-E7B3-DF2A-0794AC01B487}"/>
              </a:ext>
            </a:extLst>
          </p:cNvPr>
          <p:cNvSpPr txBox="1"/>
          <p:nvPr/>
        </p:nvSpPr>
        <p:spPr>
          <a:xfrm>
            <a:off x="723900" y="1733550"/>
            <a:ext cx="6448425" cy="2862322"/>
          </a:xfrm>
          <a:prstGeom prst="rect">
            <a:avLst/>
          </a:prstGeom>
          <a:noFill/>
        </p:spPr>
        <p:txBody>
          <a:bodyPr wrap="square">
            <a:spAutoFit/>
          </a:bodyPr>
          <a:lstStyle/>
          <a:p>
            <a:pPr marL="400050" marR="0" indent="-400050">
              <a:buNone/>
              <a:tabLst>
                <a:tab pos="4457700" algn="l"/>
              </a:tabLs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Glory, glory! Hallelujah!</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Glory, glory! Hallelujah!</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Glory, glory! Hallelujah!</a:t>
            </a:r>
            <a:endParaRPr lang="en-US" sz="3600" dirty="0">
              <a:effectLst/>
              <a:latin typeface="Arial Rounded MT Bold" panose="020F0704030504030204" pitchFamily="34" charset="0"/>
              <a:ea typeface="Times New Roman" panose="02020603050405020304" pitchFamily="18" charset="0"/>
            </a:endParaRPr>
          </a:p>
          <a:p>
            <a:pPr marL="400050" marR="0" indent="-400050">
              <a:buNone/>
              <a:tabLst>
                <a:tab pos="4457700" algn="l"/>
              </a:tabLst>
            </a:pPr>
            <a:r>
              <a:rPr lang="en-US" sz="3600" dirty="0">
                <a:effectLst/>
                <a:latin typeface="Arial Rounded MT Bold" panose="020F0704030504030204" pitchFamily="34" charset="0"/>
                <a:ea typeface="MS Mincho" panose="02020609040205080304" pitchFamily="49" charset="-128"/>
              </a:rPr>
              <a:t>	His truth is marching on.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840929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3316010"/>
            <a:ext cx="8507003" cy="2131289"/>
          </a:xfrm>
          <a:prstGeom prst="rect">
            <a:avLst/>
          </a:prstGeom>
        </p:spPr>
        <p:txBody>
          <a:bodyPr wrap="square">
            <a:spAutoFit/>
          </a:bodyPr>
          <a:lstStyle/>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a:t>
            </a: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Pam Sherman</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2025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1" y="1209964"/>
            <a:ext cx="9144000" cy="4257964"/>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a:t>
            </a:r>
          </a:p>
        </p:txBody>
      </p:sp>
      <p:sp>
        <p:nvSpPr>
          <p:cNvPr id="5" name="Rectangle 4">
            <a:extLst>
              <a:ext uri="{FF2B5EF4-FFF2-40B4-BE49-F238E27FC236}">
                <a16:creationId xmlns:a16="http://schemas.microsoft.com/office/drawing/2014/main" id="{0E971E1C-5D3B-42A8-A832-AA3B1DBBD274}"/>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2028421460"/>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1" y="1330035"/>
            <a:ext cx="9144000" cy="5190837"/>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a:t>
            </a:r>
          </a:p>
        </p:txBody>
      </p:sp>
      <p:sp>
        <p:nvSpPr>
          <p:cNvPr id="5" name="Rectangle 4">
            <a:extLst>
              <a:ext uri="{FF2B5EF4-FFF2-40B4-BE49-F238E27FC236}">
                <a16:creationId xmlns:a16="http://schemas.microsoft.com/office/drawing/2014/main" id="{AE397C56-5EA9-4143-81E6-4902D9776390}"/>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3778020067"/>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53AFF328-2075-4BD9-9FA5-4293CA7123BB}"/>
              </a:ext>
            </a:extLst>
          </p:cNvPr>
          <p:cNvSpPr>
            <a:spLocks noGrp="1"/>
          </p:cNvSpPr>
          <p:nvPr>
            <p:ph type="title"/>
          </p:nvPr>
        </p:nvSpPr>
        <p:spPr>
          <a:xfrm>
            <a:off x="1" y="905173"/>
            <a:ext cx="9144000" cy="3814609"/>
          </a:xfrm>
        </p:spPr>
        <p:txBody>
          <a:bodyPr anchor="t"/>
          <a:lstStyle/>
          <a:p>
            <a:pPr marL="573088" marR="0" lvl="0" indent="-573088">
              <a:lnSpc>
                <a:spcPct val="100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Shower us with your Spirit, and renew our lives with your forgiveness, grace, and love.  To you be given honor and praise through Jesus Christ our Lord in the unity of the Holy Spirit, now and forever.</a:t>
            </a:r>
          </a:p>
        </p:txBody>
      </p:sp>
      <p:sp>
        <p:nvSpPr>
          <p:cNvPr id="2" name="Rectangle 1">
            <a:extLst>
              <a:ext uri="{FF2B5EF4-FFF2-40B4-BE49-F238E27FC236}">
                <a16:creationId xmlns:a16="http://schemas.microsoft.com/office/drawing/2014/main" id="{AF5FBDFA-B4EF-400F-B3C5-23C0E8FB4998}"/>
              </a:ext>
            </a:extLst>
          </p:cNvPr>
          <p:cNvSpPr/>
          <p:nvPr/>
        </p:nvSpPr>
        <p:spPr>
          <a:xfrm>
            <a:off x="2" y="3836337"/>
            <a:ext cx="9143999" cy="846386"/>
          </a:xfrm>
          <a:prstGeom prst="rect">
            <a:avLst/>
          </a:prstGeom>
        </p:spPr>
        <p:txBody>
          <a:bodyPr wrap="square">
            <a:spAutoFit/>
          </a:bodyPr>
          <a:lstStyle/>
          <a:p>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br>
              <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br>
            <a:endParaRPr lang="en-US" sz="1200" dirty="0">
              <a:latin typeface="Arial Rounded MT Bold" panose="020F0704030504030204" pitchFamily="34" charset="0"/>
            </a:endParaRPr>
          </a:p>
        </p:txBody>
      </p:sp>
      <p:sp>
        <p:nvSpPr>
          <p:cNvPr id="5" name="Rectangle 4">
            <a:extLst>
              <a:ext uri="{FF2B5EF4-FFF2-40B4-BE49-F238E27FC236}">
                <a16:creationId xmlns:a16="http://schemas.microsoft.com/office/drawing/2014/main" id="{BCBF16C0-85D7-487C-B96A-7539C738D9BD}"/>
              </a:ext>
            </a:extLst>
          </p:cNvPr>
          <p:cNvSpPr/>
          <p:nvPr/>
        </p:nvSpPr>
        <p:spPr>
          <a:xfrm>
            <a:off x="0" y="243513"/>
            <a:ext cx="9144000" cy="707886"/>
          </a:xfrm>
          <a:prstGeom prst="rect">
            <a:avLst/>
          </a:prstGeom>
        </p:spPr>
        <p:txBody>
          <a:bodyPr wrap="square">
            <a:spAutoFit/>
          </a:bodyPr>
          <a:lstStyle/>
          <a:p>
            <a:pPr marL="571500" indent="-571500">
              <a:buFont typeface="Symbol" panose="05050102010706020507" pitchFamily="18" charset="2"/>
              <a:buChar char=""/>
            </a:pPr>
            <a:r>
              <a:rPr lang="en-US" sz="4000" b="1" dirty="0">
                <a:latin typeface="Arial Rounded MT Bold" panose="020F0704030504030204" pitchFamily="34" charset="0"/>
                <a:ea typeface="Times New Roman" panose="02020603050405020304" pitchFamily="18" charset="0"/>
                <a:cs typeface="Times New Roman" panose="02020603050405020304" pitchFamily="18" charset="0"/>
              </a:rPr>
              <a:t>THANKSGIVING FOR BAPTISM</a:t>
            </a:r>
            <a:endParaRPr lang="en-US" sz="4000" dirty="0">
              <a:latin typeface="Arial Rounded MT Bold" panose="020F0704030504030204" pitchFamily="34" charset="0"/>
            </a:endParaRPr>
          </a:p>
        </p:txBody>
      </p:sp>
    </p:spTree>
    <p:extLst>
      <p:ext uri="{BB962C8B-B14F-4D97-AF65-F5344CB8AC3E}">
        <p14:creationId xmlns:p14="http://schemas.microsoft.com/office/powerpoint/2010/main" val="2361083863"/>
      </p:ext>
    </p:extLst>
  </p:cSld>
  <p:clrMapOvr>
    <a:masterClrMapping/>
  </p:clrMapOvr>
  <mc:AlternateContent xmlns:mc="http://schemas.openxmlformats.org/markup-compatibility/2006" xmlns:p14="http://schemas.microsoft.com/office/powerpoint/2010/main">
    <mc:Choice Requires="p14">
      <p:transition spd="slow" p14:dur="1500" advClick="0" advTm="25000">
        <p:random/>
      </p:transition>
    </mc:Choice>
    <mc:Fallback xmlns="">
      <p:transition spd="slow" advClick="0" advTm="25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904775"/>
          </a:xfrm>
        </p:spPr>
        <p:txBody>
          <a:bodyPr/>
          <a:lstStyle/>
          <a:p>
            <a:pPr marL="571500" indent="-571500" algn="ctr">
              <a:buFont typeface="Symbol" panose="05050102010706020507" pitchFamily="18" charset="2"/>
              <a:buChar char=""/>
            </a:pPr>
            <a:r>
              <a:rPr lang="en-US" dirty="0"/>
              <a:t>Gathering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1" y="883508"/>
            <a:ext cx="9143999" cy="1200329"/>
          </a:xfrm>
          <a:prstGeom prst="rect">
            <a:avLst/>
          </a:prstGeom>
        </p:spPr>
        <p:txBody>
          <a:bodyPr wrap="square">
            <a:spAutoFit/>
          </a:bodyPr>
          <a:lstStyle/>
          <a:p>
            <a:pPr marR="0" lvl="0" algn="ctr">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“Shall We Gather at the River”</a:t>
            </a:r>
          </a:p>
          <a:p>
            <a:pPr marR="0" lvl="0" algn="ctr">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ELW 423</a:t>
            </a:r>
            <a:endParaRPr lang="en-US" sz="3600" i="1" dirty="0">
              <a:solidFill>
                <a:srgbClr val="C00000"/>
              </a:solidFill>
              <a:latin typeface="Arial Rounded MT Bold" panose="020F07040305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CD91EBC1-D797-AAD4-99B9-2291BA8D3D7A}"/>
              </a:ext>
            </a:extLst>
          </p:cNvPr>
          <p:cNvPicPr>
            <a:picLocks noChangeAspect="1"/>
          </p:cNvPicPr>
          <p:nvPr/>
        </p:nvPicPr>
        <p:blipFill>
          <a:blip r:embed="rId3"/>
          <a:stretch>
            <a:fillRect/>
          </a:stretch>
        </p:blipFill>
        <p:spPr>
          <a:xfrm>
            <a:off x="1467206" y="2207625"/>
            <a:ext cx="5944115" cy="4243184"/>
          </a:xfrm>
          <a:prstGeom prst="rect">
            <a:avLst/>
          </a:prstGeom>
          <a:ln>
            <a:noFill/>
          </a:ln>
          <a:effectLst>
            <a:softEdge rad="112500"/>
          </a:effectLst>
        </p:spPr>
      </p:pic>
    </p:spTree>
    <p:extLst>
      <p:ext uri="{BB962C8B-B14F-4D97-AF65-F5344CB8AC3E}">
        <p14:creationId xmlns:p14="http://schemas.microsoft.com/office/powerpoint/2010/main" val="1164152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C29A0-E59D-48E0-2956-F0D91BD6F5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4E20F0-ABE9-1327-C287-AA7AF83F569F}"/>
              </a:ext>
            </a:extLst>
          </p:cNvPr>
          <p:cNvSpPr/>
          <p:nvPr/>
        </p:nvSpPr>
        <p:spPr>
          <a:xfrm>
            <a:off x="1" y="3675"/>
            <a:ext cx="9143999" cy="577338"/>
          </a:xfrm>
          <a:prstGeom prst="rect">
            <a:avLst/>
          </a:prstGeom>
        </p:spPr>
        <p:txBody>
          <a:bodyPr wrap="square">
            <a:spAutoFit/>
          </a:bodyPr>
          <a:lstStyle/>
          <a:p>
            <a:pPr marL="457200" marR="0" lvl="0" indent="-457200">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“Shall We Gather at the River”   ELW 423</a:t>
            </a:r>
          </a:p>
        </p:txBody>
      </p:sp>
      <p:sp>
        <p:nvSpPr>
          <p:cNvPr id="4" name="TextBox 3">
            <a:extLst>
              <a:ext uri="{FF2B5EF4-FFF2-40B4-BE49-F238E27FC236}">
                <a16:creationId xmlns:a16="http://schemas.microsoft.com/office/drawing/2014/main" id="{12685007-D924-2038-8204-50C5B3CF7BEC}"/>
              </a:ext>
            </a:extLst>
          </p:cNvPr>
          <p:cNvSpPr txBox="1"/>
          <p:nvPr/>
        </p:nvSpPr>
        <p:spPr>
          <a:xfrm>
            <a:off x="142875" y="923925"/>
            <a:ext cx="8210550" cy="5632311"/>
          </a:xfrm>
          <a:prstGeom prst="rect">
            <a:avLst/>
          </a:prstGeom>
          <a:noFill/>
        </p:spPr>
        <p:txBody>
          <a:bodyPr wrap="square">
            <a:spAutoFit/>
          </a:bodyPr>
          <a:lstStyle/>
          <a:p>
            <a:pPr marL="400050" marR="0" indent="-400050">
              <a:buNone/>
            </a:pPr>
            <a:r>
              <a:rPr lang="en-US" sz="3600" dirty="0">
                <a:effectLst/>
                <a:latin typeface="Arial Rounded MT Bold" panose="020F0704030504030204" pitchFamily="34" charset="0"/>
                <a:ea typeface="MS Mincho" panose="02020609040205080304" pitchFamily="49" charset="-128"/>
              </a:rPr>
              <a:t>1	Shall we gather at the river,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where bright angel feet have trod,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with its crystal tide forever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flowing by the throne of God?</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Yes, we'll gather at the river,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the beautiful, the beautiful river;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gather with the saints at the river</a:t>
            </a:r>
            <a:endParaRPr lang="en-US" sz="3600" dirty="0">
              <a:effectLst/>
              <a:latin typeface="Arial Rounded MT Bold" panose="020F0704030504030204" pitchFamily="34" charset="0"/>
              <a:ea typeface="Times New Roman" panose="02020603050405020304" pitchFamily="18" charset="0"/>
            </a:endParaRPr>
          </a:p>
          <a:p>
            <a:pPr marL="400050" marR="0" indent="-400050">
              <a:buNone/>
            </a:pPr>
            <a:r>
              <a:rPr lang="en-US" sz="3600" dirty="0">
                <a:effectLst/>
                <a:latin typeface="Arial Rounded MT Bold" panose="020F0704030504030204" pitchFamily="34" charset="0"/>
                <a:ea typeface="MS Mincho" panose="02020609040205080304" pitchFamily="49" charset="-128"/>
              </a:rPr>
              <a:t>	that flows by the throne of God.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6856924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10663</TotalTime>
  <Words>2871</Words>
  <Application>Microsoft Office PowerPoint</Application>
  <PresentationFormat>On-screen Show (4:3)</PresentationFormat>
  <Paragraphs>269</Paragraphs>
  <Slides>47</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 Rounded MT Bold</vt:lpstr>
      <vt:lpstr>Calibri</vt:lpstr>
      <vt:lpstr>Calibri Light</vt:lpstr>
      <vt:lpstr>Symbol</vt:lpstr>
      <vt:lpstr>Times New Roman</vt:lpstr>
      <vt:lpstr>Office Theme</vt:lpstr>
      <vt:lpstr>August 31, 2025</vt:lpstr>
      <vt:lpstr>PowerPoint Presentation</vt:lpstr>
      <vt:lpstr>PowerPoint Presentation</vt:lpstr>
      <vt:lpstr>P: Joined to Christ in the waters of baptism, we are clothed with God's mercy and forgiveness.  Let us give thanks for the gift of baptism.  Water may be poured into the font as the presiding minister gives thanks.</vt:lpstr>
      <vt:lpstr>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vt:lpstr>
      <vt:lpstr>P: At the river your Son was baptized by John and anointed with the Holy Spirit.  By water and your Word you claim us as daughters and sons, making us heirs of your promise and servants of all.  We praise you for the gift of water that sustains life, and above all we praise you for the gift of new life in Jesus Christ.</vt:lpstr>
      <vt:lpstr>P: Shower us with your Spirit, and renew our lives with your forgiveness, grace, and love.  To you be given honor and praise through Jesus Christ our Lord in the unity of the Holy Spirit, now and forever.</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120</cp:revision>
  <dcterms:created xsi:type="dcterms:W3CDTF">2016-05-14T21:20:37Z</dcterms:created>
  <dcterms:modified xsi:type="dcterms:W3CDTF">2025-08-28T22:51:37Z</dcterms:modified>
</cp:coreProperties>
</file>