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sldIdLst>
    <p:sldId id="258" r:id="rId2"/>
    <p:sldId id="260" r:id="rId3"/>
    <p:sldId id="1462" r:id="rId4"/>
    <p:sldId id="1463" r:id="rId5"/>
    <p:sldId id="268" r:id="rId6"/>
    <p:sldId id="269" r:id="rId7"/>
    <p:sldId id="1464" r:id="rId8"/>
    <p:sldId id="261" r:id="rId9"/>
    <p:sldId id="1016" r:id="rId10"/>
    <p:sldId id="1630" r:id="rId11"/>
    <p:sldId id="341" r:id="rId12"/>
    <p:sldId id="267" r:id="rId13"/>
    <p:sldId id="1018" r:id="rId14"/>
    <p:sldId id="1730" r:id="rId15"/>
    <p:sldId id="1731" r:id="rId16"/>
    <p:sldId id="1732" r:id="rId17"/>
    <p:sldId id="270" r:id="rId18"/>
    <p:sldId id="272" r:id="rId19"/>
    <p:sldId id="271" r:id="rId20"/>
    <p:sldId id="273" r:id="rId21"/>
    <p:sldId id="274" r:id="rId22"/>
    <p:sldId id="275" r:id="rId23"/>
    <p:sldId id="348" r:id="rId24"/>
    <p:sldId id="277" r:id="rId25"/>
    <p:sldId id="1536" r:id="rId26"/>
    <p:sldId id="278" r:id="rId27"/>
    <p:sldId id="1498" r:id="rId28"/>
    <p:sldId id="1733" r:id="rId29"/>
    <p:sldId id="1734" r:id="rId30"/>
    <p:sldId id="1735" r:id="rId31"/>
    <p:sldId id="1736" r:id="rId32"/>
    <p:sldId id="1737" r:id="rId33"/>
    <p:sldId id="1738" r:id="rId34"/>
    <p:sldId id="1739" r:id="rId35"/>
    <p:sldId id="995" r:id="rId36"/>
    <p:sldId id="1328" r:id="rId37"/>
    <p:sldId id="1448" r:id="rId38"/>
    <p:sldId id="310" r:id="rId39"/>
    <p:sldId id="1424" r:id="rId40"/>
    <p:sldId id="1425" r:id="rId41"/>
    <p:sldId id="339" r:id="rId42"/>
    <p:sldId id="334" r:id="rId43"/>
    <p:sldId id="335" r:id="rId44"/>
    <p:sldId id="336" r:id="rId45"/>
    <p:sldId id="337" r:id="rId46"/>
    <p:sldId id="338" r:id="rId47"/>
    <p:sldId id="1541" r:id="rId48"/>
    <p:sldId id="304" r:id="rId49"/>
    <p:sldId id="305" r:id="rId50"/>
    <p:sldId id="1014" r:id="rId51"/>
    <p:sldId id="1291" r:id="rId52"/>
    <p:sldId id="311" r:id="rId53"/>
    <p:sldId id="312" r:id="rId54"/>
    <p:sldId id="313" r:id="rId55"/>
    <p:sldId id="314" r:id="rId56"/>
    <p:sldId id="315" r:id="rId57"/>
    <p:sldId id="316" r:id="rId58"/>
    <p:sldId id="317" r:id="rId59"/>
    <p:sldId id="318" r:id="rId60"/>
    <p:sldId id="319" r:id="rId61"/>
    <p:sldId id="1293" r:id="rId62"/>
    <p:sldId id="1691" r:id="rId63"/>
    <p:sldId id="1302" r:id="rId64"/>
    <p:sldId id="321" r:id="rId65"/>
    <p:sldId id="1015" r:id="rId66"/>
    <p:sldId id="485" r:id="rId67"/>
    <p:sldId id="1017" r:id="rId68"/>
    <p:sldId id="297" r:id="rId69"/>
    <p:sldId id="1740" r:id="rId70"/>
    <p:sldId id="1741" r:id="rId71"/>
    <p:sldId id="1742" r:id="rId72"/>
    <p:sldId id="330" r:id="rId73"/>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0" autoAdjust="0"/>
    <p:restoredTop sz="94660"/>
  </p:normalViewPr>
  <p:slideViewPr>
    <p:cSldViewPr snapToGrid="0" snapToObjects="1" showGuides="1">
      <p:cViewPr varScale="1">
        <p:scale>
          <a:sx n="97" d="100"/>
          <a:sy n="97" d="100"/>
        </p:scale>
        <p:origin x="1644" y="78"/>
      </p:cViewPr>
      <p:guideLst>
        <p:guide orient="horz" pos="2232"/>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t>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10</a:t>
            </a:fld>
            <a:endParaRPr lang="en-US" altLang="en-US"/>
          </a:p>
        </p:txBody>
      </p:sp>
    </p:spTree>
    <p:extLst>
      <p:ext uri="{BB962C8B-B14F-4D97-AF65-F5344CB8AC3E}">
        <p14:creationId xmlns:p14="http://schemas.microsoft.com/office/powerpoint/2010/main" val="43702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14</a:t>
            </a:fld>
            <a:endParaRPr lang="en-US" altLang="en-US"/>
          </a:p>
        </p:txBody>
      </p:sp>
    </p:spTree>
    <p:extLst>
      <p:ext uri="{BB962C8B-B14F-4D97-AF65-F5344CB8AC3E}">
        <p14:creationId xmlns:p14="http://schemas.microsoft.com/office/powerpoint/2010/main" val="577445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15</a:t>
            </a:fld>
            <a:endParaRPr lang="en-US" altLang="en-US"/>
          </a:p>
        </p:txBody>
      </p:sp>
    </p:spTree>
    <p:extLst>
      <p:ext uri="{BB962C8B-B14F-4D97-AF65-F5344CB8AC3E}">
        <p14:creationId xmlns:p14="http://schemas.microsoft.com/office/powerpoint/2010/main" val="235024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16</a:t>
            </a:fld>
            <a:endParaRPr lang="en-US" altLang="en-US"/>
          </a:p>
        </p:txBody>
      </p:sp>
    </p:spTree>
    <p:extLst>
      <p:ext uri="{BB962C8B-B14F-4D97-AF65-F5344CB8AC3E}">
        <p14:creationId xmlns:p14="http://schemas.microsoft.com/office/powerpoint/2010/main" val="429424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27</a:t>
            </a:fld>
            <a:endParaRPr lang="en-US" altLang="en-US"/>
          </a:p>
        </p:txBody>
      </p:sp>
    </p:spTree>
    <p:extLst>
      <p:ext uri="{BB962C8B-B14F-4D97-AF65-F5344CB8AC3E}">
        <p14:creationId xmlns:p14="http://schemas.microsoft.com/office/powerpoint/2010/main" val="238012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28</a:t>
            </a:fld>
            <a:endParaRPr lang="en-US" altLang="en-US"/>
          </a:p>
        </p:txBody>
      </p:sp>
    </p:spTree>
    <p:extLst>
      <p:ext uri="{BB962C8B-B14F-4D97-AF65-F5344CB8AC3E}">
        <p14:creationId xmlns:p14="http://schemas.microsoft.com/office/powerpoint/2010/main" val="3970185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29</a:t>
            </a:fld>
            <a:endParaRPr lang="en-US" altLang="en-US"/>
          </a:p>
        </p:txBody>
      </p:sp>
    </p:spTree>
    <p:extLst>
      <p:ext uri="{BB962C8B-B14F-4D97-AF65-F5344CB8AC3E}">
        <p14:creationId xmlns:p14="http://schemas.microsoft.com/office/powerpoint/2010/main" val="92324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30</a:t>
            </a:fld>
            <a:endParaRPr lang="en-US" altLang="en-US"/>
          </a:p>
        </p:txBody>
      </p:sp>
    </p:spTree>
    <p:extLst>
      <p:ext uri="{BB962C8B-B14F-4D97-AF65-F5344CB8AC3E}">
        <p14:creationId xmlns:p14="http://schemas.microsoft.com/office/powerpoint/2010/main" val="3821677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31</a:t>
            </a:fld>
            <a:endParaRPr lang="en-US" altLang="en-US"/>
          </a:p>
        </p:txBody>
      </p:sp>
    </p:spTree>
    <p:extLst>
      <p:ext uri="{BB962C8B-B14F-4D97-AF65-F5344CB8AC3E}">
        <p14:creationId xmlns:p14="http://schemas.microsoft.com/office/powerpoint/2010/main" val="996976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32</a:t>
            </a:fld>
            <a:endParaRPr lang="en-US" altLang="en-US"/>
          </a:p>
        </p:txBody>
      </p:sp>
    </p:spTree>
    <p:extLst>
      <p:ext uri="{BB962C8B-B14F-4D97-AF65-F5344CB8AC3E}">
        <p14:creationId xmlns:p14="http://schemas.microsoft.com/office/powerpoint/2010/main" val="1021467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33</a:t>
            </a:fld>
            <a:endParaRPr lang="en-US" altLang="en-US"/>
          </a:p>
        </p:txBody>
      </p:sp>
    </p:spTree>
    <p:extLst>
      <p:ext uri="{BB962C8B-B14F-4D97-AF65-F5344CB8AC3E}">
        <p14:creationId xmlns:p14="http://schemas.microsoft.com/office/powerpoint/2010/main" val="418582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34</a:t>
            </a:fld>
            <a:endParaRPr lang="en-US" altLang="en-US"/>
          </a:p>
        </p:txBody>
      </p:sp>
    </p:spTree>
    <p:extLst>
      <p:ext uri="{BB962C8B-B14F-4D97-AF65-F5344CB8AC3E}">
        <p14:creationId xmlns:p14="http://schemas.microsoft.com/office/powerpoint/2010/main" val="802430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50</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65</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67</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68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69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378930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007127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4944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9356E4-27AD-40F7-AE7B-F0C5F6126A42}" type="datetime1">
              <a:rPr lang="en-US" altLang="en-US"/>
              <a:t>1/4/2024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97A87-0474-415B-9E76-F9B90C9D06B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432DC-7562-4F74-95D6-8254A40CF065}" type="datetime1">
              <a:rPr lang="en-US" altLang="en-US"/>
              <a:t>1/4/2024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85B71-AAF5-4137-BC24-D12689B218BF}"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18D24A-BBE5-4F4A-8F8D-5B195E6CDFB3}" type="datetime1">
              <a:rPr lang="en-US" altLang="en-US"/>
              <a:t>1/4/2024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9AA58-3ABE-402A-96F4-A4419A580E4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A6DD66-0A80-4921-9D90-60F3DC78FD3C}" type="datetime1">
              <a:rPr lang="en-US" altLang="en-US"/>
              <a:t>1/4/2024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A0D83-D2C9-471C-B8DD-EAE77C2D611F}"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9B86-44DF-4112-840D-BC383EC739D9}" type="datetime1">
              <a:rPr lang="en-US" altLang="en-US"/>
              <a:t>1/4/2024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5FB4-4543-4D96-867A-388829449B21}"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5280E-4A6C-45E7-BC5D-1D1AE4A1B455}" type="datetime1">
              <a:rPr lang="en-US" altLang="en-US"/>
              <a:t>1/4/2024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0D466-9594-4CEE-BBA4-B6C4831EFF3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82D7E7-3F0C-4169-B664-7347E4773394}" type="datetime1">
              <a:rPr lang="en-US" altLang="en-US"/>
              <a:t>1/4/2024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40BE0-8C60-4AEA-9015-4C55A5E14900}"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9CAA28-9504-4167-A3A9-57AB0BE1B178}" type="datetime1">
              <a:rPr lang="en-US" altLang="en-US"/>
              <a:t>1/4/2024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8C76FF-C2DD-45E7-9CE4-1808F249419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2F1E1-63B9-4DB7-9686-C42525AD25E5}" type="datetime1">
              <a:rPr lang="en-US" altLang="en-US"/>
              <a:t>1/4/2024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D6F0C9-3BAC-40B5-BDF0-49A6A5B4F47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A008-4B43-4407-A57C-CEB6CF1FD35F}" type="datetime1">
              <a:rPr lang="en-US" altLang="en-US"/>
              <a:t>1/4/2024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83B56-AADD-4F8B-A45E-B28A2398FFC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923E2-12CC-4975-AB8E-6A7692514269}" type="datetime1">
              <a:rPr lang="en-US" altLang="en-US"/>
              <a:t>1/4/2024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9DF7C-AD2E-4CA8-88D8-FAA2EEA26440}"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a:defRPr/>
            </a:pPr>
            <a:fld id="{A0738838-4164-4279-AAC8-48DFFEA39D8B}" type="datetime1">
              <a:rPr lang="en-US" altLang="en-US"/>
              <a:t>1/4/2024</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2C5CCA-394F-4F6E-8976-0BE5ECB64D9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1261975"/>
            <a:ext cx="9144000" cy="733999"/>
          </a:xfrm>
        </p:spPr>
        <p:txBody>
          <a:bodyPr/>
          <a:lstStyle/>
          <a:p>
            <a:pPr algn="ctr" eaLnBrk="1" hangingPunct="1"/>
            <a:r>
              <a:rPr lang="en-US" altLang="en-US" sz="3200" dirty="0">
                <a:latin typeface="Arial Rounded MT Bold" panose="020F0704030504030204" pitchFamily="34" charset="0"/>
              </a:rPr>
              <a:t>January 7, 2024</a:t>
            </a:r>
          </a:p>
        </p:txBody>
      </p:sp>
      <p:sp>
        <p:nvSpPr>
          <p:cNvPr id="4" name="Title 1"/>
          <p:cNvSpPr txBox="1"/>
          <p:nvPr/>
        </p:nvSpPr>
        <p:spPr bwMode="auto">
          <a:xfrm>
            <a:off x="1444481" y="132478"/>
            <a:ext cx="6255038" cy="116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3200" dirty="0">
                <a:latin typeface="Arial Rounded MT Bold" panose="020F0704030504030204" pitchFamily="34" charset="0"/>
              </a:rPr>
              <a:t>WELCOME!</a:t>
            </a:r>
          </a:p>
          <a:p>
            <a:pPr algn="ctr" defTabSz="914400" eaLnBrk="1" hangingPunct="1"/>
            <a:r>
              <a:rPr lang="en-US" altLang="en-US" sz="3200" dirty="0">
                <a:latin typeface="Arial Rounded MT Bold" panose="020F0704030504030204" pitchFamily="34" charset="0"/>
              </a:rPr>
              <a:t>Trinity Lutheran Church</a:t>
            </a:r>
          </a:p>
        </p:txBody>
      </p:sp>
      <p:pic>
        <p:nvPicPr>
          <p:cNvPr id="2" name="Picture 1">
            <a:extLst>
              <a:ext uri="{FF2B5EF4-FFF2-40B4-BE49-F238E27FC236}">
                <a16:creationId xmlns:a16="http://schemas.microsoft.com/office/drawing/2014/main" id="{40FE4DFB-D672-4EA6-7EE2-47709C6E61CA}"/>
              </a:ext>
            </a:extLst>
          </p:cNvPr>
          <p:cNvPicPr>
            <a:picLocks noChangeAspect="1"/>
          </p:cNvPicPr>
          <p:nvPr/>
        </p:nvPicPr>
        <p:blipFill>
          <a:blip r:embed="rId3"/>
          <a:stretch>
            <a:fillRect/>
          </a:stretch>
        </p:blipFill>
        <p:spPr>
          <a:xfrm>
            <a:off x="0" y="2497015"/>
            <a:ext cx="9144000" cy="43609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753229" y="1446105"/>
            <a:ext cx="7561341" cy="3009093"/>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In your infinite grace and mercy, forgive and restore us, so that with your help, we might become the people you created us to be.</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5556316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353291" y="1209797"/>
            <a:ext cx="8152311"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Hear the good news: By the power of the Holy Spirit we are made new creations in Christ Jesus, and through his selfless sacrifice, God forgives us all our sin. </a:t>
            </a:r>
            <a:r>
              <a:rPr lang="en-US" sz="32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solidFill>
                  <a:srgbClr val="000000"/>
                </a:solidFill>
                <a:latin typeface="Arial Rounded MT Bold" panose="020F0704030504030204" pitchFamily="34" charset="0"/>
                <a:ea typeface="Times New Roman" panose="02020603050405020304" pitchFamily="18" charset="0"/>
              </a:rPr>
              <a:t> Walk with God in this newness of life.</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algn="ctr">
              <a:buFont typeface="Symbol" panose="05050102010706020507" pitchFamily="18" charset="2"/>
              <a:buChar char=""/>
            </a:pPr>
            <a:r>
              <a:rPr lang="en-US" dirty="0"/>
              <a:t>Gathering Song/Hymn of Praise</a:t>
            </a:r>
          </a:p>
        </p:txBody>
      </p:sp>
      <p:sp>
        <p:nvSpPr>
          <p:cNvPr id="2" name="Rectangle 1"/>
          <p:cNvSpPr/>
          <p:nvPr/>
        </p:nvSpPr>
        <p:spPr>
          <a:xfrm>
            <a:off x="1" y="824563"/>
            <a:ext cx="9143998" cy="1977401"/>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“Brightest and Best”</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84</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(Verses 1-4 Only)</a:t>
            </a:r>
          </a:p>
        </p:txBody>
      </p:sp>
      <p:pic>
        <p:nvPicPr>
          <p:cNvPr id="7" name="Picture 6" descr="A painting of a sunset&#10;&#10;Description automatically generated">
            <a:extLst>
              <a:ext uri="{FF2B5EF4-FFF2-40B4-BE49-F238E27FC236}">
                <a16:creationId xmlns:a16="http://schemas.microsoft.com/office/drawing/2014/main" id="{7DD7CFAD-F363-CA46-8B00-157E65658FF7}"/>
              </a:ext>
            </a:extLst>
          </p:cNvPr>
          <p:cNvPicPr>
            <a:picLocks noChangeAspect="1"/>
          </p:cNvPicPr>
          <p:nvPr/>
        </p:nvPicPr>
        <p:blipFill>
          <a:blip r:embed="rId3"/>
          <a:stretch>
            <a:fillRect/>
          </a:stretch>
        </p:blipFill>
        <p:spPr>
          <a:xfrm>
            <a:off x="2838450" y="3147049"/>
            <a:ext cx="3467100" cy="3467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“Brightest and Best”  				     LBW 84</a:t>
            </a:r>
            <a:endParaRPr lang="en-US" sz="2800" dirty="0">
              <a:solidFill>
                <a:srgbClr val="000000"/>
              </a:solidFill>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AFA510D-17EA-DE19-C246-0A4604996DAA}"/>
              </a:ext>
            </a:extLst>
          </p:cNvPr>
          <p:cNvSpPr txBox="1"/>
          <p:nvPr/>
        </p:nvSpPr>
        <p:spPr>
          <a:xfrm>
            <a:off x="1243780" y="1281142"/>
            <a:ext cx="6656439" cy="4524315"/>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1	Brightest and best                                                 of the stars of the morning,</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dawn on our darkness and                                       lend us your aid.</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Star of the East,                                                       the horizon adorning,</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guide where our infant                                            redeemer is laid.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“Brightest and Best”  				     LBW 84</a:t>
            </a:r>
            <a:endParaRPr lang="en-US" sz="2800" dirty="0">
              <a:solidFill>
                <a:srgbClr val="000000"/>
              </a:solidFill>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AFA510D-17EA-DE19-C246-0A4604996DAA}"/>
              </a:ext>
            </a:extLst>
          </p:cNvPr>
          <p:cNvSpPr txBox="1"/>
          <p:nvPr/>
        </p:nvSpPr>
        <p:spPr>
          <a:xfrm>
            <a:off x="1229032" y="1445343"/>
            <a:ext cx="6685935" cy="4524315"/>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Cold on his cradle                                         the dewdrops are shining;</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low lies his head                                                       with the beasts of the stall;</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angels adore him                                                   in slumber reclining,</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maker and monarch                                            and savior of all.</a:t>
            </a:r>
          </a:p>
        </p:txBody>
      </p:sp>
    </p:spTree>
    <p:extLst>
      <p:ext uri="{BB962C8B-B14F-4D97-AF65-F5344CB8AC3E}">
        <p14:creationId xmlns:p14="http://schemas.microsoft.com/office/powerpoint/2010/main" val="330921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“Brightest and Best”  				     LBW 84</a:t>
            </a:r>
            <a:endParaRPr lang="en-US" sz="2800" dirty="0">
              <a:solidFill>
                <a:srgbClr val="000000"/>
              </a:solidFill>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AFA510D-17EA-DE19-C246-0A4604996DAA}"/>
              </a:ext>
            </a:extLst>
          </p:cNvPr>
          <p:cNvSpPr txBox="1"/>
          <p:nvPr/>
        </p:nvSpPr>
        <p:spPr>
          <a:xfrm>
            <a:off x="1520313" y="1166842"/>
            <a:ext cx="6027174" cy="4524315"/>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3	Shall we not yield him,                                       in costly devotion,</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fragrance of Edom and                              </a:t>
            </a:r>
            <a:r>
              <a:rPr lang="en-US" sz="3600" dirty="0" err="1">
                <a:effectLst/>
                <a:latin typeface="Arial Rounded MT Bold" panose="020F0704030504030204" pitchFamily="34" charset="0"/>
                <a:ea typeface="Times New Roman" panose="02020603050405020304" pitchFamily="18" charset="0"/>
              </a:rPr>
              <a:t>off’rings</a:t>
            </a:r>
            <a:r>
              <a:rPr lang="en-US" sz="3600" dirty="0">
                <a:effectLst/>
                <a:latin typeface="Arial Rounded MT Bold" panose="020F0704030504030204" pitchFamily="34" charset="0"/>
                <a:ea typeface="Times New Roman" panose="02020603050405020304" pitchFamily="18" charset="0"/>
              </a:rPr>
              <a:t> divine,</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gems of the mountain                                  and pearls of the ocean,</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myrrh from the forest                                                  or gold from the mine?</a:t>
            </a:r>
          </a:p>
        </p:txBody>
      </p:sp>
    </p:spTree>
    <p:extLst>
      <p:ext uri="{BB962C8B-B14F-4D97-AF65-F5344CB8AC3E}">
        <p14:creationId xmlns:p14="http://schemas.microsoft.com/office/powerpoint/2010/main" val="86533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“Brightest and Best”  				     LBW 84</a:t>
            </a:r>
            <a:endParaRPr lang="en-US" sz="2800" dirty="0">
              <a:solidFill>
                <a:srgbClr val="000000"/>
              </a:solidFill>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AFA510D-17EA-DE19-C246-0A4604996DAA}"/>
              </a:ext>
            </a:extLst>
          </p:cNvPr>
          <p:cNvSpPr txBox="1"/>
          <p:nvPr/>
        </p:nvSpPr>
        <p:spPr>
          <a:xfrm>
            <a:off x="1681316" y="1081549"/>
            <a:ext cx="5781368" cy="4524315"/>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4	Vainly we offer                                                         each ample oblation,</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vainly with gifts would                                        his favor secure;</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richer by far is                                                                         the heart’s adoration,</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dearer to God are                                       the prayers of the poor.</a:t>
            </a:r>
          </a:p>
        </p:txBody>
      </p:sp>
    </p:spTree>
    <p:extLst>
      <p:ext uri="{BB962C8B-B14F-4D97-AF65-F5344CB8AC3E}">
        <p14:creationId xmlns:p14="http://schemas.microsoft.com/office/powerpoint/2010/main" val="24461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530" marR="0" indent="-68453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18600" y="856344"/>
            <a:ext cx="9118361" cy="515999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955965"/>
            <a:ext cx="9157803" cy="492529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Roxanne Groff</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a:t>
            </a:r>
            <a:endParaRPr lang="en-US" sz="1400" dirty="0"/>
          </a:p>
        </p:txBody>
      </p:sp>
      <p:sp>
        <p:nvSpPr>
          <p:cNvPr id="6" name="Rectangle 5"/>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831272"/>
            <a:ext cx="9144000" cy="5798127"/>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44129" y="1439129"/>
            <a:ext cx="8384699" cy="5155257"/>
          </a:xfrm>
          <a:prstGeom prst="rect">
            <a:avLst/>
          </a:prstGeom>
        </p:spPr>
        <p:txBody>
          <a:bodyPr wrap="square">
            <a:spAutoFit/>
          </a:bodyPr>
          <a:lstStyle/>
          <a:p>
            <a:pPr marL="682625" marR="0" indent="-682625">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Let us pray…  Transforming God, in Christ Jesus you make all things new, turning the status quo on its head and calling us to push out of our comfort zones for the sake of others. Strengthen our faith through your holy word and meal that we might carry Jesus’ message with us to the world. In his name we pray.</a:t>
            </a: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520851"/>
            <a:ext cx="9144000" cy="4797524"/>
          </a:xfrm>
          <a:prstGeom prst="rect">
            <a:avLst/>
          </a:prstGeom>
        </p:spPr>
      </p:pic>
    </p:spTree>
    <p:extLst>
      <p:ext uri="{BB962C8B-B14F-4D97-AF65-F5344CB8AC3E}">
        <p14:creationId xmlns:p14="http://schemas.microsoft.com/office/powerpoint/2010/main" val="365330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p:cNvSpPr/>
          <p:nvPr/>
        </p:nvSpPr>
        <p:spPr>
          <a:xfrm>
            <a:off x="589164" y="1474170"/>
            <a:ext cx="7965671"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L:	Our scripture reading for this day is from the Gospel of Mark, the 2</a:t>
            </a:r>
            <a:r>
              <a:rPr lang="en-US" sz="3600" baseline="30000" dirty="0">
                <a:solidFill>
                  <a:prstClr val="black"/>
                </a:solidFill>
                <a:latin typeface="Arial Rounded MT Bold" panose="020F0704030504030204" pitchFamily="34" charset="0"/>
                <a:ea typeface="Calibri" panose="020F0502020204030204" pitchFamily="34" charset="0"/>
              </a:rPr>
              <a:t>nd</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2:1-22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EB76F3-8AFC-388C-2AFA-54F9E6A37A2F}"/>
              </a:ext>
            </a:extLst>
          </p:cNvPr>
          <p:cNvSpPr txBox="1"/>
          <p:nvPr/>
        </p:nvSpPr>
        <p:spPr>
          <a:xfrm>
            <a:off x="115454" y="1052052"/>
            <a:ext cx="8890894" cy="5632311"/>
          </a:xfrm>
          <a:prstGeom prst="rect">
            <a:avLst/>
          </a:prstGeom>
          <a:noFill/>
        </p:spPr>
        <p:txBody>
          <a:bodyPr wrap="square">
            <a:spAutoFit/>
          </a:bodyPr>
          <a:lstStyle/>
          <a:p>
            <a:pPr marL="0" marR="0">
              <a:spcBef>
                <a:spcPts val="0"/>
              </a:spcBef>
              <a:spcAft>
                <a:spcPts val="0"/>
              </a:spcAft>
            </a:pP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When he returned to Capernaum after some days, it was reported that he was at home.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So many gathered around that there was no longer room for them, not even in front of the door; and he was speaking the word to them.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Then some people came, bringing to him a paralyzed man, carried by four of them.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And when they could not bring him to Jesus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34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2:1-22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EB76F3-8AFC-388C-2AFA-54F9E6A37A2F}"/>
              </a:ext>
            </a:extLst>
          </p:cNvPr>
          <p:cNvSpPr txBox="1"/>
          <p:nvPr/>
        </p:nvSpPr>
        <p:spPr>
          <a:xfrm>
            <a:off x="115454" y="1052052"/>
            <a:ext cx="8890894"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because of the crowd, they removed the roof above him; and after having dug through it, they let down the mat on which the paralytic lay.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When Jesus saw their faith, he said to the paralytic, "Son, your sins are forgiven."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Now some of the scribes were sitting there, questioning in their hearts,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Why does this fellow speak in this way? It is blasphemy! Who can forgive sins but</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78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2:1-22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EB76F3-8AFC-388C-2AFA-54F9E6A37A2F}"/>
              </a:ext>
            </a:extLst>
          </p:cNvPr>
          <p:cNvSpPr txBox="1"/>
          <p:nvPr/>
        </p:nvSpPr>
        <p:spPr>
          <a:xfrm>
            <a:off x="115454" y="1052052"/>
            <a:ext cx="8890894"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God alone?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At once Jesus perceived in his spirit that they were discussing these questions among themselves; and he said to them, "Why do you raise such questions in your hearts?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Which is easier, to say to the paralytic, 'Your sins are forgiven,' or to say, 'Stand up and take your mat and walk'?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But so that you may know that the Son of Man has authority on earth to forgive sins"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430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p:cNvSpPr/>
          <p:nvPr/>
        </p:nvSpPr>
        <p:spPr>
          <a:xfrm>
            <a:off x="471055" y="1551709"/>
            <a:ext cx="8377381" cy="4708981"/>
          </a:xfrm>
          <a:prstGeom prst="rect">
            <a:avLst/>
          </a:prstGeom>
        </p:spPr>
        <p:txBody>
          <a:bodyPr wrap="square">
            <a:spAutoFit/>
          </a:bodyPr>
          <a:lstStyle/>
          <a:p>
            <a:pPr marL="684530" indent="-684530"/>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530" indent="-684530"/>
            <a:endParaRPr lang="en-US" sz="1600" dirty="0">
              <a:latin typeface="Arial Rounded MT Bold" panose="020F0704030504030204" pitchFamily="34" charset="0"/>
            </a:endParaRPr>
          </a:p>
          <a:p>
            <a:pPr marL="684530" indent="-684530"/>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530" indent="-684530"/>
            <a:endParaRPr lang="en-US" sz="1800" b="1" dirty="0">
              <a:latin typeface="Arial Rounded MT Bold" panose="020F0704030504030204" pitchFamily="34" charset="0"/>
            </a:endParaRPr>
          </a:p>
          <a:p>
            <a:pPr marL="684530" indent="-684530"/>
            <a:r>
              <a:rPr lang="en-US" sz="3600" b="1" dirty="0">
                <a:latin typeface="Arial Rounded MT Bold" panose="020F0704030504030204" pitchFamily="34" charset="0"/>
              </a:rPr>
              <a:t>C:  Amen.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2:1-22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EB76F3-8AFC-388C-2AFA-54F9E6A37A2F}"/>
              </a:ext>
            </a:extLst>
          </p:cNvPr>
          <p:cNvSpPr txBox="1"/>
          <p:nvPr/>
        </p:nvSpPr>
        <p:spPr>
          <a:xfrm>
            <a:off x="115454" y="1052052"/>
            <a:ext cx="8890894"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he said to the paralytic —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I say to you, stand up, take your mat and go to your home.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And he stood up, and immediately took the mat and went out before all of them; so that they were all amazed and glorified God, saying, "We have never seen anything like this!"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Jesus went out again beside the sea; the whole crowd gathered around him, and he taught them.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As he was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839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2:1-22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EB76F3-8AFC-388C-2AFA-54F9E6A37A2F}"/>
              </a:ext>
            </a:extLst>
          </p:cNvPr>
          <p:cNvSpPr txBox="1"/>
          <p:nvPr/>
        </p:nvSpPr>
        <p:spPr>
          <a:xfrm>
            <a:off x="115454" y="1052052"/>
            <a:ext cx="8890894"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walking along, he saw Levi son of Alphaeus sitting at the tax booth, and he said to him, "Follow me." And he got up and followed him.</a:t>
            </a:r>
            <a:b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b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And as he sat at dinner in Levi's house, many tax collectors and sinners were also sitting with Jesus and his disciples — for there were many who followed him.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When the scribes of the Pharisees saw that he was eating with</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965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2:1-22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EB76F3-8AFC-388C-2AFA-54F9E6A37A2F}"/>
              </a:ext>
            </a:extLst>
          </p:cNvPr>
          <p:cNvSpPr txBox="1"/>
          <p:nvPr/>
        </p:nvSpPr>
        <p:spPr>
          <a:xfrm>
            <a:off x="115454" y="1052052"/>
            <a:ext cx="8890894"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sinners and tax collectors, they said to his disciples, "Why does he eat with tax collectors and sinners?"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When Jesus heard this, he said to them, "Those who are well have no need of a physician, but those who are sick; I have come to call not the righteous but sinners."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Now John's disciples and the Pharisees were fasting; and people came and said to him, "Why do John's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72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2:1-22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EB76F3-8AFC-388C-2AFA-54F9E6A37A2F}"/>
              </a:ext>
            </a:extLst>
          </p:cNvPr>
          <p:cNvSpPr txBox="1"/>
          <p:nvPr/>
        </p:nvSpPr>
        <p:spPr>
          <a:xfrm>
            <a:off x="115454" y="1052052"/>
            <a:ext cx="8890894" cy="5632311"/>
          </a:xfrm>
          <a:prstGeom prst="rect">
            <a:avLst/>
          </a:prstGeom>
          <a:noFill/>
        </p:spPr>
        <p:txBody>
          <a:bodyPr wrap="square">
            <a:spAutoFit/>
          </a:bodyPr>
          <a:lstStyle/>
          <a:p>
            <a:pPr marL="0" marR="0">
              <a:spcBef>
                <a:spcPts val="0"/>
              </a:spcBef>
              <a:spcAft>
                <a:spcPts val="0"/>
              </a:spcAft>
            </a:pP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disciples and the disciples of the Pharisees fast, but your disciples do not fast?"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Jesus said to them, "The wedding guests cannot fast while the bridegroom is with them, can they? As long as they have the bridegroom with them, they cannot fast.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The days will come when the bridegroom is taken away from them, and then they will fast on that day.</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3534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2:1-22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EB76F3-8AFC-388C-2AFA-54F9E6A37A2F}"/>
              </a:ext>
            </a:extLst>
          </p:cNvPr>
          <p:cNvSpPr txBox="1"/>
          <p:nvPr/>
        </p:nvSpPr>
        <p:spPr>
          <a:xfrm>
            <a:off x="115454" y="1052052"/>
            <a:ext cx="8890894" cy="5078313"/>
          </a:xfrm>
          <a:prstGeom prst="rect">
            <a:avLst/>
          </a:prstGeom>
          <a:noFill/>
        </p:spPr>
        <p:txBody>
          <a:bodyPr wrap="square">
            <a:spAutoFit/>
          </a:bodyPr>
          <a:lstStyle/>
          <a:p>
            <a:pPr marL="0" marR="0">
              <a:spcBef>
                <a:spcPts val="0"/>
              </a:spcBef>
              <a:spcAft>
                <a:spcPts val="0"/>
              </a:spcAft>
            </a:pP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No one sews a piece of unshrunk cloth on an old cloak; otherwise, the patch pulls away from it, the new from the old, and a worse tear is made. </a:t>
            </a:r>
            <a:r>
              <a:rPr lang="en-US" sz="3600" baseline="300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22</a:t>
            </a:r>
            <a:r>
              <a:rPr lang="en-US" sz="36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And no one puts new wine into old wineskins; otherwise, the wine will burst the skins, and the wine is lost, and so are the skins; but one puts new wine into fresh wineskins."</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560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0000"/>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TextBox 5"/>
          <p:cNvSpPr txBox="1"/>
          <p:nvPr/>
        </p:nvSpPr>
        <p:spPr>
          <a:xfrm>
            <a:off x="855517" y="1189605"/>
            <a:ext cx="7509165" cy="222708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454" y="136310"/>
            <a:ext cx="9028546" cy="646331"/>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Mark 2:1-22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5F2D886C-9C58-DE5D-3786-57F7FBA4DC9C}"/>
              </a:ext>
            </a:extLst>
          </p:cNvPr>
          <p:cNvPicPr>
            <a:picLocks noChangeAspect="1"/>
          </p:cNvPicPr>
          <p:nvPr/>
        </p:nvPicPr>
        <p:blipFill>
          <a:blip r:embed="rId3"/>
          <a:stretch>
            <a:fillRect/>
          </a:stretch>
        </p:blipFill>
        <p:spPr>
          <a:xfrm>
            <a:off x="0" y="2497015"/>
            <a:ext cx="9144000" cy="436098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1585461"/>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514764"/>
            <a:ext cx="9144000" cy="4590482"/>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0" y="1751715"/>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2416302"/>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78746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834657"/>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8707" y="946299"/>
            <a:ext cx="7293936" cy="3649076"/>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07209"/>
            <a:ext cx="9144000"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a:t>
            </a:r>
            <a:r>
              <a:rPr lang="en-US" sz="3200" b="1" dirty="0">
                <a:latin typeface="Arial Rounded MT Bold" panose="020F0704030504030204" pitchFamily="34" charset="0"/>
                <a:ea typeface="Calibri" panose="020F0502020204030204" pitchFamily="34" charset="0"/>
                <a:cs typeface="Times New Roman" panose="02020603050405020304" pitchFamily="18" charset="0"/>
              </a:rPr>
              <a:t>QUILT TYING AND PRESENTATION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CB57F1-1375-15A7-F8EE-2599C46379D3}"/>
              </a:ext>
            </a:extLst>
          </p:cNvPr>
          <p:cNvSpPr txBox="1"/>
          <p:nvPr/>
        </p:nvSpPr>
        <p:spPr>
          <a:xfrm>
            <a:off x="698090" y="2105392"/>
            <a:ext cx="7678993" cy="2862322"/>
          </a:xfrm>
          <a:prstGeom prst="rect">
            <a:avLst/>
          </a:prstGeom>
          <a:noFill/>
        </p:spPr>
        <p:txBody>
          <a:bodyPr wrap="square">
            <a:spAutoFit/>
          </a:bodyPr>
          <a:lstStyle/>
          <a:p>
            <a:r>
              <a:rPr lang="en-US" sz="3600" dirty="0">
                <a:latin typeface="Arial Rounded MT Bold" panose="020F0704030504030204" pitchFamily="34" charset="0"/>
              </a:rPr>
              <a:t>This Quilt was lovingly crafted for recovery and healing especially for XXX.</a:t>
            </a:r>
          </a:p>
          <a:p>
            <a:endParaRPr lang="en-US" sz="3600" dirty="0">
              <a:latin typeface="Arial Rounded MT Bold" panose="020F0704030504030204" pitchFamily="34" charset="0"/>
            </a:endParaRPr>
          </a:p>
          <a:p>
            <a:r>
              <a:rPr lang="en-US" sz="3600" dirty="0">
                <a:latin typeface="Arial Rounded MT Bold" panose="020F0704030504030204" pitchFamily="34" charset="0"/>
              </a:rPr>
              <a:t>Let us pray…</a:t>
            </a:r>
          </a:p>
        </p:txBody>
      </p:sp>
    </p:spTree>
    <p:extLst>
      <p:ext uri="{BB962C8B-B14F-4D97-AF65-F5344CB8AC3E}">
        <p14:creationId xmlns:p14="http://schemas.microsoft.com/office/powerpoint/2010/main" val="22182941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our teacher and healer,</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6217" y="1086697"/>
            <a:ext cx="8954654"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Confident that in Christ Jesus you answer prayer, we lift to you all for whom pray, aloud and in our hearts, through Jesus Christ, our savior.</a:t>
            </a:r>
          </a:p>
          <a:p>
            <a:pPr marL="684530" marR="0" indent="-684530">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209964"/>
            <a:ext cx="9144000" cy="4257964"/>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91402"/>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2" name="Picture 1">
            <a:extLst>
              <a:ext uri="{FF2B5EF4-FFF2-40B4-BE49-F238E27FC236}">
                <a16:creationId xmlns:a16="http://schemas.microsoft.com/office/drawing/2014/main" id="{7A48FDF2-F243-C5BC-02CF-5F3506A4CD2E}"/>
              </a:ext>
            </a:extLst>
          </p:cNvPr>
          <p:cNvPicPr>
            <a:picLocks noChangeAspect="1"/>
          </p:cNvPicPr>
          <p:nvPr/>
        </p:nvPicPr>
        <p:blipFill>
          <a:blip r:embed="rId3"/>
          <a:stretch>
            <a:fillRect/>
          </a:stretch>
        </p:blipFill>
        <p:spPr>
          <a:xfrm>
            <a:off x="0" y="2497015"/>
            <a:ext cx="9144000" cy="436098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pic>
        <p:nvPicPr>
          <p:cNvPr id="2" name="Picture 1">
            <a:extLst>
              <a:ext uri="{FF2B5EF4-FFF2-40B4-BE49-F238E27FC236}">
                <a16:creationId xmlns:a16="http://schemas.microsoft.com/office/drawing/2014/main" id="{986B9A95-BBC5-DAB0-8647-3F4B9967D2D4}"/>
              </a:ext>
            </a:extLst>
          </p:cNvPr>
          <p:cNvPicPr>
            <a:picLocks noChangeAspect="1"/>
          </p:cNvPicPr>
          <p:nvPr/>
        </p:nvPicPr>
        <p:blipFill>
          <a:blip r:embed="rId3"/>
          <a:stretch>
            <a:fillRect/>
          </a:stretch>
        </p:blipFill>
        <p:spPr>
          <a:xfrm>
            <a:off x="0" y="2497015"/>
            <a:ext cx="9144000" cy="436098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0" y="812057"/>
            <a:ext cx="9144000" cy="6045942"/>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0" y="945221"/>
            <a:ext cx="9166814" cy="5912777"/>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82193" y="1999634"/>
            <a:ext cx="8902557" cy="2811539"/>
          </a:xfrm>
          <a:prstGeom prst="rect">
            <a:avLst/>
          </a:prstGeom>
        </p:spPr>
        <p:txBody>
          <a:bodyPr wrap="square">
            <a:spAutoFit/>
          </a:bodyPr>
          <a:lstStyle/>
          <a:p>
            <a:pPr marL="462280" marR="0" indent="-462280">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a:t>
            </a:r>
          </a:p>
          <a:p>
            <a:pPr marL="462280" marR="0" indent="-462280">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2280" marR="0" indent="-462280">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2280" marR="0" indent="-462280">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2280" marR="0" indent="-4622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0966" y="1392857"/>
            <a:ext cx="8369352" cy="2416302"/>
          </a:xfrm>
          <a:prstGeom prst="rect">
            <a:avLst/>
          </a:prstGeom>
        </p:spPr>
        <p:txBody>
          <a:bodyPr wrap="square">
            <a:spAutoFit/>
          </a:bodyPr>
          <a:lstStyle/>
          <a:p>
            <a:pPr marL="573405" marR="0" indent="-57340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who will never leave us now invites us to the table to share in the feast of life. Come and dine, for all is prepared for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330035"/>
            <a:ext cx="9144000" cy="5190837"/>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7C59B20-01E8-2847-7287-D639179454FF}"/>
              </a:ext>
            </a:extLst>
          </p:cNvPr>
          <p:cNvSpPr txBox="1"/>
          <p:nvPr/>
        </p:nvSpPr>
        <p:spPr>
          <a:xfrm>
            <a:off x="412955" y="1612490"/>
            <a:ext cx="8475406" cy="3170099"/>
          </a:xfrm>
          <a:prstGeom prst="rect">
            <a:avLst/>
          </a:prstGeom>
          <a:noFill/>
        </p:spPr>
        <p:txBody>
          <a:bodyPr wrap="square">
            <a:spAutoFit/>
          </a:bodyPr>
          <a:lstStyle/>
          <a:p>
            <a:pPr marL="688975" marR="0" indent="-688975">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May this body and blood of our Lord and Savior, Jesus Christ, strengthen, keep, and unity us, </a:t>
            </a:r>
            <a:r>
              <a:rPr lang="en-US" sz="36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 now and forever,</a:t>
            </a:r>
          </a:p>
          <a:p>
            <a:pPr marL="228600" marR="0" indent="-228600">
              <a:spcBef>
                <a:spcPts val="0"/>
              </a:spcBef>
              <a:spcAft>
                <a:spcPts val="0"/>
              </a:spcAft>
            </a:pPr>
            <a:endParaRPr lang="en-US" sz="32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28600" marR="0" indent="-228600">
              <a:spcBef>
                <a:spcPts val="0"/>
              </a:spcBef>
              <a:spcAft>
                <a:spcPts val="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Amen.</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3210" marR="0" indent="-283210">
              <a:spcBef>
                <a:spcPts val="0"/>
              </a:spcBef>
              <a:spcAft>
                <a:spcPts val="0"/>
              </a:spcAft>
            </a:pPr>
            <a:r>
              <a:rPr lang="en-US" sz="3200" b="1"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b="51796"/>
          <a:stretch>
            <a:fillRect/>
          </a:stretch>
        </p:blipFill>
        <p:spPr>
          <a:xfrm>
            <a:off x="0" y="894492"/>
            <a:ext cx="9144000" cy="5427649"/>
          </a:xfrm>
          <a:prstGeom prst="rect">
            <a:avLst/>
          </a:prstGeom>
        </p:spPr>
      </p:pic>
    </p:spTree>
    <p:extLst>
      <p:ext uri="{BB962C8B-B14F-4D97-AF65-F5344CB8AC3E}">
        <p14:creationId xmlns:p14="http://schemas.microsoft.com/office/powerpoint/2010/main" val="167265635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t="49548"/>
          <a:stretch>
            <a:fillRect/>
          </a:stretch>
        </p:blipFill>
        <p:spPr>
          <a:xfrm>
            <a:off x="0" y="1059873"/>
            <a:ext cx="9144000" cy="5243420"/>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9" y="1441534"/>
            <a:ext cx="882550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Blessed be your name, O God, for we have feasted on your Word, Christ Jesus, the joy and delight of our hearts.  Strengthened by this food, send us to gather the world to your banquet, where none are left out and all are satisfied.  In Jesus’ name we pray.</a:t>
            </a:r>
          </a:p>
        </p:txBody>
      </p:sp>
      <p:sp>
        <p:nvSpPr>
          <p:cNvPr id="3" name="Rectangle 2"/>
          <p:cNvSpPr/>
          <p:nvPr/>
        </p:nvSpPr>
        <p:spPr>
          <a:xfrm>
            <a:off x="274752" y="550849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2" name="Picture 1">
            <a:extLst>
              <a:ext uri="{FF2B5EF4-FFF2-40B4-BE49-F238E27FC236}">
                <a16:creationId xmlns:a16="http://schemas.microsoft.com/office/drawing/2014/main" id="{16C09F1A-8E27-A888-FC46-0D31B6561A2E}"/>
              </a:ext>
            </a:extLst>
          </p:cNvPr>
          <p:cNvPicPr>
            <a:picLocks noChangeAspect="1"/>
          </p:cNvPicPr>
          <p:nvPr/>
        </p:nvPicPr>
        <p:blipFill>
          <a:blip r:embed="rId3"/>
          <a:stretch>
            <a:fillRect/>
          </a:stretch>
        </p:blipFill>
        <p:spPr>
          <a:xfrm>
            <a:off x="0" y="2497015"/>
            <a:ext cx="9144000" cy="436098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7036" y="1746943"/>
            <a:ext cx="8032173"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effectLst/>
                <a:latin typeface="Arial Rounded MT Bold" panose="020F0704030504030204" pitchFamily="34" charset="0"/>
                <a:ea typeface="Calibri" panose="020F0502020204030204" pitchFamily="34" charset="0"/>
              </a:rPr>
              <a:t>God who names you, Christ who claims you, and the Holy Spirit who dwells in you, bless you and remain with you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3999" cy="706582"/>
          </a:xfrm>
        </p:spPr>
        <p:txBody>
          <a:bodyPr/>
          <a:lstStyle/>
          <a:p>
            <a:pPr marL="571500" indent="-571500" algn="ctr">
              <a:buFont typeface="Symbol" panose="05050102010706020507" pitchFamily="18" charset="2"/>
              <a:buChar char=""/>
            </a:pPr>
            <a:r>
              <a:rPr lang="en-US" dirty="0"/>
              <a:t>Sending Song</a:t>
            </a:r>
          </a:p>
        </p:txBody>
      </p:sp>
      <p:sp>
        <p:nvSpPr>
          <p:cNvPr id="2" name="Rectangle 1"/>
          <p:cNvSpPr/>
          <p:nvPr/>
        </p:nvSpPr>
        <p:spPr>
          <a:xfrm>
            <a:off x="0" y="675635"/>
            <a:ext cx="9143998" cy="1977401"/>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“As With Gladness Men of Old”	</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82</a:t>
            </a:r>
          </a:p>
          <a:p>
            <a:pPr marR="0" lvl="0" algn="ctr">
              <a:lnSpc>
                <a:spcPct val="107000"/>
              </a:lnSpc>
              <a:spcBef>
                <a:spcPts val="0"/>
              </a:spcBef>
              <a:spcAft>
                <a:spcPts val="600"/>
              </a:spcAft>
            </a:pPr>
            <a:r>
              <a:rPr lang="en-US" sz="3600" i="1" dirty="0">
                <a:solidFill>
                  <a:srgbClr val="C00000"/>
                </a:solidFill>
                <a:latin typeface="Arial Rounded MT Bold" panose="020F0704030504030204" pitchFamily="34" charset="0"/>
                <a:ea typeface="Calibri" panose="020F0502020204030204" pitchFamily="34" charset="0"/>
              </a:rPr>
              <a:t>(Verses 1-4 Only)</a:t>
            </a:r>
          </a:p>
        </p:txBody>
      </p:sp>
      <p:pic>
        <p:nvPicPr>
          <p:cNvPr id="5" name="Picture 4">
            <a:extLst>
              <a:ext uri="{FF2B5EF4-FFF2-40B4-BE49-F238E27FC236}">
                <a16:creationId xmlns:a16="http://schemas.microsoft.com/office/drawing/2014/main" id="{4489AD0A-C65A-9F8B-1024-686D04722B7E}"/>
              </a:ext>
            </a:extLst>
          </p:cNvPr>
          <p:cNvPicPr>
            <a:picLocks noChangeAspect="1"/>
          </p:cNvPicPr>
          <p:nvPr/>
        </p:nvPicPr>
        <p:blipFill>
          <a:blip r:embed="rId3"/>
          <a:stretch>
            <a:fillRect/>
          </a:stretch>
        </p:blipFill>
        <p:spPr>
          <a:xfrm>
            <a:off x="-1" y="3123709"/>
            <a:ext cx="9144001" cy="373429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1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As With Gladness Men of Old	  	     LBW 82</a:t>
            </a:r>
          </a:p>
        </p:txBody>
      </p:sp>
      <p:sp>
        <p:nvSpPr>
          <p:cNvPr id="4" name="TextBox 3">
            <a:extLst>
              <a:ext uri="{FF2B5EF4-FFF2-40B4-BE49-F238E27FC236}">
                <a16:creationId xmlns:a16="http://schemas.microsoft.com/office/drawing/2014/main" id="{4210C50A-B9B5-9D9B-EE13-0040692AD164}"/>
              </a:ext>
            </a:extLst>
          </p:cNvPr>
          <p:cNvSpPr txBox="1"/>
          <p:nvPr/>
        </p:nvSpPr>
        <p:spPr>
          <a:xfrm>
            <a:off x="600997" y="1720840"/>
            <a:ext cx="7865806" cy="3416320"/>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As with gladness men of old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did the guiding star behold;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as with joy they hailed its light,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leading onward, beaming bright;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 most gracious Lord, may we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evermore be led by thee.</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1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As With Gladness Men of Old	  	     LBW 82</a:t>
            </a:r>
          </a:p>
        </p:txBody>
      </p:sp>
      <p:sp>
        <p:nvSpPr>
          <p:cNvPr id="4" name="TextBox 3">
            <a:extLst>
              <a:ext uri="{FF2B5EF4-FFF2-40B4-BE49-F238E27FC236}">
                <a16:creationId xmlns:a16="http://schemas.microsoft.com/office/drawing/2014/main" id="{4210C50A-B9B5-9D9B-EE13-0040692AD164}"/>
              </a:ext>
            </a:extLst>
          </p:cNvPr>
          <p:cNvSpPr txBox="1"/>
          <p:nvPr/>
        </p:nvSpPr>
        <p:spPr>
          <a:xfrm>
            <a:off x="186813" y="1189705"/>
            <a:ext cx="8829368" cy="3416320"/>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As with joyful steps they sped,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Savior, to thy lowly bed,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there to bend the knee before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thee, whom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and earth adore;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 may we with willing feet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ever seek thy mercy seat.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96672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905173"/>
            <a:ext cx="9144000" cy="3814609"/>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1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As With Gladness Men of Old	  	     LBW 82</a:t>
            </a:r>
          </a:p>
        </p:txBody>
      </p:sp>
      <p:sp>
        <p:nvSpPr>
          <p:cNvPr id="4" name="TextBox 3">
            <a:extLst>
              <a:ext uri="{FF2B5EF4-FFF2-40B4-BE49-F238E27FC236}">
                <a16:creationId xmlns:a16="http://schemas.microsoft.com/office/drawing/2014/main" id="{4210C50A-B9B5-9D9B-EE13-0040692AD164}"/>
              </a:ext>
            </a:extLst>
          </p:cNvPr>
          <p:cNvSpPr txBox="1"/>
          <p:nvPr/>
        </p:nvSpPr>
        <p:spPr>
          <a:xfrm>
            <a:off x="586248" y="1943294"/>
            <a:ext cx="7895303" cy="3416320"/>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As they offered gifts most rare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thy cradle, rude and bare,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 may we with holy joy,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pure and free from sin's alloy,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all our costliest treasures bring,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Christ, to thee, our </a:t>
            </a:r>
            <a:r>
              <a:rPr lang="en-US" sz="3600" dirty="0" err="1">
                <a:effectLst/>
                <a:latin typeface="Arial Rounded MT Bold" panose="020F0704030504030204" pitchFamily="34" charset="0"/>
                <a:ea typeface="MS Mincho" panose="02020609040205080304" pitchFamily="49" charset="-128"/>
              </a:rPr>
              <a:t>heav'nly</a:t>
            </a:r>
            <a:r>
              <a:rPr lang="en-US" sz="3600" dirty="0">
                <a:effectLst/>
                <a:latin typeface="Arial Rounded MT Bold" panose="020F0704030504030204" pitchFamily="34" charset="0"/>
                <a:ea typeface="MS Mincho" panose="02020609040205080304" pitchFamily="49" charset="-128"/>
              </a:rPr>
              <a:t> king.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736433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1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As With Gladness Men of Old	  	     LBW 82</a:t>
            </a:r>
          </a:p>
        </p:txBody>
      </p:sp>
      <p:sp>
        <p:nvSpPr>
          <p:cNvPr id="4" name="TextBox 3">
            <a:extLst>
              <a:ext uri="{FF2B5EF4-FFF2-40B4-BE49-F238E27FC236}">
                <a16:creationId xmlns:a16="http://schemas.microsoft.com/office/drawing/2014/main" id="{4210C50A-B9B5-9D9B-EE13-0040692AD164}"/>
              </a:ext>
            </a:extLst>
          </p:cNvPr>
          <p:cNvSpPr txBox="1"/>
          <p:nvPr/>
        </p:nvSpPr>
        <p:spPr>
          <a:xfrm>
            <a:off x="304800" y="1720840"/>
            <a:ext cx="8082116" cy="3416320"/>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Holy Jesus,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day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keep us in the narrow 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when earthly things are past,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bring our ransomed souls at last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where they need no star to guide,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where no clouds thy glory hide.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98739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p:cNvSpPr/>
          <p:nvPr/>
        </p:nvSpPr>
        <p:spPr>
          <a:xfrm>
            <a:off x="234591" y="3316010"/>
            <a:ext cx="8507003" cy="2131289"/>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p:cNvSpPr/>
          <p:nvPr/>
        </p:nvSpPr>
        <p:spPr>
          <a:xfrm>
            <a:off x="246580" y="3090055"/>
            <a:ext cx="8650839" cy="2312043"/>
          </a:xfrm>
          <a:prstGeom prst="rect">
            <a:avLst/>
          </a:prstGeom>
        </p:spPr>
        <p:txBody>
          <a:bodyPr wrap="square">
            <a:spAutoFit/>
          </a:bodyPr>
          <a:lstStyle/>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855">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of all that is,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41952" y="983990"/>
            <a:ext cx="8583896" cy="538025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have failed to trust you to care for us. We have tried to be our own god in our lives and the lives of others. We have not listened to your call, nor lived in faithfulness to you. We have caused harm directly and indirectly to ourselves, our neighbors, and your creation. </a:t>
            </a:r>
            <a:endParaRPr lang="en-US" sz="4000" b="1"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7423</TotalTime>
  <Words>4170</Words>
  <Application>Microsoft Office PowerPoint</Application>
  <PresentationFormat>On-screen Show (4:3)</PresentationFormat>
  <Paragraphs>329</Paragraphs>
  <Slides>72</Slides>
  <Notes>45</Notes>
  <HiddenSlides>29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Arial Rounded MT Bold</vt:lpstr>
      <vt:lpstr>Calibri</vt:lpstr>
      <vt:lpstr>Calibri Light</vt:lpstr>
      <vt:lpstr>Segoe UI Symbol</vt:lpstr>
      <vt:lpstr>Symbol</vt:lpstr>
      <vt:lpstr>Times New Roman</vt:lpstr>
      <vt:lpstr>Office Theme</vt:lpstr>
      <vt:lpstr>January 7, 2024</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PowerPoint Presentation</vt:lpstr>
      <vt:lpstr>PowerPoint Presentation</vt:lpstr>
      <vt:lpstr>PowerPoint Presentation</vt:lpstr>
      <vt:lpstr>PowerPoint Presentation</vt:lpstr>
      <vt:lpstr>Gathering Song/Hymn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147</cp:revision>
  <dcterms:created xsi:type="dcterms:W3CDTF">2016-05-14T21:20:00Z</dcterms:created>
  <dcterms:modified xsi:type="dcterms:W3CDTF">2024-01-05T04:45:35Z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922E4D8F61E94F3B9050E9BDB314627B</vt:lpwstr>
  </property>
  <property fmtid="{D5CDD505-2E9C-101B-9397-08002B2CF9AE}" pid="3" name="KSOProductBuildVer">
    <vt:lpwstr>1033-11.2.0.11219</vt:lpwstr>
  </property>
</Properties>
</file>