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5"/>
  </p:notesMasterIdLst>
  <p:sldIdLst>
    <p:sldId id="258" r:id="rId2"/>
    <p:sldId id="260" r:id="rId3"/>
    <p:sldId id="261" r:id="rId4"/>
    <p:sldId id="340" r:id="rId5"/>
    <p:sldId id="2161" r:id="rId6"/>
    <p:sldId id="341" r:id="rId7"/>
    <p:sldId id="267" r:id="rId8"/>
    <p:sldId id="297" r:id="rId9"/>
    <p:sldId id="2184" r:id="rId10"/>
    <p:sldId id="2185" r:id="rId11"/>
    <p:sldId id="2186" r:id="rId12"/>
    <p:sldId id="270" r:id="rId13"/>
    <p:sldId id="272" r:id="rId14"/>
    <p:sldId id="271" r:id="rId15"/>
    <p:sldId id="273" r:id="rId16"/>
    <p:sldId id="274" r:id="rId17"/>
    <p:sldId id="275" r:id="rId18"/>
    <p:sldId id="348" r:id="rId19"/>
    <p:sldId id="277" r:id="rId20"/>
    <p:sldId id="1536" r:id="rId21"/>
    <p:sldId id="278" r:id="rId22"/>
    <p:sldId id="289" r:id="rId23"/>
    <p:sldId id="2187" r:id="rId24"/>
    <p:sldId id="2188" r:id="rId25"/>
    <p:sldId id="2189" r:id="rId26"/>
    <p:sldId id="2190" r:id="rId27"/>
    <p:sldId id="2191" r:id="rId28"/>
    <p:sldId id="2192" r:id="rId29"/>
    <p:sldId id="2193" r:id="rId30"/>
    <p:sldId id="2194" r:id="rId31"/>
    <p:sldId id="2195" r:id="rId32"/>
    <p:sldId id="2196" r:id="rId33"/>
    <p:sldId id="2197" r:id="rId34"/>
    <p:sldId id="2198" r:id="rId35"/>
    <p:sldId id="995" r:id="rId36"/>
    <p:sldId id="2183" r:id="rId37"/>
    <p:sldId id="2199" r:id="rId38"/>
    <p:sldId id="2200" r:id="rId39"/>
    <p:sldId id="2201" r:id="rId40"/>
    <p:sldId id="2202" r:id="rId41"/>
    <p:sldId id="2203" r:id="rId42"/>
    <p:sldId id="2204" r:id="rId43"/>
    <p:sldId id="2205" r:id="rId44"/>
    <p:sldId id="2206" r:id="rId45"/>
    <p:sldId id="1448" r:id="rId46"/>
    <p:sldId id="310" r:id="rId47"/>
    <p:sldId id="1424" r:id="rId48"/>
    <p:sldId id="1425" r:id="rId49"/>
    <p:sldId id="339" r:id="rId50"/>
    <p:sldId id="334" r:id="rId51"/>
    <p:sldId id="335" r:id="rId52"/>
    <p:sldId id="336" r:id="rId53"/>
    <p:sldId id="337" r:id="rId54"/>
    <p:sldId id="338" r:id="rId55"/>
    <p:sldId id="304" r:id="rId56"/>
    <p:sldId id="1776" r:id="rId57"/>
    <p:sldId id="1777" r:id="rId58"/>
    <p:sldId id="1014" r:id="rId59"/>
    <p:sldId id="311" r:id="rId60"/>
    <p:sldId id="312" r:id="rId61"/>
    <p:sldId id="313" r:id="rId62"/>
    <p:sldId id="314" r:id="rId63"/>
    <p:sldId id="315" r:id="rId64"/>
    <p:sldId id="316" r:id="rId65"/>
    <p:sldId id="317" r:id="rId66"/>
    <p:sldId id="318" r:id="rId67"/>
    <p:sldId id="319" r:id="rId68"/>
    <p:sldId id="320" r:id="rId69"/>
    <p:sldId id="2055" r:id="rId70"/>
    <p:sldId id="2056" r:id="rId71"/>
    <p:sldId id="321" r:id="rId72"/>
    <p:sldId id="1950" r:id="rId73"/>
    <p:sldId id="2207" r:id="rId74"/>
    <p:sldId id="2057" r:id="rId75"/>
    <p:sldId id="1015" r:id="rId76"/>
    <p:sldId id="324" r:id="rId77"/>
    <p:sldId id="266" r:id="rId78"/>
    <p:sldId id="2208" r:id="rId79"/>
    <p:sldId id="2209" r:id="rId80"/>
    <p:sldId id="2211" r:id="rId81"/>
    <p:sldId id="2210" r:id="rId82"/>
    <p:sldId id="2212" r:id="rId83"/>
    <p:sldId id="330" r:id="rId84"/>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60">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snapToGrid="0" snapToObjects="1" showGuides="1">
      <p:cViewPr>
        <p:scale>
          <a:sx n="106" d="100"/>
          <a:sy n="106" d="100"/>
        </p:scale>
        <p:origin x="1284" y="0"/>
      </p:cViewPr>
      <p:guideLst>
        <p:guide orient="horz" pos="216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7/4/2026</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075D4-4477-EA46-6C6F-F8AE307BFE6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B94D747-76F8-9796-C4DD-02E8425031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6ED366-5E04-6158-7137-D797A1681C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86538F8-B48A-B9C9-6654-CA7AE7ED32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20720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439D-51CF-6E11-C9D2-CBCA11F00EC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71777FC-71C7-BCAA-004C-0B64561ABC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6CA59C-1295-9162-8A3D-9CC58309C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8519DA9-FBC8-F34B-3C7C-68338F878F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17129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427997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374027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3069134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062B1-4B15-A279-E1BE-1D50671A0F7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88BB0C2-64A9-8E73-706E-79DC9FA8BC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2502ACE-C59C-E2D6-DA21-F48C275A6B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7FC76F9-00F7-399A-D510-AC4EB74BD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988187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7A0E5-E94C-F8A6-7115-A8006906A8F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6E03DE1-487E-F990-E7BB-BC75447972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5641572-08CF-4A74-6EED-F4CF112278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1FA8B17-243B-914D-656D-3C551232ED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1509365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B871F-0A89-F4B8-AD99-B0A8AD0C387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341B187-71EB-B380-4ABD-95124186D0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3BF7710-1E3F-C9D6-D6FC-82D4BEF0D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5D18F65-3D4A-A965-2F32-6CEABF8800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3829927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B3A8A-AFB1-8E2F-B2B2-9E7A78303B1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516F56B-889D-BBAB-C9A7-4EB2F8573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92DC8E9-2ACC-71A4-33AC-B818F43793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D411664-4332-6AF3-F45D-F656F245C5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4154500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FC79E-FCAE-CE2F-EDF8-07330AFA882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E87CECE-D7F7-6D17-ABAF-09406F8B27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22923A7-86CF-0EDB-7960-D6C4DB2BB1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215524F-4FFB-4288-FF75-EF39CE5C95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1824496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E10B0-86D8-53C5-EE55-5B01EFD7CEB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6EF0D06-F164-4658-EF7C-9EC2387645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97F35B6-11B1-AF23-7AD9-9BC215EA9D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E66021E-2A90-C0C3-6448-EF1CDCAF5E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3155803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A61CE-5176-127A-97CE-0B45CB267E0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7E82A4F-B058-D8FE-89F6-A90F0965AF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6AA6D71-FC1C-D50D-9920-27E894CA0D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6FC224E-5ED6-97D3-D1DC-04C25ED7F6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291371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1D9A-4A31-6110-16A4-0AC46673094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7C1F88A-D2B1-EDB7-A2B6-36A8868103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C6DEB17-17C3-A7DB-BDDB-76E835F0CB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438FF93-F944-3669-D0F2-55665820C7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3208228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EF80A-4EBD-B5AE-3095-DFFFC1BA1E9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B6C8E0D-781F-CF95-BDF7-ADCD7EC31A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E1D1282-1AFD-E889-2142-3AF52C3C12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B71EEA2-195E-8C7A-A3C7-1CC9E51E9E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3868118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EA90D-8829-5935-6E6A-F2B92D49FDC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C7786DC-C24D-27EB-F3EA-C0FC90A62D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7136BC4-353F-31A9-F620-D86BA5B6BA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513D579-AA7B-A89A-A22F-064A309244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1043443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4A050-153E-7139-E0E3-2D882AAB271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F48B7EC-31B3-EDDD-88D2-028AC16CE7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CD6C0A4-76DD-E836-8A7C-FB024C81A3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2FE8670-F23E-5AF3-60BF-9A03535E3B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33</a:t>
            </a:fld>
            <a:endParaRPr lang="en-US" altLang="en-US"/>
          </a:p>
        </p:txBody>
      </p:sp>
    </p:spTree>
    <p:extLst>
      <p:ext uri="{BB962C8B-B14F-4D97-AF65-F5344CB8AC3E}">
        <p14:creationId xmlns:p14="http://schemas.microsoft.com/office/powerpoint/2010/main" val="863129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488E-A967-EFF3-49B1-A167E295B97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096FA3B-E649-DB7E-9419-0076A085D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87D7A3F-A565-C0DC-A76E-7F768501DD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9780429-F3FC-074A-DDB3-B0F27B311E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34</a:t>
            </a:fld>
            <a:endParaRPr lang="en-US" altLang="en-US"/>
          </a:p>
        </p:txBody>
      </p:sp>
    </p:spTree>
    <p:extLst>
      <p:ext uri="{BB962C8B-B14F-4D97-AF65-F5344CB8AC3E}">
        <p14:creationId xmlns:p14="http://schemas.microsoft.com/office/powerpoint/2010/main" val="387835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E8414-DBCC-6960-D6CE-8CFD791B119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BF2D52A-F813-3481-B7EB-FCAE49D3A8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017B502-A2A6-B8AE-F19F-035D9D5147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66E29C5-315C-D9D2-06E8-ACD86F2B8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36</a:t>
            </a:fld>
            <a:endParaRPr lang="en-US" altLang="en-US"/>
          </a:p>
        </p:txBody>
      </p:sp>
    </p:spTree>
    <p:extLst>
      <p:ext uri="{BB962C8B-B14F-4D97-AF65-F5344CB8AC3E}">
        <p14:creationId xmlns:p14="http://schemas.microsoft.com/office/powerpoint/2010/main" val="2903784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32B88-7DB3-A7CE-390A-5E8247AC893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054122-170F-E18E-C73A-F770B51F79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DA274C1-C0DA-545B-57E5-D7D738FF62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C195DFF-452C-FA0F-2288-B668BCE6E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37</a:t>
            </a:fld>
            <a:endParaRPr lang="en-US" altLang="en-US"/>
          </a:p>
        </p:txBody>
      </p:sp>
    </p:spTree>
    <p:extLst>
      <p:ext uri="{BB962C8B-B14F-4D97-AF65-F5344CB8AC3E}">
        <p14:creationId xmlns:p14="http://schemas.microsoft.com/office/powerpoint/2010/main" val="2084359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EAE61-08EC-BDBB-EB43-295FCCFB66B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9A3C6C4-8AC1-DDD3-AB4E-A2F56A7DE7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C1DFE12-63E7-36B5-63E8-F614A53A14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AFDE78A-EC84-817C-E2C0-A2C4520E92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38</a:t>
            </a:fld>
            <a:endParaRPr lang="en-US" altLang="en-US"/>
          </a:p>
        </p:txBody>
      </p:sp>
    </p:spTree>
    <p:extLst>
      <p:ext uri="{BB962C8B-B14F-4D97-AF65-F5344CB8AC3E}">
        <p14:creationId xmlns:p14="http://schemas.microsoft.com/office/powerpoint/2010/main" val="3422217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E5581-07B5-6573-B850-EE60DAE47A0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234F27F-147E-BAC2-BFEE-C2A4520A59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1C85098-7514-DC09-386A-E7614E01A2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C6AE58C-2CF2-E4EF-DF58-A68DD81A03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39</a:t>
            </a:fld>
            <a:endParaRPr lang="en-US" altLang="en-US"/>
          </a:p>
        </p:txBody>
      </p:sp>
    </p:spTree>
    <p:extLst>
      <p:ext uri="{BB962C8B-B14F-4D97-AF65-F5344CB8AC3E}">
        <p14:creationId xmlns:p14="http://schemas.microsoft.com/office/powerpoint/2010/main" val="336723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489548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220B-8FF6-F3BA-F0C6-0B96DC17960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401CE8B-26F5-CEC8-9328-4B81AAB2AE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9B847C-4A4C-74A4-2DC4-4A18C344F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29BD2E1-3130-401B-10CF-7D7D895895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40</a:t>
            </a:fld>
            <a:endParaRPr lang="en-US" altLang="en-US"/>
          </a:p>
        </p:txBody>
      </p:sp>
    </p:spTree>
    <p:extLst>
      <p:ext uri="{BB962C8B-B14F-4D97-AF65-F5344CB8AC3E}">
        <p14:creationId xmlns:p14="http://schemas.microsoft.com/office/powerpoint/2010/main" val="3799277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70AA8-1EE8-BCF2-0BEE-DA922ADC6B3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AA46F76-AFE2-5BCD-E7CB-B4E422541C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DFA99A7-4ADB-EEE2-2A29-012E86A6EE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7B6985A-1D12-89A6-C147-AF1C41675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41</a:t>
            </a:fld>
            <a:endParaRPr lang="en-US" altLang="en-US"/>
          </a:p>
        </p:txBody>
      </p:sp>
    </p:spTree>
    <p:extLst>
      <p:ext uri="{BB962C8B-B14F-4D97-AF65-F5344CB8AC3E}">
        <p14:creationId xmlns:p14="http://schemas.microsoft.com/office/powerpoint/2010/main" val="2487067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A9D4-AC5A-2BAA-1CFC-873EC6D0438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CE8C82-94ED-0115-E56D-0D8D14A654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E17E741-7984-79BC-8E54-418E264BDA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7F45596-F06D-3E52-9662-3D767C258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42</a:t>
            </a:fld>
            <a:endParaRPr lang="en-US" altLang="en-US"/>
          </a:p>
        </p:txBody>
      </p:sp>
    </p:spTree>
    <p:extLst>
      <p:ext uri="{BB962C8B-B14F-4D97-AF65-F5344CB8AC3E}">
        <p14:creationId xmlns:p14="http://schemas.microsoft.com/office/powerpoint/2010/main" val="1235230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43AF0-DB5B-AD7E-173F-20965176301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3B0A215-CFBA-6AEA-E2B1-54A89E15D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4F7572A-15B6-C1B8-9614-9D1769393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F99BE5E-6B7F-B757-C4E4-F0EC1DA501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43</a:t>
            </a:fld>
            <a:endParaRPr lang="en-US" altLang="en-US"/>
          </a:p>
        </p:txBody>
      </p:sp>
    </p:spTree>
    <p:extLst>
      <p:ext uri="{BB962C8B-B14F-4D97-AF65-F5344CB8AC3E}">
        <p14:creationId xmlns:p14="http://schemas.microsoft.com/office/powerpoint/2010/main" val="3052717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BCE5-AC15-F6EC-3FF9-8EC36C4AD58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052F2C8-1A25-B0FC-377A-02EF67332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686F844-C678-884A-2E64-A7D2AB55F6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EC756C0-FB66-43D6-D316-1BBA7F9844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44</a:t>
            </a:fld>
            <a:endParaRPr lang="en-US" altLang="en-US"/>
          </a:p>
        </p:txBody>
      </p:sp>
    </p:spTree>
    <p:extLst>
      <p:ext uri="{BB962C8B-B14F-4D97-AF65-F5344CB8AC3E}">
        <p14:creationId xmlns:p14="http://schemas.microsoft.com/office/powerpoint/2010/main" val="1869525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58</a:t>
            </a:fld>
            <a:endParaRPr lang="en-US" altLang="en-US"/>
          </a:p>
        </p:txBody>
      </p:sp>
    </p:spTree>
    <p:extLst>
      <p:ext uri="{BB962C8B-B14F-4D97-AF65-F5344CB8AC3E}">
        <p14:creationId xmlns:p14="http://schemas.microsoft.com/office/powerpoint/2010/main" val="746713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953EF-AEE9-C682-967F-FFD1257563D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114E4BE-6B5A-B9E5-B6C0-A0F2EE8CFA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F34BDEA-012F-08D1-94FE-186ACF5FC7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03ADC45-3587-ACC8-08F7-662931EABB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74</a:t>
            </a:fld>
            <a:endParaRPr lang="en-US" altLang="en-US"/>
          </a:p>
        </p:txBody>
      </p:sp>
    </p:spTree>
    <p:extLst>
      <p:ext uri="{BB962C8B-B14F-4D97-AF65-F5344CB8AC3E}">
        <p14:creationId xmlns:p14="http://schemas.microsoft.com/office/powerpoint/2010/main" val="1660475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75</a:t>
            </a:fld>
            <a:endParaRPr lang="en-US" altLang="en-US"/>
          </a:p>
        </p:txBody>
      </p:sp>
    </p:spTree>
    <p:extLst>
      <p:ext uri="{BB962C8B-B14F-4D97-AF65-F5344CB8AC3E}">
        <p14:creationId xmlns:p14="http://schemas.microsoft.com/office/powerpoint/2010/main" val="1601430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76</a:t>
            </a:fld>
            <a:endParaRPr lang="en-US" altLang="en-US"/>
          </a:p>
        </p:txBody>
      </p:sp>
    </p:spTree>
    <p:extLst>
      <p:ext uri="{BB962C8B-B14F-4D97-AF65-F5344CB8AC3E}">
        <p14:creationId xmlns:p14="http://schemas.microsoft.com/office/powerpoint/2010/main" val="416633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77</a:t>
            </a:fld>
            <a:endParaRPr lang="en-US" altLang="en-US"/>
          </a:p>
        </p:txBody>
      </p:sp>
    </p:spTree>
    <p:extLst>
      <p:ext uri="{BB962C8B-B14F-4D97-AF65-F5344CB8AC3E}">
        <p14:creationId xmlns:p14="http://schemas.microsoft.com/office/powerpoint/2010/main" val="370210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17763-EE0F-D73F-0F22-22462C10DFA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95E016C-6F76-9E8C-F5CF-864A9100B5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91EE01C-1A4D-34DA-951E-59476E137C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7B01A61-3534-56A8-D0BA-61B64128AC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42693334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157D-131F-8915-812D-A37952ED39C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9DE1973-3B42-BC10-8AA2-C320255B94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0D1F205-1C49-0B7E-00FC-49351D74A8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09689AB-8ED8-FC20-6BFB-A7FD0BBED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78</a:t>
            </a:fld>
            <a:endParaRPr lang="en-US" altLang="en-US"/>
          </a:p>
        </p:txBody>
      </p:sp>
    </p:spTree>
    <p:extLst>
      <p:ext uri="{BB962C8B-B14F-4D97-AF65-F5344CB8AC3E}">
        <p14:creationId xmlns:p14="http://schemas.microsoft.com/office/powerpoint/2010/main" val="287732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8429A-3458-7E7F-C54D-9F25D36FA5F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FF9B305-1966-6C7D-5D39-5D38DE8372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65F9FB7-2980-3830-2AB2-2B787772F9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2E8A0AA-F356-C537-D549-D6F42CC075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79</a:t>
            </a:fld>
            <a:endParaRPr lang="en-US" altLang="en-US"/>
          </a:p>
        </p:txBody>
      </p:sp>
    </p:spTree>
    <p:extLst>
      <p:ext uri="{BB962C8B-B14F-4D97-AF65-F5344CB8AC3E}">
        <p14:creationId xmlns:p14="http://schemas.microsoft.com/office/powerpoint/2010/main" val="5898151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08B25-B8C6-75CD-B862-22DF28122E2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EEA2F69-C8F8-9441-DB10-B9F5497242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2FF7BCB-4BEF-9C73-0A92-20C63734D2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D07B3BE-5629-0563-8CFD-05BC527494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80</a:t>
            </a:fld>
            <a:endParaRPr lang="en-US" altLang="en-US"/>
          </a:p>
        </p:txBody>
      </p:sp>
    </p:spTree>
    <p:extLst>
      <p:ext uri="{BB962C8B-B14F-4D97-AF65-F5344CB8AC3E}">
        <p14:creationId xmlns:p14="http://schemas.microsoft.com/office/powerpoint/2010/main" val="744134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8849-B924-9AC0-E6E2-74B8467C482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9CD5AB0-9B1F-96DC-903D-E93440D533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6004FEF-F0EA-6530-02C3-9A1F65A5C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7326545-7FB8-68A7-ED35-303B5FC105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81</a:t>
            </a:fld>
            <a:endParaRPr lang="en-US" altLang="en-US"/>
          </a:p>
        </p:txBody>
      </p:sp>
    </p:spTree>
    <p:extLst>
      <p:ext uri="{BB962C8B-B14F-4D97-AF65-F5344CB8AC3E}">
        <p14:creationId xmlns:p14="http://schemas.microsoft.com/office/powerpoint/2010/main" val="1387429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61F29-E22E-1B20-53C4-59ECAD4FF7A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86C937A-6FD4-AC49-77A0-693F1AB96D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C589FB-42F8-DD62-21F8-A79257411E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A940CFC-B95C-77CD-5F6D-BEAF96AA19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82</a:t>
            </a:fld>
            <a:endParaRPr lang="en-US" altLang="en-US"/>
          </a:p>
        </p:txBody>
      </p:sp>
    </p:spTree>
    <p:extLst>
      <p:ext uri="{BB962C8B-B14F-4D97-AF65-F5344CB8AC3E}">
        <p14:creationId xmlns:p14="http://schemas.microsoft.com/office/powerpoint/2010/main" val="193386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44327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7</a:t>
            </a:fld>
            <a:endParaRPr lang="en-US" altLang="en-US"/>
          </a:p>
        </p:txBody>
      </p:sp>
    </p:spTree>
    <p:extLst>
      <p:ext uri="{BB962C8B-B14F-4D97-AF65-F5344CB8AC3E}">
        <p14:creationId xmlns:p14="http://schemas.microsoft.com/office/powerpoint/2010/main" val="3695878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64222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6654F-AEA1-D632-31D8-AECD4E078B7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17EBD3-5BFC-6930-5B0F-DCFCDEFDA4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D3DC546-1739-AE25-A5C1-3D84E0EB58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D1C146E-9925-1F49-C1A9-5FDFDBB90A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710945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7/4/2026</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7/4/2026</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7/4/2026</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7/4/2026</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7/4/2026</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7/4/2026</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7/4/2026</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7/4/2026</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7/4/2026</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7/4/2026</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7/4/2026</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7/4/2026</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0" y="4902188"/>
            <a:ext cx="9144000" cy="1955812"/>
          </a:xfrm>
        </p:spPr>
        <p:txBody>
          <a:bodyPr/>
          <a:lstStyle/>
          <a:p>
            <a:pPr algn="ctr" eaLnBrk="1" hangingPunct="1"/>
            <a:r>
              <a:rPr lang="en-US" altLang="en-US" sz="3200" dirty="0">
                <a:latin typeface="Arial Rounded MT Bold" panose="020F0704030504030204" pitchFamily="34" charset="0"/>
              </a:rPr>
              <a:t>Trinity Evangelical Lutheran Church</a:t>
            </a:r>
            <a:br>
              <a:rPr lang="en-US" altLang="en-US" sz="3200" dirty="0">
                <a:latin typeface="Arial Rounded MT Bold" panose="020F0704030504030204" pitchFamily="34" charset="0"/>
              </a:rPr>
            </a:br>
            <a:r>
              <a:rPr lang="en-US" altLang="en-US" sz="3200" dirty="0">
                <a:latin typeface="Arial Rounded MT Bold" panose="020F0704030504030204" pitchFamily="34" charset="0"/>
              </a:rPr>
              <a:t>July 5, 2026</a:t>
            </a:r>
            <a:br>
              <a:rPr lang="en-US" altLang="en-US" sz="3200" dirty="0">
                <a:latin typeface="Arial Rounded MT Bold" panose="020F0704030504030204" pitchFamily="34" charset="0"/>
              </a:rPr>
            </a:br>
            <a:r>
              <a:rPr lang="en-US" altLang="en-US" sz="3200" dirty="0">
                <a:latin typeface="Arial Rounded MT Bold" panose="020F0704030504030204" pitchFamily="34" charset="0"/>
              </a:rPr>
              <a:t>The Story of Esther</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p:txBody>
      </p:sp>
      <p:pic>
        <p:nvPicPr>
          <p:cNvPr id="5" name="Picture 4">
            <a:extLst>
              <a:ext uri="{FF2B5EF4-FFF2-40B4-BE49-F238E27FC236}">
                <a16:creationId xmlns:a16="http://schemas.microsoft.com/office/drawing/2014/main" id="{781F370B-0139-86B6-EF84-EAFCA31C1932}"/>
              </a:ext>
            </a:extLst>
          </p:cNvPr>
          <p:cNvPicPr>
            <a:picLocks noChangeAspect="1"/>
          </p:cNvPicPr>
          <p:nvPr/>
        </p:nvPicPr>
        <p:blipFill>
          <a:blip r:embed="rId3"/>
          <a:stretch>
            <a:fillRect/>
          </a:stretch>
        </p:blipFill>
        <p:spPr>
          <a:xfrm>
            <a:off x="852366" y="914761"/>
            <a:ext cx="7363067" cy="41439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F1CA7-4532-C901-5311-BA798C61BD12}"/>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CD59B5DB-F53E-8C17-D567-1542AA3DAA7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0049BB61-A5FC-D1C2-87E7-02BD9F1AD65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FE41EEE3-9197-D1AE-EAF7-DD86DA6C7218}"/>
              </a:ext>
            </a:extLst>
          </p:cNvPr>
          <p:cNvSpPr/>
          <p:nvPr/>
        </p:nvSpPr>
        <p:spPr>
          <a:xfrm>
            <a:off x="0" y="59310"/>
            <a:ext cx="7155544" cy="1154162"/>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“Praise to the Lord, the Almighty”</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543</a:t>
            </a:r>
          </a:p>
        </p:txBody>
      </p:sp>
      <p:sp>
        <p:nvSpPr>
          <p:cNvPr id="6" name="TextBox 5">
            <a:extLst>
              <a:ext uri="{FF2B5EF4-FFF2-40B4-BE49-F238E27FC236}">
                <a16:creationId xmlns:a16="http://schemas.microsoft.com/office/drawing/2014/main" id="{253B57F1-16A2-1481-A0EA-431892C64D09}"/>
              </a:ext>
            </a:extLst>
          </p:cNvPr>
          <p:cNvSpPr txBox="1"/>
          <p:nvPr/>
        </p:nvSpPr>
        <p:spPr>
          <a:xfrm>
            <a:off x="513216" y="1319242"/>
            <a:ext cx="8041368"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Praise to the Lord, who will prosper your work                                         and defend you;</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surely his goodness and mercy shall daily attend you.</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Ponder anew                                               what the Almighty can do</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if with his love he befriend you.</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20038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762DC-CB88-DB06-EB49-1133396344BC}"/>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D6CB373E-69F6-8166-EDB1-2E56ADD75D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55EFB44-091C-E60F-D138-41173B7FD93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31C0ACC1-6070-07E8-1C7C-4784304EB94F}"/>
              </a:ext>
            </a:extLst>
          </p:cNvPr>
          <p:cNvSpPr/>
          <p:nvPr/>
        </p:nvSpPr>
        <p:spPr>
          <a:xfrm>
            <a:off x="0" y="59310"/>
            <a:ext cx="7155544" cy="1154162"/>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“Praise to the Lord, the Almighty”</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543</a:t>
            </a:r>
          </a:p>
        </p:txBody>
      </p:sp>
      <p:sp>
        <p:nvSpPr>
          <p:cNvPr id="6" name="TextBox 5">
            <a:extLst>
              <a:ext uri="{FF2B5EF4-FFF2-40B4-BE49-F238E27FC236}">
                <a16:creationId xmlns:a16="http://schemas.microsoft.com/office/drawing/2014/main" id="{76417F62-2D8B-1D8E-D7FE-633E01BB3320}"/>
              </a:ext>
            </a:extLst>
          </p:cNvPr>
          <p:cNvSpPr txBox="1"/>
          <p:nvPr/>
        </p:nvSpPr>
        <p:spPr>
          <a:xfrm>
            <a:off x="159657" y="1213472"/>
            <a:ext cx="8327118" cy="3970318"/>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4	Praise to the Lord!                                     Oh, let all that is in me adore him!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All that has life and breath,                 come now with praises before him!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the amen                                                        sound from his people again.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Gladly forever adore him!</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99678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b="67517"/>
          <a:stretch/>
        </p:blipFill>
        <p:spPr>
          <a:xfrm>
            <a:off x="18600" y="856344"/>
            <a:ext cx="9118361" cy="4238169"/>
          </a:xfrm>
          <a:prstGeom prst="rect">
            <a:avLst/>
          </a:prstGeom>
        </p:spPr>
      </p:pic>
    </p:spTree>
    <p:extLst>
      <p:ext uri="{BB962C8B-B14F-4D97-AF65-F5344CB8AC3E}">
        <p14:creationId xmlns:p14="http://schemas.microsoft.com/office/powerpoint/2010/main" val="228940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228" t="33408" r="1516" b="33843"/>
          <a:stretch/>
        </p:blipFill>
        <p:spPr>
          <a:xfrm>
            <a:off x="0" y="1190171"/>
            <a:ext cx="9157803" cy="4441371"/>
          </a:xfrm>
          <a:prstGeom prst="rect">
            <a:avLst/>
          </a:prstGeom>
        </p:spPr>
      </p:pic>
    </p:spTree>
    <p:extLst>
      <p:ext uri="{BB962C8B-B14F-4D97-AF65-F5344CB8AC3E}">
        <p14:creationId xmlns:p14="http://schemas.microsoft.com/office/powerpoint/2010/main" val="335825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311" t="65490" r="1751" b="267"/>
          <a:stretch/>
        </p:blipFill>
        <p:spPr>
          <a:xfrm>
            <a:off x="0" y="1204685"/>
            <a:ext cx="9144000" cy="5021944"/>
          </a:xfrm>
          <a:prstGeom prst="rect">
            <a:avLst/>
          </a:prstGeom>
        </p:spPr>
      </p:pic>
    </p:spTree>
    <p:extLst>
      <p:ext uri="{BB962C8B-B14F-4D97-AF65-F5344CB8AC3E}">
        <p14:creationId xmlns:p14="http://schemas.microsoft.com/office/powerpoint/2010/main" val="117444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A48FEC2-DD0B-492D-AC1C-B93C6F913E50}"/>
              </a:ext>
            </a:extLst>
          </p:cNvPr>
          <p:cNvSpPr/>
          <p:nvPr/>
        </p:nvSpPr>
        <p:spPr>
          <a:xfrm>
            <a:off x="577895" y="1568957"/>
            <a:ext cx="7912009" cy="1862048"/>
          </a:xfrm>
          <a:prstGeom prst="rect">
            <a:avLst/>
          </a:prstGeom>
        </p:spPr>
        <p:txBody>
          <a:bodyPr wrap="square">
            <a:spAutoFit/>
          </a:bodyPr>
          <a:lstStyle/>
          <a:p>
            <a:pPr marL="682625" marR="0" indent="-682625">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P:	Let us pray… God of deliverance…   … In Jesus’ name we pray.</a:t>
            </a:r>
          </a:p>
          <a:p>
            <a:pPr marL="682625" marR="0" indent="-682625">
              <a:spcBef>
                <a:spcPts val="0"/>
              </a:spcBef>
              <a:spcAft>
                <a:spcPts val="18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60F6B-FED9-4E5F-A70B-7DC504A676CB}"/>
              </a:ext>
            </a:extLst>
          </p:cNvPr>
          <p:cNvSpPr/>
          <p:nvPr/>
        </p:nvSpPr>
        <p:spPr>
          <a:xfrm>
            <a:off x="1685926" y="2007303"/>
            <a:ext cx="6248399" cy="3216265"/>
          </a:xfrm>
          <a:prstGeom prst="rect">
            <a:avLst/>
          </a:prstGeom>
        </p:spPr>
        <p:txBody>
          <a:bodyPr wrap="square">
            <a:spAutoFit/>
          </a:bodyPr>
          <a:lstStyle/>
          <a:p>
            <a:pPr marL="171450" lvl="1" indent="0">
              <a:spcAft>
                <a:spcPts val="18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by Roxanne Groff</a:t>
            </a:r>
          </a:p>
          <a:p>
            <a:pPr marL="171450" lvl="1" indent="0">
              <a:spcAft>
                <a:spcPts val="18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 </a:t>
            </a:r>
          </a:p>
          <a:p>
            <a:pPr marL="171450" lvl="1" indent="0">
              <a:spcAft>
                <a:spcPts val="18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171450" lvl="1" indent="0">
              <a:spcAft>
                <a:spcPts val="18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Welcome</a:t>
            </a:r>
            <a:br>
              <a:rPr lang="en-US" sz="3600" b="1" dirty="0">
                <a:solidFill>
                  <a:srgbClr val="000000"/>
                </a:solidFill>
                <a:latin typeface="Arial Rounded MT Bold" panose="020F0704030504030204" pitchFamily="34" charset="0"/>
                <a:ea typeface="Calibri" panose="020F0502020204030204" pitchFamily="34" charset="0"/>
              </a:rPr>
            </a:br>
            <a:endParaRPr lang="en-US" sz="1400" dirty="0"/>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1"/>
            <a:ext cx="9144000" cy="4797523"/>
          </a:xfrm>
          <a:prstGeom prst="rect">
            <a:avLst/>
          </a:prstGeom>
        </p:spPr>
      </p:pic>
      <p:sp>
        <p:nvSpPr>
          <p:cNvPr id="3" name="TextBox 2">
            <a:extLst>
              <a:ext uri="{FF2B5EF4-FFF2-40B4-BE49-F238E27FC236}">
                <a16:creationId xmlns:a16="http://schemas.microsoft.com/office/drawing/2014/main" id="{E67B9AB6-2712-873B-8B7C-0CF1EFDF4EA8}"/>
              </a:ext>
            </a:extLst>
          </p:cNvPr>
          <p:cNvSpPr txBox="1"/>
          <p:nvPr/>
        </p:nvSpPr>
        <p:spPr>
          <a:xfrm>
            <a:off x="2307277" y="5458509"/>
            <a:ext cx="4529445" cy="646331"/>
          </a:xfrm>
          <a:prstGeom prst="rect">
            <a:avLst/>
          </a:prstGeom>
          <a:noFill/>
        </p:spPr>
        <p:txBody>
          <a:bodyPr wrap="none" rtlCol="0">
            <a:spAutoFit/>
          </a:bodyPr>
          <a:lstStyle/>
          <a:p>
            <a:r>
              <a:rPr lang="en-US" sz="3600" dirty="0">
                <a:latin typeface="Arial Rounded MT Bold" panose="020F0704030504030204" pitchFamily="34" charset="0"/>
              </a:rPr>
              <a:t>The Story of Esther</a:t>
            </a:r>
          </a:p>
        </p:txBody>
      </p:sp>
    </p:spTree>
    <p:extLst>
      <p:ext uri="{BB962C8B-B14F-4D97-AF65-F5344CB8AC3E}">
        <p14:creationId xmlns:p14="http://schemas.microsoft.com/office/powerpoint/2010/main" val="365330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845820" y="1474170"/>
            <a:ext cx="7452360"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Our scripture reading is from the Book of Esther, Chapters 7 and 9.</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002E62E-CA45-F9DE-95F9-2BAE9D5A9975}"/>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7</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the king and Haman went in to feast with Queen Esther.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 the second day, as they were drinking wine, the king again said to Esther, “What is your petition, Queen Esther? It shall be granted you. And what is your request? Even to the half of my kingdom, it shall be fulfilled.”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Queen Esther</a:t>
            </a:r>
          </a:p>
        </p:txBody>
      </p:sp>
    </p:spTree>
    <p:extLst>
      <p:ext uri="{BB962C8B-B14F-4D97-AF65-F5344CB8AC3E}">
        <p14:creationId xmlns:p14="http://schemas.microsoft.com/office/powerpoint/2010/main" val="372894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6D5B2-369A-D45F-5715-A7C6E5F2261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B932564-7846-3FBF-1E60-30905DD64CE2}"/>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82BB188-54D2-CEA3-8C82-3BA410287329}"/>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7</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answered, “If I have won your favor, O king, and if it pleases the king, let my life be given me—that is my petition—and the lives of my people—that is my request.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we have been sold, I and my people, to be destroyed, to be killed, and to be annihilated. If we had been sold merely as slaves,</a:t>
            </a:r>
          </a:p>
        </p:txBody>
      </p:sp>
    </p:spTree>
    <p:extLst>
      <p:ext uri="{BB962C8B-B14F-4D97-AF65-F5344CB8AC3E}">
        <p14:creationId xmlns:p14="http://schemas.microsoft.com/office/powerpoint/2010/main" val="3174864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C07B4-6191-31B1-944C-710CC0A924A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BB7FF50-EF44-1829-B446-0C0FF7E6B60C}"/>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BF69749-26EC-02EA-6507-7DCE38D45286}"/>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7</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men and women, I would have held my peace; but no enemy can compensate for this damage to the king.”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King Ahasuerus said to Queen Esther, “Who is he, and where is he, who has presumed to do this?”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Esther said, “A foe and enemy, this wicked Haman!” Then Haman was terrified before the</a:t>
            </a:r>
          </a:p>
        </p:txBody>
      </p:sp>
    </p:spTree>
    <p:extLst>
      <p:ext uri="{BB962C8B-B14F-4D97-AF65-F5344CB8AC3E}">
        <p14:creationId xmlns:p14="http://schemas.microsoft.com/office/powerpoint/2010/main" val="3728996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53EA4-89CA-3056-16E6-5342CC4F84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46A9687-2EA7-2C40-6D23-4EF9A8FE3695}"/>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3EAAE74-D405-10D4-658E-C980609F8265}"/>
              </a:ext>
            </a:extLst>
          </p:cNvPr>
          <p:cNvSpPr txBox="1"/>
          <p:nvPr/>
        </p:nvSpPr>
        <p:spPr>
          <a:xfrm>
            <a:off x="115454" y="1047750"/>
            <a:ext cx="7961746" cy="5786199"/>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7</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king and the queen.</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king rose from the feast in wrath and went into the palace garden, but Haman stayed to beg his life from Queen Esther, for he saw that the king had determined to destroy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 king returned from the palace garden to the banquet hall, Haman had</a:t>
            </a:r>
          </a:p>
        </p:txBody>
      </p:sp>
    </p:spTree>
    <p:extLst>
      <p:ext uri="{BB962C8B-B14F-4D97-AF65-F5344CB8AC3E}">
        <p14:creationId xmlns:p14="http://schemas.microsoft.com/office/powerpoint/2010/main" val="687290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13425-F1CF-EAD4-2C89-E2934922DCA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4EB00D-F027-CFB5-8DC6-BA5145E56EDE}"/>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506DA0D-EA5B-4F58-EF16-E2EBC97EFA18}"/>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7</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thrown himself on the couch where Esther was reclining; and the king said, “Will he even assault the queen in my presence, in my own house?” As the words left the mouth of the king, they covered Haman’s face.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Harbona, one of the eunuchs in attendance on the king, said, “Look, the very</a:t>
            </a:r>
          </a:p>
        </p:txBody>
      </p:sp>
    </p:spTree>
    <p:extLst>
      <p:ext uri="{BB962C8B-B14F-4D97-AF65-F5344CB8AC3E}">
        <p14:creationId xmlns:p14="http://schemas.microsoft.com/office/powerpoint/2010/main" val="1344344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3BC38-DD71-032E-F711-DA2548CBAAA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74EC61-B41B-C9AC-0DD6-B7AC6E29532E}"/>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EAA9537-FAE3-7720-7222-FE2935407A59}"/>
              </a:ext>
            </a:extLst>
          </p:cNvPr>
          <p:cNvSpPr txBox="1"/>
          <p:nvPr/>
        </p:nvSpPr>
        <p:spPr>
          <a:xfrm>
            <a:off x="315479" y="885825"/>
            <a:ext cx="7961746" cy="5155257"/>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7</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gallows that Haman has prepared for Mordecai, whose word saved the king, stands at Haman’s house, fifty cubits high.” And the king said, “Hang him on that.”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they hanged Haman on the gallows that he had prepared for Mordecai. Then the anger of the king abated.</a:t>
            </a:r>
          </a:p>
        </p:txBody>
      </p:sp>
    </p:spTree>
    <p:extLst>
      <p:ext uri="{BB962C8B-B14F-4D97-AF65-F5344CB8AC3E}">
        <p14:creationId xmlns:p14="http://schemas.microsoft.com/office/powerpoint/2010/main" val="1089071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1A007-6BB3-4AD0-3135-CD6EE084FF9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4B20893-7E84-D9CC-BC11-5358FA889142}"/>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9A25A61-BCB7-9690-52E6-697E6CA98C88}"/>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in the twelfth month, which is the month of Adar, on the thirteenth day, when the king’s command and edict were about to be executed, on the very day when the enemies of the Jews hoped to gain power over them, but which had been changed to a day when the Jews would gain power over</a:t>
            </a:r>
          </a:p>
        </p:txBody>
      </p:sp>
    </p:spTree>
    <p:extLst>
      <p:ext uri="{BB962C8B-B14F-4D97-AF65-F5344CB8AC3E}">
        <p14:creationId xmlns:p14="http://schemas.microsoft.com/office/powerpoint/2010/main" val="2427890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84891-A478-0DD4-09FE-621A1BBD8E0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5CDE037-6EBD-8057-0CC0-67254A8419B0}"/>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C65DC28-DF7D-0A37-8A2A-CB64AB2E6B26}"/>
              </a:ext>
            </a:extLst>
          </p:cNvPr>
          <p:cNvSpPr txBox="1"/>
          <p:nvPr/>
        </p:nvSpPr>
        <p:spPr>
          <a:xfrm>
            <a:off x="115454" y="1047750"/>
            <a:ext cx="7961746" cy="5155257"/>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their foes,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Jews gathered in their cities throughout all the provinces of King Ahasuerus to lay hands on those who had sought their ruin; and no one could withstand them, because the fear of them had fallen upon all peoples. </a:t>
            </a:r>
          </a:p>
        </p:txBody>
      </p:sp>
    </p:spTree>
    <p:extLst>
      <p:ext uri="{BB962C8B-B14F-4D97-AF65-F5344CB8AC3E}">
        <p14:creationId xmlns:p14="http://schemas.microsoft.com/office/powerpoint/2010/main" val="2582595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a:extLst>
              <a:ext uri="{FF2B5EF4-FFF2-40B4-BE49-F238E27FC236}">
                <a16:creationId xmlns:a16="http://schemas.microsoft.com/office/drawing/2014/main" id="{0FB00A36-8166-4946-A857-83D76CE2E813}"/>
              </a:ext>
            </a:extLst>
          </p:cNvPr>
          <p:cNvSpPr/>
          <p:nvPr/>
        </p:nvSpPr>
        <p:spPr>
          <a:xfrm>
            <a:off x="246580" y="3090055"/>
            <a:ext cx="8650839" cy="2312043"/>
          </a:xfrm>
          <a:prstGeom prst="rect">
            <a:avLst/>
          </a:prstGeom>
        </p:spPr>
        <p:txBody>
          <a:bodyPr wrap="square">
            <a:spAutoFit/>
          </a:bodyPr>
          <a:lstStyle/>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538">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Merciful God,</a:t>
            </a:r>
          </a:p>
        </p:txBody>
      </p:sp>
    </p:spTree>
    <p:extLst>
      <p:ext uri="{BB962C8B-B14F-4D97-AF65-F5344CB8AC3E}">
        <p14:creationId xmlns:p14="http://schemas.microsoft.com/office/powerpoint/2010/main" val="1260561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A433-5E1D-9C2B-E04E-E3BF636C04C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9E728C0-3F88-67D8-C147-B4BFB48B9B93}"/>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505A4D0-3F5C-9109-1B51-D7AF1B6E8236}"/>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Mordecai recorded these things, and sent letters to all the Jews who were in all the provinces of King Ahasuerus, both near and far,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enjoining them that they should keep the fourteenth day of the month Adar and also the fifteenth day of the same month, year by year,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the days on which the</a:t>
            </a:r>
          </a:p>
        </p:txBody>
      </p:sp>
    </p:spTree>
    <p:extLst>
      <p:ext uri="{BB962C8B-B14F-4D97-AF65-F5344CB8AC3E}">
        <p14:creationId xmlns:p14="http://schemas.microsoft.com/office/powerpoint/2010/main" val="973189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5A83-1824-683A-4FEE-3758497E650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08E2580-0749-C423-B9B9-5249ED42252A}"/>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2F4D985-F6C3-6F76-B5C1-67C2E395B1B4}"/>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Jews gained relief from their enemies, and as the month that had been turned for them from sorrow into gladness and from mourning into a holiday; that they should make them days of feasting and gladness, days for sending gifts of food to one another and presents to the poor.</a:t>
            </a:r>
          </a:p>
        </p:txBody>
      </p:sp>
    </p:spTree>
    <p:extLst>
      <p:ext uri="{BB962C8B-B14F-4D97-AF65-F5344CB8AC3E}">
        <p14:creationId xmlns:p14="http://schemas.microsoft.com/office/powerpoint/2010/main" val="3971705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8A51-47FF-3A33-DF85-48D9B6EB479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C6FE177-2918-3BE7-D3E0-1BB74D5258FF}"/>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6CFC085-EDE9-60D9-1054-25817CD8D5E9}"/>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Queen Esther daughter of Abihail, along with the Jew Mordecai, gave full written authority, confirming this second letter about Purim.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Letters were sent wishing peace and security to all the Jews, to the one hundred twenty-seven provinces of the kingdom of Ahasuerus,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a:t>
            </a:r>
          </a:p>
        </p:txBody>
      </p:sp>
    </p:spTree>
    <p:extLst>
      <p:ext uri="{BB962C8B-B14F-4D97-AF65-F5344CB8AC3E}">
        <p14:creationId xmlns:p14="http://schemas.microsoft.com/office/powerpoint/2010/main" val="2591155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0ECC-1DBA-193C-3449-05DEE82D0F8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C02EFA-4883-82F8-9B61-189301719773}"/>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FA23022-1FB1-9450-3A78-01E3B23B3932}"/>
              </a:ext>
            </a:extLst>
          </p:cNvPr>
          <p:cNvSpPr txBox="1"/>
          <p:nvPr/>
        </p:nvSpPr>
        <p:spPr>
          <a:xfrm>
            <a:off x="115454" y="1047750"/>
            <a:ext cx="7961746"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giving orders that these days of Purim should be observed at their appointed seasons, as the Jew Mordecai and Queen Esther enjoined on the Jews, just as they had laid down for themselves and for their descendants regulations concerning their fasts and their lamentations. </a:t>
            </a:r>
          </a:p>
        </p:txBody>
      </p:sp>
    </p:spTree>
    <p:extLst>
      <p:ext uri="{BB962C8B-B14F-4D97-AF65-F5344CB8AC3E}">
        <p14:creationId xmlns:p14="http://schemas.microsoft.com/office/powerpoint/2010/main" val="2320024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5E8BF-5D53-EFCD-FF67-F4EFFEBA15A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A10AAE6-72C1-DDCB-4314-49C135749B49}"/>
              </a:ext>
            </a:extLst>
          </p:cNvPr>
          <p:cNvSpPr/>
          <p:nvPr/>
        </p:nvSpPr>
        <p:spPr>
          <a:xfrm>
            <a:off x="115454" y="136310"/>
            <a:ext cx="7133071" cy="584775"/>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de-DE" sz="3200" b="1" dirty="0">
                <a:effectLst/>
                <a:latin typeface="Arial Rounded MT Bold" panose="020F0704030504030204" pitchFamily="34" charset="0"/>
                <a:ea typeface="Times New Roman" panose="02020603050405020304" pitchFamily="18" charset="0"/>
                <a:cs typeface="Times New Roman" panose="02020603050405020304" pitchFamily="18" charset="0"/>
              </a:rPr>
              <a:t>Esther 7:1-10, 9:1-2, 20-22, 29-32</a:t>
            </a:r>
            <a:endParaRPr lang="en-US" sz="28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07FBE00-419F-AC8C-5594-B330E3175903}"/>
              </a:ext>
            </a:extLst>
          </p:cNvPr>
          <p:cNvSpPr txBox="1"/>
          <p:nvPr/>
        </p:nvSpPr>
        <p:spPr>
          <a:xfrm>
            <a:off x="544079" y="1514475"/>
            <a:ext cx="7542646" cy="2385268"/>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command of Queen Esther fixed these practices of Purim, and it was recorded in writing.</a:t>
            </a:r>
          </a:p>
        </p:txBody>
      </p:sp>
    </p:spTree>
    <p:extLst>
      <p:ext uri="{BB962C8B-B14F-4D97-AF65-F5344CB8AC3E}">
        <p14:creationId xmlns:p14="http://schemas.microsoft.com/office/powerpoint/2010/main" val="54767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779317" y="1595774"/>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7418822" cy="584775"/>
          </a:xfrm>
          <a:prstGeom prst="rect">
            <a:avLst/>
          </a:prstGeom>
        </p:spPr>
        <p:txBody>
          <a:bodyPr wrap="square">
            <a:spAutoFit/>
          </a:bodyPr>
          <a:lstStyle/>
          <a:p>
            <a:pPr marL="571500" indent="-571500">
              <a:spcBef>
                <a:spcPts val="0"/>
              </a:spcBef>
              <a:spcAft>
                <a:spcPts val="600"/>
              </a:spcAft>
              <a:buFont typeface="Arial" panose="020B0604020202020204" pitchFamily="34" charset="0"/>
              <a:buChar char="•"/>
            </a:pPr>
            <a:r>
              <a:rPr lang="de-DE" sz="3200" b="1" dirty="0">
                <a:latin typeface="Arial Rounded MT Bold" panose="020F0704030504030204" pitchFamily="34" charset="0"/>
                <a:ea typeface="Calibri" panose="020F0502020204030204" pitchFamily="34" charset="0"/>
                <a:cs typeface="Times New Roman" panose="02020603050405020304" pitchFamily="18" charset="0"/>
              </a:rPr>
              <a:t>Esther 7:1-10, 9:1-2, 20-22, 29-32</a:t>
            </a:r>
            <a:endParaRPr lang="fr-FR" sz="3200" b="1"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15A0-AD22-3EC5-D225-DD56BFE0320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5CF08C1-F00A-EF43-2C56-D6B0C75E1146}"/>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E9530486-CB88-E4C5-9A86-3A249F516225}"/>
              </a:ext>
            </a:extLst>
          </p:cNvPr>
          <p:cNvPicPr>
            <a:picLocks noChangeAspect="1"/>
          </p:cNvPicPr>
          <p:nvPr/>
        </p:nvPicPr>
        <p:blipFill>
          <a:blip r:embed="rId3"/>
          <a:stretch>
            <a:fillRect/>
          </a:stretch>
        </p:blipFill>
        <p:spPr>
          <a:xfrm>
            <a:off x="9419" y="930211"/>
            <a:ext cx="9125162" cy="5136680"/>
          </a:xfrm>
          <a:prstGeom prst="rect">
            <a:avLst/>
          </a:prstGeom>
        </p:spPr>
      </p:pic>
    </p:spTree>
    <p:extLst>
      <p:ext uri="{BB962C8B-B14F-4D97-AF65-F5344CB8AC3E}">
        <p14:creationId xmlns:p14="http://schemas.microsoft.com/office/powerpoint/2010/main" val="3874364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C625-5C25-E958-A7FB-4F85084487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171C626-BFAA-5310-53FC-19F3488172A4}"/>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93E737C9-4EA7-128D-63F1-77109F0629B4}"/>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2208445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8D7C4-E335-6FC5-35C2-297216DA920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FFC7A4A-BA25-2A34-F506-6CCBEF5431E4}"/>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52FB57D0-B700-FE72-AEAF-42CF1F2AF23E}"/>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262851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E55C4-7820-0F09-FCBC-4DB770F2F9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6976A3E-CC29-874B-8727-50658537E8CE}"/>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93FCC2CF-D57B-5F30-BC8B-ACA1B07996AC}"/>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427136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0" y="899467"/>
            <a:ext cx="8353425" cy="5380255"/>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confess to you and to one another that we have fallen short in our commitment to you and our neighbors. We have neglected the immigrant, the outcast, and those suffering poverty or oppression in our communities and around the world. We have failed to see you in the faces of our neighbors. </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53385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EC064-DFA9-D482-DC24-A2CA50A2B4E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B15FA91-B396-6097-084B-6E5F08BB8F29}"/>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1AFC2532-10BE-43EE-2E8B-E3644765A7CD}"/>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409294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78D08-15BD-FD63-F93E-B07C3790116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3600DD-A721-EDE1-4A9D-D4FD9D30FE82}"/>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29929D7C-F460-0B82-08AC-C2263B2642D4}"/>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1108170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359F-0835-A132-FA64-B9E3201F1E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5CBB059-1D46-2C92-E07F-96048A7E2853}"/>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006A384-A4C9-2B26-3167-5532100E98A2}"/>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2459443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537A3-31A6-3C94-FDC1-0D74D32CF7B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22AE2EE-3420-2700-6EEB-B2A9C7DA51E6}"/>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359EAA24-1640-EAC6-91EA-0FD88B289A7B}"/>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1530536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5C81E-B951-F748-8271-5269CF52DF3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BFC34CA-1507-EE71-55FD-CC69F2DF7C86}"/>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16962E2B-A6AE-B070-C3C7-1F994EDCE3EE}"/>
              </a:ext>
            </a:extLst>
          </p:cNvPr>
          <p:cNvPicPr>
            <a:picLocks noChangeAspect="1"/>
          </p:cNvPicPr>
          <p:nvPr/>
        </p:nvPicPr>
        <p:blipFill>
          <a:blip r:embed="rId3"/>
          <a:stretch>
            <a:fillRect/>
          </a:stretch>
        </p:blipFill>
        <p:spPr>
          <a:xfrm>
            <a:off x="0" y="855883"/>
            <a:ext cx="9144000" cy="5146234"/>
          </a:xfrm>
          <a:prstGeom prst="rect">
            <a:avLst/>
          </a:prstGeom>
        </p:spPr>
      </p:pic>
    </p:spTree>
    <p:extLst>
      <p:ext uri="{BB962C8B-B14F-4D97-AF65-F5344CB8AC3E}">
        <p14:creationId xmlns:p14="http://schemas.microsoft.com/office/powerpoint/2010/main" val="4282392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893B8-9F8F-B8F8-1993-1F38162EEA1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D01315-F5D3-5F21-985E-E5D1A814B3F8}"/>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ECEC3CE3-BD86-5E0C-B6AB-2DDB0DD75352}"/>
              </a:ext>
            </a:extLst>
          </p:cNvPr>
          <p:cNvSpPr/>
          <p:nvPr/>
        </p:nvSpPr>
        <p:spPr>
          <a:xfrm>
            <a:off x="0" y="833186"/>
            <a:ext cx="8277225" cy="5973045"/>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Open our eyes, our minds, and our hearts to receive all who seek only to live peacefully with us. Make us to have the willingness of Ruth, the compassion of Boaz, and the courage of Esther, for the sake of Jesus Christ whose ministry and death fully embodied these principles.</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855346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D901BC2-19AB-C0E7-56BB-3EF0A5A6F062}"/>
              </a:ext>
            </a:extLst>
          </p:cNvPr>
          <p:cNvSpPr txBox="1"/>
          <p:nvPr/>
        </p:nvSpPr>
        <p:spPr>
          <a:xfrm>
            <a:off x="391341" y="1261653"/>
            <a:ext cx="7666809" cy="3185680"/>
          </a:xfrm>
          <a:prstGeom prst="rect">
            <a:avLst/>
          </a:prstGeom>
          <a:noFill/>
        </p:spPr>
        <p:txBody>
          <a:bodyPr wrap="square">
            <a:spAutoFit/>
          </a:bodyPr>
          <a:lstStyle/>
          <a:p>
            <a:pPr marL="514350" marR="0" indent="-514350">
              <a:lnSpc>
                <a:spcPct val="119000"/>
              </a:lnSpc>
              <a:spcAft>
                <a:spcPts val="600"/>
              </a:spcAft>
              <a:buNone/>
            </a:pPr>
            <a:r>
              <a:rPr lang="en-US" sz="3200" dirty="0">
                <a:effectLst/>
                <a:latin typeface="Arial Rounded MT Bold" panose="020F0704030504030204" pitchFamily="34" charset="0"/>
                <a:ea typeface="Garamond,Times New Roman"/>
                <a:cs typeface="Garamond,Times New Roman"/>
              </a:rPr>
              <a:t>L:	Confident that God acts on our behalf, we pray for the church, the world, and all those in need. </a:t>
            </a:r>
          </a:p>
          <a:p>
            <a:pPr marL="514350" marR="0" indent="-514350">
              <a:lnSpc>
                <a:spcPct val="119000"/>
              </a:lnSpc>
              <a:spcAft>
                <a:spcPts val="600"/>
              </a:spcAft>
              <a:buNone/>
            </a:pPr>
            <a:endParaRPr lang="en-US" sz="3200" dirty="0">
              <a:effectLst/>
              <a:latin typeface="Arial Rounded MT Bold" panose="020F0704030504030204" pitchFamily="34" charset="0"/>
              <a:ea typeface="Garamond,Times New Roman"/>
              <a:cs typeface="Garamond,Times New Roman"/>
            </a:endParaRPr>
          </a:p>
          <a:p>
            <a:pPr marL="228600" marR="0" indent="-228600">
              <a:lnSpc>
                <a:spcPct val="119000"/>
              </a:lnSpc>
              <a:spcAft>
                <a:spcPts val="600"/>
              </a:spcAft>
              <a:buNone/>
              <a:tabLst>
                <a:tab pos="228600" algn="l"/>
              </a:tabLst>
            </a:pPr>
            <a:r>
              <a:rPr lang="en-US" sz="3600" i="1" dirty="0">
                <a:solidFill>
                  <a:srgbClr val="C00000"/>
                </a:solidFill>
                <a:effectLst/>
                <a:latin typeface="Arial Rounded MT Bold" panose="020F0704030504030204" pitchFamily="34" charset="0"/>
                <a:ea typeface="Garamond,Times New Roman"/>
                <a:cs typeface="Garamond,Times New Roman"/>
              </a:rPr>
              <a:t>A brief silence.</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59279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249260" cy="3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God in your mercy,</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You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452582" y="821137"/>
            <a:ext cx="7680036" cy="410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With gratitude for your faithfulness, we pray these things in the name of Jesus Christ, our savior.</a:t>
            </a:r>
          </a:p>
          <a:p>
            <a:pPr marL="684213" marR="0" indent="-684213">
              <a:spcBef>
                <a:spcPts val="0"/>
              </a:spcBef>
              <a:spcAft>
                <a:spcPts val="0"/>
              </a:spcAft>
            </a:pPr>
            <a:endParaRPr lang="en-US" sz="2400" dirty="0">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4840" y="145771"/>
            <a:ext cx="9059160" cy="618631"/>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OFFERING/OFFERING PRAYER</a:t>
            </a:r>
          </a:p>
        </p:txBody>
      </p:sp>
      <p:pic>
        <p:nvPicPr>
          <p:cNvPr id="3" name="Picture 2">
            <a:extLst>
              <a:ext uri="{FF2B5EF4-FFF2-40B4-BE49-F238E27FC236}">
                <a16:creationId xmlns:a16="http://schemas.microsoft.com/office/drawing/2014/main" id="{B260EDE1-A753-5B79-C9D4-ACB6BDD3443B}"/>
              </a:ext>
            </a:extLst>
          </p:cNvPr>
          <p:cNvPicPr>
            <a:picLocks noChangeAspect="1"/>
          </p:cNvPicPr>
          <p:nvPr/>
        </p:nvPicPr>
        <p:blipFill>
          <a:blip r:embed="rId3"/>
          <a:stretch>
            <a:fillRect/>
          </a:stretch>
        </p:blipFill>
        <p:spPr>
          <a:xfrm>
            <a:off x="0" y="1042041"/>
            <a:ext cx="9144000" cy="5148303"/>
          </a:xfrm>
          <a:prstGeom prst="rect">
            <a:avLst/>
          </a:prstGeom>
        </p:spPr>
      </p:pic>
    </p:spTree>
    <p:extLst>
      <p:ext uri="{BB962C8B-B14F-4D97-AF65-F5344CB8AC3E}">
        <p14:creationId xmlns:p14="http://schemas.microsoft.com/office/powerpoint/2010/main" val="2563240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094BD-6407-498B-BDDA-F42E3E030E1A}"/>
              </a:ext>
            </a:extLst>
          </p:cNvPr>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4CEE7E59-37F8-42F9-99C3-E89A921846FB}"/>
              </a:ext>
            </a:extLst>
          </p:cNvPr>
          <p:cNvSpPr/>
          <p:nvPr/>
        </p:nvSpPr>
        <p:spPr>
          <a:xfrm>
            <a:off x="492891" y="1891750"/>
            <a:ext cx="8158216" cy="2312043"/>
          </a:xfrm>
          <a:prstGeom prst="rect">
            <a:avLst/>
          </a:prstGeom>
        </p:spPr>
        <p:txBody>
          <a:bodyPr wrap="square">
            <a:spAutoFit/>
          </a:bodyPr>
          <a:lstStyle/>
          <a:p>
            <a:pPr marR="0" algn="ctr">
              <a:lnSpc>
                <a:spcPct val="107000"/>
              </a:lnSpc>
              <a:spcBef>
                <a:spcPts val="0"/>
              </a:spcBef>
              <a:spcAft>
                <a:spcPts val="600"/>
              </a:spcAft>
            </a:pPr>
            <a:r>
              <a:rPr lang="en-US" sz="3200" i="1" dirty="0">
                <a:solidFill>
                  <a:srgbClr val="C00000"/>
                </a:solidFill>
                <a:latin typeface="Arial Rounded MT Bold" panose="020F0704030504030204" pitchFamily="34" charset="0"/>
                <a:ea typeface="Calibri" panose="020F0502020204030204" pitchFamily="34" charset="0"/>
              </a:rPr>
              <a:t>Communion is “At The Railing”.</a:t>
            </a:r>
          </a:p>
          <a:p>
            <a:pPr marR="0" algn="ctr">
              <a:lnSpc>
                <a:spcPct val="107000"/>
              </a:lnSpc>
              <a:spcBef>
                <a:spcPts val="0"/>
              </a:spcBef>
              <a:spcAft>
                <a:spcPts val="600"/>
              </a:spcAft>
            </a:pPr>
            <a:endParaRPr lang="en-US" sz="3200" i="1" dirty="0">
              <a:solidFill>
                <a:srgbClr val="C00000"/>
              </a:solidFill>
              <a:latin typeface="Arial Rounded MT Bold" panose="020F0704030504030204" pitchFamily="34" charset="0"/>
              <a:ea typeface="Calibri" panose="020F0502020204030204" pitchFamily="34" charset="0"/>
            </a:endParaRPr>
          </a:p>
          <a:p>
            <a:pPr marR="0" algn="ctr">
              <a:lnSpc>
                <a:spcPct val="107000"/>
              </a:lnSpc>
              <a:spcBef>
                <a:spcPts val="0"/>
              </a:spcBef>
              <a:spcAft>
                <a:spcPts val="600"/>
              </a:spcAft>
            </a:pPr>
            <a:r>
              <a:rPr lang="en-US" sz="3200" i="1" dirty="0">
                <a:solidFill>
                  <a:srgbClr val="C00000"/>
                </a:solidFill>
                <a:latin typeface="Arial Rounded MT Bold" panose="020F0704030504030204" pitchFamily="34" charset="0"/>
                <a:ea typeface="Calibri" panose="020F0502020204030204" pitchFamily="34" charset="0"/>
              </a:rPr>
              <a:t>All the Baptized are welcome to celebrate this Holy Meal.  </a:t>
            </a:r>
            <a:endParaRPr lang="en-US" sz="32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85365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390526" y="971672"/>
            <a:ext cx="7562850" cy="5457328"/>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Our God, whose hand created all that is, and whose heart is for all that God created, reaches out to you with mercy and grace and calls you beloved. Know that your sins are forgiven, and that God empowers each of you to grow closer to God’s will for you each day. In Jesus’ holy name we pray.</a:t>
            </a:r>
            <a:endParaRPr lang="en-US" sz="1100"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1574946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1C308028-73A0-4104-BA91-11FB17A109C9}"/>
              </a:ext>
            </a:extLst>
          </p:cNvPr>
          <p:cNvPicPr>
            <a:picLocks noChangeAspect="1"/>
          </p:cNvPicPr>
          <p:nvPr/>
        </p:nvPicPr>
        <p:blipFill>
          <a:blip r:embed="rId2"/>
          <a:stretch>
            <a:fillRect/>
          </a:stretch>
        </p:blipFill>
        <p:spPr>
          <a:xfrm>
            <a:off x="0" y="812057"/>
            <a:ext cx="9144000" cy="6045942"/>
          </a:xfrm>
          <a:prstGeom prst="rect">
            <a:avLst/>
          </a:prstGeom>
        </p:spPr>
      </p:pic>
    </p:spTree>
    <p:extLst>
      <p:ext uri="{BB962C8B-B14F-4D97-AF65-F5344CB8AC3E}">
        <p14:creationId xmlns:p14="http://schemas.microsoft.com/office/powerpoint/2010/main" val="3134261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CAF296BA-ECD4-4806-B314-8949409D0B42}"/>
              </a:ext>
            </a:extLst>
          </p:cNvPr>
          <p:cNvSpPr/>
          <p:nvPr/>
        </p:nvSpPr>
        <p:spPr>
          <a:xfrm>
            <a:off x="318500" y="2145023"/>
            <a:ext cx="8041730" cy="2312043"/>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32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526391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3914B7DE-BBBC-3E8A-C972-2ABA5A6D81B6}"/>
              </a:ext>
            </a:extLst>
          </p:cNvPr>
          <p:cNvPicPr>
            <a:picLocks noChangeAspect="1"/>
          </p:cNvPicPr>
          <p:nvPr/>
        </p:nvPicPr>
        <p:blipFill>
          <a:blip r:embed="rId2"/>
          <a:stretch>
            <a:fillRect/>
          </a:stretch>
        </p:blipFill>
        <p:spPr>
          <a:xfrm>
            <a:off x="0" y="885371"/>
            <a:ext cx="9144000" cy="5972629"/>
          </a:xfrm>
          <a:prstGeom prst="rect">
            <a:avLst/>
          </a:prstGeom>
        </p:spPr>
      </p:pic>
    </p:spTree>
    <p:extLst>
      <p:ext uri="{BB962C8B-B14F-4D97-AF65-F5344CB8AC3E}">
        <p14:creationId xmlns:p14="http://schemas.microsoft.com/office/powerpoint/2010/main" val="3907289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B28E97EE-4357-9D39-6857-A6C1450C800C}"/>
              </a:ext>
            </a:extLst>
          </p:cNvPr>
          <p:cNvSpPr txBox="1"/>
          <p:nvPr/>
        </p:nvSpPr>
        <p:spPr>
          <a:xfrm>
            <a:off x="519112" y="1248682"/>
            <a:ext cx="8029575" cy="2848280"/>
          </a:xfrm>
          <a:prstGeom prst="rect">
            <a:avLst/>
          </a:prstGeom>
          <a:noFill/>
        </p:spPr>
        <p:txBody>
          <a:bodyPr wrap="square">
            <a:spAutoFit/>
          </a:bodyPr>
          <a:lstStyle/>
          <a:p>
            <a:pPr marL="800100" marR="0" indent="-800100">
              <a:lnSpc>
                <a:spcPct val="97000"/>
              </a:lnSpc>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Holy God, our Maker, Redeemer…</a:t>
            </a:r>
          </a:p>
          <a:p>
            <a:pPr marL="800100" marR="0" indent="-800100">
              <a:lnSpc>
                <a:spcPct val="97000"/>
              </a:lnSpc>
              <a:spcAft>
                <a:spcPts val="600"/>
              </a:spcAft>
              <a:buNone/>
            </a:pPr>
            <a:endParaRPr lang="en-US" sz="3200" b="1" dirty="0">
              <a:latin typeface="Arial Rounded MT Bold" panose="020F0704030504030204" pitchFamily="34" charset="0"/>
              <a:ea typeface="Times New Roman" panose="02020603050405020304" pitchFamily="18" charset="0"/>
              <a:cs typeface="Times New Roman" panose="02020603050405020304" pitchFamily="18" charset="0"/>
            </a:endParaRPr>
          </a:p>
          <a:p>
            <a:pPr marL="800100" marR="0" indent="-800100">
              <a:lnSpc>
                <a:spcPct val="97000"/>
              </a:lnSpc>
              <a:spcAft>
                <a:spcPts val="600"/>
              </a:spcAft>
              <a:buNone/>
            </a:pPr>
            <a:r>
              <a:rPr lang="en-US" sz="3200" b="1" dirty="0">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…Both now and forever.</a:t>
            </a:r>
          </a:p>
          <a:p>
            <a:pPr marL="800100" marR="0" indent="-800100">
              <a:lnSpc>
                <a:spcPct val="97000"/>
              </a:lnSpc>
              <a:spcAft>
                <a:spcPts val="600"/>
              </a:spcAft>
              <a:buNone/>
            </a:pPr>
            <a:endParaRPr lang="en-US" sz="3200" b="1" dirty="0">
              <a:latin typeface="Arial Rounded MT Bold" panose="020F0704030504030204" pitchFamily="34" charset="0"/>
              <a:ea typeface="Times New Roman" panose="02020603050405020304" pitchFamily="18" charset="0"/>
              <a:cs typeface="Times New Roman" panose="02020603050405020304" pitchFamily="18" charset="0"/>
            </a:endParaRPr>
          </a:p>
          <a:p>
            <a:pPr marL="800100" marR="0" indent="-800100">
              <a:lnSpc>
                <a:spcPct val="97000"/>
              </a:lnSpc>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593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6E101CF-2376-48DF-83F1-0663968FA873}"/>
              </a:ext>
            </a:extLst>
          </p:cNvPr>
          <p:cNvSpPr/>
          <p:nvPr/>
        </p:nvSpPr>
        <p:spPr>
          <a:xfrm>
            <a:off x="410966" y="1392857"/>
            <a:ext cx="8202091" cy="3539430"/>
          </a:xfrm>
          <a:prstGeom prst="rect">
            <a:avLst/>
          </a:prstGeom>
        </p:spPr>
        <p:txBody>
          <a:bodyPr wrap="square">
            <a:spAutoFit/>
          </a:bodyPr>
          <a:lstStyle/>
          <a:p>
            <a:pPr marL="573088" marR="0" indent="-573088">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God who transforms sadness into joy now invites you to this feast of God’s beloved son, Jesus Christ. Come to the table, where Jesus meets us in this holy meal, forgives us all our sins, and raises us to a joyful new life in his name. All is prepared.	</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8479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may commune “At the Railing”.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1610A61-53FF-42BC-9BBB-9A2AFC5B9606}"/>
              </a:ext>
            </a:extLst>
          </p:cNvPr>
          <p:cNvSpPr/>
          <p:nvPr/>
        </p:nvSpPr>
        <p:spPr>
          <a:xfrm>
            <a:off x="934982" y="1536717"/>
            <a:ext cx="6811292" cy="3600986"/>
          </a:xfrm>
          <a:prstGeom prst="rect">
            <a:avLst/>
          </a:prstGeom>
        </p:spPr>
        <p:txBody>
          <a:bodyPr wrap="square">
            <a:spAutoFit/>
          </a:bodyPr>
          <a:lstStyle/>
          <a:p>
            <a:pPr marL="914400" indent="-914400" defTabSz="7777163"/>
            <a:r>
              <a:rPr lang="en-US" sz="3200" dirty="0">
                <a:latin typeface="Arial Rounded MT Bold" panose="020F0704030504030204" pitchFamily="34" charset="0"/>
                <a:cs typeface="Arial" panose="020B0604020202020204" pitchFamily="34" charset="0"/>
              </a:rPr>
              <a:t>P:	May this Body and Blood of our Lord and Savior, Jesus Christ, strengthen, keep, and unite us,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r>
              <a:rPr lang="en-US" sz="3200" dirty="0">
                <a:latin typeface="Arial Rounded MT Bold" panose="020F0704030504030204" pitchFamily="34" charset="0"/>
                <a:cs typeface="Arial" panose="020B0604020202020204" pitchFamily="34" charset="0"/>
              </a:rPr>
              <a:t>now and forever.</a:t>
            </a:r>
            <a:endParaRPr lang="en-US" sz="3200" dirty="0">
              <a:latin typeface="Arial Rounded MT Bold" panose="020F0704030504030204" pitchFamily="34" charset="0"/>
            </a:endParaRPr>
          </a:p>
          <a:p>
            <a:pPr marL="914400" indent="-914400" defTabSz="7777163"/>
            <a:endParaRPr lang="en-US" sz="3200" dirty="0">
              <a:latin typeface="Arial Rounded MT Bold" panose="020F0704030504030204" pitchFamily="34" charset="0"/>
            </a:endParaRPr>
          </a:p>
          <a:p>
            <a:pPr marL="914400" indent="-914400" defTabSz="7777163"/>
            <a:endParaRPr lang="en-US" sz="3200" dirty="0">
              <a:latin typeface="Arial Rounded MT Bold" panose="020F0704030504030204" pitchFamily="34" charset="0"/>
            </a:endParaRPr>
          </a:p>
          <a:p>
            <a:pPr marL="914400" indent="-914400" defTabSz="7777163"/>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722977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112C7D06-741D-97CD-6614-FB19D77DE6B2}"/>
              </a:ext>
            </a:extLst>
          </p:cNvPr>
          <p:cNvPicPr>
            <a:picLocks noChangeAspect="1"/>
          </p:cNvPicPr>
          <p:nvPr/>
        </p:nvPicPr>
        <p:blipFill>
          <a:blip r:embed="rId2"/>
          <a:stretch>
            <a:fillRect/>
          </a:stretch>
        </p:blipFill>
        <p:spPr>
          <a:xfrm>
            <a:off x="0" y="943429"/>
            <a:ext cx="9144000" cy="5406571"/>
          </a:xfrm>
          <a:prstGeom prst="rect">
            <a:avLst/>
          </a:prstGeom>
        </p:spPr>
      </p:pic>
    </p:spTree>
    <p:extLst>
      <p:ext uri="{BB962C8B-B14F-4D97-AF65-F5344CB8AC3E}">
        <p14:creationId xmlns:p14="http://schemas.microsoft.com/office/powerpoint/2010/main" val="37351987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1" y="824563"/>
            <a:ext cx="8739050"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“Praise to the Lord, the Almighty”</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543</a:t>
            </a:r>
          </a:p>
        </p:txBody>
      </p:sp>
      <p:pic>
        <p:nvPicPr>
          <p:cNvPr id="5" name="Picture 4">
            <a:extLst>
              <a:ext uri="{FF2B5EF4-FFF2-40B4-BE49-F238E27FC236}">
                <a16:creationId xmlns:a16="http://schemas.microsoft.com/office/drawing/2014/main" id="{51264800-D06D-6BF8-B4FA-B23D8FB2D44E}"/>
              </a:ext>
            </a:extLst>
          </p:cNvPr>
          <p:cNvPicPr>
            <a:picLocks noChangeAspect="1"/>
          </p:cNvPicPr>
          <p:nvPr/>
        </p:nvPicPr>
        <p:blipFill>
          <a:blip r:embed="rId3"/>
          <a:stretch>
            <a:fillRect/>
          </a:stretch>
        </p:blipFill>
        <p:spPr>
          <a:xfrm>
            <a:off x="1268185" y="2587492"/>
            <a:ext cx="6531429" cy="3675882"/>
          </a:xfrm>
          <a:prstGeom prst="rect">
            <a:avLst/>
          </a:prstGeom>
        </p:spPr>
      </p:pic>
    </p:spTree>
    <p:extLst>
      <p:ext uri="{BB962C8B-B14F-4D97-AF65-F5344CB8AC3E}">
        <p14:creationId xmlns:p14="http://schemas.microsoft.com/office/powerpoint/2010/main" val="1164152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4108AD0F-5FF9-F977-5AA2-2102C8E58EE8}"/>
              </a:ext>
            </a:extLst>
          </p:cNvPr>
          <p:cNvPicPr>
            <a:picLocks noChangeAspect="1"/>
          </p:cNvPicPr>
          <p:nvPr/>
        </p:nvPicPr>
        <p:blipFill>
          <a:blip r:embed="rId2"/>
          <a:stretch>
            <a:fillRect/>
          </a:stretch>
        </p:blipFill>
        <p:spPr>
          <a:xfrm>
            <a:off x="0" y="885371"/>
            <a:ext cx="9144000" cy="5595257"/>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D3718BD4-2BC1-43E3-BFDC-F43F71C2DBEA}"/>
              </a:ext>
            </a:extLst>
          </p:cNvPr>
          <p:cNvSpPr/>
          <p:nvPr/>
        </p:nvSpPr>
        <p:spPr>
          <a:xfrm>
            <a:off x="281010" y="811151"/>
            <a:ext cx="7977619" cy="5907323"/>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Compassionate God, through the gifts of bread and wine our hearts are filled with the abundance of your love.  Strengthen us that we, through this holy meal, may share your love freely, as you have shared with us.  We ask this in the name of Jesus, through the Spirit nourishing us now and forever.</a:t>
            </a:r>
          </a:p>
          <a:p>
            <a:pPr marL="574675" marR="0" indent="-57467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75" marR="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a:t>
            </a:r>
            <a:r>
              <a:rPr lang="en-US" sz="3600" b="1" dirty="0">
                <a:latin typeface="Arial Rounded MT Bold" panose="020F0704030504030204" pitchFamily="34" charset="0"/>
                <a:ea typeface="Calibri" panose="020F0502020204030204" pitchFamily="34" charset="0"/>
              </a:rPr>
              <a:t> </a:t>
            </a:r>
          </a:p>
        </p:txBody>
      </p:sp>
    </p:spTree>
    <p:extLst>
      <p:ext uri="{BB962C8B-B14F-4D97-AF65-F5344CB8AC3E}">
        <p14:creationId xmlns:p14="http://schemas.microsoft.com/office/powerpoint/2010/main" val="4135385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EF99-8FAC-E1E1-D15E-BC8FCAE7C4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C7B2F6-3D66-5E40-FEA4-346627258582}"/>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2963AD0-BF9C-D03E-DEC4-BCCF7C5549DD}"/>
              </a:ext>
            </a:extLst>
          </p:cNvPr>
          <p:cNvSpPr/>
          <p:nvPr/>
        </p:nvSpPr>
        <p:spPr>
          <a:xfrm>
            <a:off x="886265" y="1357441"/>
            <a:ext cx="6794695" cy="3738972"/>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Gracious God, whose mercy endures from generation to generation: bless those who go forth to share your word and sacrament with our sisters and brothers who are sick or homebound.  </a:t>
            </a: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36205869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74A8-676B-5D67-DE91-CD27E41E9B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409AA57-954E-45BD-CFB0-05BF879BE2F9}"/>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AAE8F6EB-9023-00B7-750A-68091C5BAD61}"/>
              </a:ext>
            </a:extLst>
          </p:cNvPr>
          <p:cNvSpPr/>
          <p:nvPr/>
        </p:nvSpPr>
        <p:spPr>
          <a:xfrm>
            <a:off x="886265" y="1357441"/>
            <a:ext cx="6794695" cy="485344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In your love and care, nourish and strengthen those to whom we bring this communion, that through the body and blood of your Son we may all know the hope of your promised coming in Jesus Christ our Lord. </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p>
        </p:txBody>
      </p:sp>
    </p:spTree>
    <p:extLst>
      <p:ext uri="{BB962C8B-B14F-4D97-AF65-F5344CB8AC3E}">
        <p14:creationId xmlns:p14="http://schemas.microsoft.com/office/powerpoint/2010/main" val="198053384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FA7A1-4231-7B9F-99AE-3BDCF0C3B9B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71B97F8-BD38-628C-EC5A-738E03D6018B}"/>
              </a:ext>
            </a:extLst>
          </p:cNvPr>
          <p:cNvSpPr/>
          <p:nvPr/>
        </p:nvSpPr>
        <p:spPr>
          <a:xfrm>
            <a:off x="42420" y="245728"/>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5C53BD51-9E6E-7FCB-DA39-8114E95562B7}"/>
              </a:ext>
            </a:extLst>
          </p:cNvPr>
          <p:cNvPicPr>
            <a:picLocks noChangeAspect="1"/>
          </p:cNvPicPr>
          <p:nvPr/>
        </p:nvPicPr>
        <p:blipFill>
          <a:blip r:embed="rId3"/>
          <a:stretch>
            <a:fillRect/>
          </a:stretch>
        </p:blipFill>
        <p:spPr>
          <a:xfrm>
            <a:off x="0" y="856488"/>
            <a:ext cx="9144000" cy="5145024"/>
          </a:xfrm>
          <a:prstGeom prst="rect">
            <a:avLst/>
          </a:prstGeom>
        </p:spPr>
      </p:pic>
    </p:spTree>
    <p:extLst>
      <p:ext uri="{BB962C8B-B14F-4D97-AF65-F5344CB8AC3E}">
        <p14:creationId xmlns:p14="http://schemas.microsoft.com/office/powerpoint/2010/main" val="1506191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42420" y="245728"/>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Rounded MT Bold" panose="020F0704030504030204" pitchFamily="34" charset="0"/>
              <a:buChar char="*"/>
            </a:pPr>
            <a:r>
              <a:rPr lang="en-US" sz="4000" b="1" dirty="0">
                <a:latin typeface="Arial Rounded MT Bold" panose="020F0704030504030204" pitchFamily="34" charset="0"/>
                <a:ea typeface="Times New Roman" panose="02020603050405020304" pitchFamily="18" charset="0"/>
              </a:rPr>
              <a:t>SENDING BLESSING</a:t>
            </a:r>
          </a:p>
        </p:txBody>
      </p:sp>
      <p:pic>
        <p:nvPicPr>
          <p:cNvPr id="3" name="Picture 2">
            <a:extLst>
              <a:ext uri="{FF2B5EF4-FFF2-40B4-BE49-F238E27FC236}">
                <a16:creationId xmlns:a16="http://schemas.microsoft.com/office/drawing/2014/main" id="{F621B8AE-046C-6C9A-284F-DECD68BFCC36}"/>
              </a:ext>
            </a:extLst>
          </p:cNvPr>
          <p:cNvPicPr>
            <a:picLocks noChangeAspect="1"/>
          </p:cNvPicPr>
          <p:nvPr/>
        </p:nvPicPr>
        <p:blipFill>
          <a:blip r:embed="rId3"/>
          <a:stretch>
            <a:fillRect/>
          </a:stretch>
        </p:blipFill>
        <p:spPr>
          <a:xfrm>
            <a:off x="0" y="856488"/>
            <a:ext cx="9144000" cy="5145024"/>
          </a:xfrm>
          <a:prstGeom prst="rect">
            <a:avLst/>
          </a:prstGeom>
        </p:spPr>
      </p:pic>
    </p:spTree>
    <p:extLst>
      <p:ext uri="{BB962C8B-B14F-4D97-AF65-F5344CB8AC3E}">
        <p14:creationId xmlns:p14="http://schemas.microsoft.com/office/powerpoint/2010/main" val="3970663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9376"/>
            <a:ext cx="9013370" cy="787400"/>
          </a:xfrm>
        </p:spPr>
        <p:txBody>
          <a:bodyPr/>
          <a:lstStyle/>
          <a:p>
            <a:pPr marL="571500" indent="-571500" algn="ctr">
              <a:buFont typeface="Symbol" panose="05050102010706020507" pitchFamily="18" charset="2"/>
              <a:buChar char=""/>
            </a:pPr>
            <a:r>
              <a:rPr lang="en-US" sz="3600" dirty="0"/>
              <a:t>SENDING SONG</a:t>
            </a:r>
          </a:p>
        </p:txBody>
      </p:sp>
      <p:sp>
        <p:nvSpPr>
          <p:cNvPr id="2" name="Rectangle 1">
            <a:extLst>
              <a:ext uri="{FF2B5EF4-FFF2-40B4-BE49-F238E27FC236}">
                <a16:creationId xmlns:a16="http://schemas.microsoft.com/office/drawing/2014/main" id="{0171F8FB-1E22-4A16-AEED-8E055637BC71}"/>
              </a:ext>
            </a:extLst>
          </p:cNvPr>
          <p:cNvSpPr/>
          <p:nvPr/>
        </p:nvSpPr>
        <p:spPr>
          <a:xfrm>
            <a:off x="0" y="949670"/>
            <a:ext cx="9144000" cy="1200329"/>
          </a:xfrm>
          <a:prstGeom prst="rect">
            <a:avLst/>
          </a:prstGeom>
        </p:spPr>
        <p:txBody>
          <a:bodyPr wrap="square">
            <a:spAutoFit/>
          </a:bodyPr>
          <a:lstStyle/>
          <a:p>
            <a:pPr algn="ctr"/>
            <a:r>
              <a:rPr lang="en-US" sz="3600" b="1" dirty="0">
                <a:solidFill>
                  <a:srgbClr val="000000"/>
                </a:solidFill>
                <a:latin typeface="Arial Rounded MT Bold" panose="020F0704030504030204" pitchFamily="34" charset="0"/>
                <a:ea typeface="Calibri" panose="020F0502020204030204" pitchFamily="34" charset="0"/>
              </a:rPr>
              <a:t>“Blessed Assurance” </a:t>
            </a:r>
          </a:p>
          <a:p>
            <a:pPr algn="ctr"/>
            <a:r>
              <a:rPr lang="en-US" sz="3600" b="1" dirty="0">
                <a:solidFill>
                  <a:srgbClr val="000000"/>
                </a:solidFill>
                <a:latin typeface="Arial Rounded MT Bold" panose="020F0704030504030204" pitchFamily="34" charset="0"/>
                <a:ea typeface="Calibri" panose="020F0502020204030204" pitchFamily="34" charset="0"/>
              </a:rPr>
              <a:t>ELW 638</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D92CC726-A664-F74C-08C3-A34A5BF60313}"/>
              </a:ext>
            </a:extLst>
          </p:cNvPr>
          <p:cNvPicPr>
            <a:picLocks noChangeAspect="1"/>
          </p:cNvPicPr>
          <p:nvPr/>
        </p:nvPicPr>
        <p:blipFill>
          <a:blip r:embed="rId3"/>
          <a:stretch>
            <a:fillRect/>
          </a:stretch>
        </p:blipFill>
        <p:spPr>
          <a:xfrm>
            <a:off x="898071" y="2338761"/>
            <a:ext cx="7271657" cy="4091519"/>
          </a:xfrm>
          <a:prstGeom prst="rect">
            <a:avLst/>
          </a:prstGeom>
        </p:spPr>
      </p:pic>
    </p:spTree>
    <p:extLst>
      <p:ext uri="{BB962C8B-B14F-4D97-AF65-F5344CB8AC3E}">
        <p14:creationId xmlns:p14="http://schemas.microsoft.com/office/powerpoint/2010/main" val="2070241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1" y="51769"/>
            <a:ext cx="6991352" cy="57733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b="1" dirty="0">
                <a:solidFill>
                  <a:srgbClr val="000000"/>
                </a:solidFill>
                <a:latin typeface="Arial Rounded MT Bold" panose="020F0704030504030204" pitchFamily="34" charset="0"/>
                <a:ea typeface="Times New Roman" panose="02020603050405020304" pitchFamily="18" charset="0"/>
              </a:rPr>
              <a:t>“Blessed Assurance”     ELW 638</a:t>
            </a:r>
            <a:endParaRPr lang="en-US" sz="2800" dirty="0">
              <a:solidFill>
                <a:srgbClr val="C00000"/>
              </a:solidFill>
              <a:latin typeface="Arial Rounded MT Bold" panose="020F07040305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303C6B70-D75C-195D-6B5C-225087FF1EA4}"/>
              </a:ext>
            </a:extLst>
          </p:cNvPr>
          <p:cNvSpPr txBox="1"/>
          <p:nvPr/>
        </p:nvSpPr>
        <p:spPr>
          <a:xfrm>
            <a:off x="1108529" y="1022805"/>
            <a:ext cx="5425622"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Blessed assurance,                                    Jesus is mine!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Oh, what a foretaste                                             of glory divine!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Heir of salvation,                                         purchase of God,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born of his Spirit,                                  washed in his blood.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9894595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02B6B-1EF4-2AA1-0A3D-DCFDC71F3A2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CAD43BA-3EAA-6DB5-B176-DFBE80C52355}"/>
              </a:ext>
            </a:extLst>
          </p:cNvPr>
          <p:cNvSpPr/>
          <p:nvPr/>
        </p:nvSpPr>
        <p:spPr>
          <a:xfrm>
            <a:off x="1" y="51769"/>
            <a:ext cx="6991352" cy="57733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b="1" dirty="0">
                <a:solidFill>
                  <a:srgbClr val="000000"/>
                </a:solidFill>
                <a:latin typeface="Arial Rounded MT Bold" panose="020F0704030504030204" pitchFamily="34" charset="0"/>
                <a:ea typeface="Times New Roman" panose="02020603050405020304" pitchFamily="18" charset="0"/>
              </a:rPr>
              <a:t>“Blessed Assurance”     ELW 638</a:t>
            </a:r>
            <a:endParaRPr lang="en-US" sz="2800" dirty="0">
              <a:solidFill>
                <a:srgbClr val="C00000"/>
              </a:solidFill>
              <a:latin typeface="Arial Rounded MT Bold" panose="020F07040305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D76ADBD4-DCC5-FD88-BACD-6C7F970C5A33}"/>
              </a:ext>
            </a:extLst>
          </p:cNvPr>
          <p:cNvSpPr txBox="1"/>
          <p:nvPr/>
        </p:nvSpPr>
        <p:spPr>
          <a:xfrm>
            <a:off x="1575253" y="1060905"/>
            <a:ext cx="5244647"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This is my story,                                           this is my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praising my Savior,                                                all the day long: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this is my story,                                                               this is my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praising my Savior                                        all the day long.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63175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F37D2-3AAD-FDDE-AB56-4CE339CBA9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559AC64-FBC7-A476-87E4-D98C42E5D6C9}"/>
              </a:ext>
            </a:extLst>
          </p:cNvPr>
          <p:cNvSpPr/>
          <p:nvPr/>
        </p:nvSpPr>
        <p:spPr>
          <a:xfrm>
            <a:off x="1" y="51769"/>
            <a:ext cx="6991352" cy="57733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b="1" dirty="0">
                <a:solidFill>
                  <a:srgbClr val="000000"/>
                </a:solidFill>
                <a:latin typeface="Arial Rounded MT Bold" panose="020F0704030504030204" pitchFamily="34" charset="0"/>
                <a:ea typeface="Times New Roman" panose="02020603050405020304" pitchFamily="18" charset="0"/>
              </a:rPr>
              <a:t>“Blessed Assurance”     ELW 638</a:t>
            </a:r>
            <a:endParaRPr lang="en-US" sz="2800" dirty="0">
              <a:solidFill>
                <a:srgbClr val="C00000"/>
              </a:solidFill>
              <a:latin typeface="Arial Rounded MT Bold" panose="020F07040305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8774E68E-EBB0-F9C9-B69E-59979B5D0BE4}"/>
              </a:ext>
            </a:extLst>
          </p:cNvPr>
          <p:cNvSpPr txBox="1"/>
          <p:nvPr/>
        </p:nvSpPr>
        <p:spPr>
          <a:xfrm>
            <a:off x="1763939" y="1166842"/>
            <a:ext cx="5616122"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Perfect submission,                             perfect delight,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visions of rapture                                      now burst on my sight;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angels descending                                      bring from above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echoes of mercy,                              whispers of love.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2107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0" y="59310"/>
            <a:ext cx="7155544" cy="1154162"/>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“Praise to the Lord, the Almighty”</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543</a:t>
            </a:r>
          </a:p>
        </p:txBody>
      </p:sp>
      <p:sp>
        <p:nvSpPr>
          <p:cNvPr id="6" name="TextBox 5">
            <a:extLst>
              <a:ext uri="{FF2B5EF4-FFF2-40B4-BE49-F238E27FC236}">
                <a16:creationId xmlns:a16="http://schemas.microsoft.com/office/drawing/2014/main" id="{65A34A90-F9C2-7B8E-EDB5-81F22201A519}"/>
              </a:ext>
            </a:extLst>
          </p:cNvPr>
          <p:cNvSpPr txBox="1"/>
          <p:nvPr/>
        </p:nvSpPr>
        <p:spPr>
          <a:xfrm>
            <a:off x="398916" y="1443841"/>
            <a:ext cx="8041368" cy="3970318"/>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Praise to the Lord, the Almighty, the King of creation!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 my soul, praise him, for he is your health and salvation!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all who hear now to his temple draw near,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joining in glad adoration!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1684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498E-354A-D279-CBEF-88FD4E96243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239B8F-B386-B11F-AE42-F34D614D8FEE}"/>
              </a:ext>
            </a:extLst>
          </p:cNvPr>
          <p:cNvSpPr/>
          <p:nvPr/>
        </p:nvSpPr>
        <p:spPr>
          <a:xfrm>
            <a:off x="1" y="51769"/>
            <a:ext cx="6991352" cy="57733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b="1" dirty="0">
                <a:solidFill>
                  <a:srgbClr val="000000"/>
                </a:solidFill>
                <a:latin typeface="Arial Rounded MT Bold" panose="020F0704030504030204" pitchFamily="34" charset="0"/>
                <a:ea typeface="Times New Roman" panose="02020603050405020304" pitchFamily="18" charset="0"/>
              </a:rPr>
              <a:t>“Blessed Assurance”     ELW 638</a:t>
            </a:r>
            <a:endParaRPr lang="en-US" sz="2800" dirty="0">
              <a:solidFill>
                <a:srgbClr val="C00000"/>
              </a:solidFill>
              <a:latin typeface="Arial Rounded MT Bold" panose="020F07040305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16D2BB3B-866E-2EAD-A8F8-ED7F5B8F04C9}"/>
              </a:ext>
            </a:extLst>
          </p:cNvPr>
          <p:cNvSpPr txBox="1"/>
          <p:nvPr/>
        </p:nvSpPr>
        <p:spPr>
          <a:xfrm>
            <a:off x="1575253" y="1060905"/>
            <a:ext cx="5244647"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This is my story,                                           this is my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praising my Savior,                                                all the day long: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this is my story,                                                               this is my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praising my Savior                                        all the day long.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843337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4C74C-8134-21FF-4A55-7ECA3B61B03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1BE957E-A937-B25F-8576-B2088B3A3211}"/>
              </a:ext>
            </a:extLst>
          </p:cNvPr>
          <p:cNvSpPr/>
          <p:nvPr/>
        </p:nvSpPr>
        <p:spPr>
          <a:xfrm>
            <a:off x="1" y="51769"/>
            <a:ext cx="6991352" cy="57733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b="1" dirty="0">
                <a:solidFill>
                  <a:srgbClr val="000000"/>
                </a:solidFill>
                <a:latin typeface="Arial Rounded MT Bold" panose="020F0704030504030204" pitchFamily="34" charset="0"/>
                <a:ea typeface="Times New Roman" panose="02020603050405020304" pitchFamily="18" charset="0"/>
              </a:rPr>
              <a:t>“Blessed Assurance”     ELW 638</a:t>
            </a:r>
            <a:endParaRPr lang="en-US" sz="2800" dirty="0">
              <a:solidFill>
                <a:srgbClr val="C00000"/>
              </a:solidFill>
              <a:latin typeface="Arial Rounded MT Bold" panose="020F07040305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08A9C3FA-ABFA-951E-503D-072D41E6DCC6}"/>
              </a:ext>
            </a:extLst>
          </p:cNvPr>
          <p:cNvSpPr txBox="1"/>
          <p:nvPr/>
        </p:nvSpPr>
        <p:spPr>
          <a:xfrm>
            <a:off x="1365704" y="1166842"/>
            <a:ext cx="5978072"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Perfect submission,                                         all is at rest;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 in my Savior                                                           am happy and blest,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watching and waiting,                                looking above,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filled with his goodness,                           lost in his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58416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9417-1D04-0228-656C-43C871C93D8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1F099B6-3DDB-2C18-26CF-B662A635F6D1}"/>
              </a:ext>
            </a:extLst>
          </p:cNvPr>
          <p:cNvSpPr/>
          <p:nvPr/>
        </p:nvSpPr>
        <p:spPr>
          <a:xfrm>
            <a:off x="1" y="51769"/>
            <a:ext cx="6991352" cy="57733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b="1" dirty="0">
                <a:solidFill>
                  <a:srgbClr val="000000"/>
                </a:solidFill>
                <a:latin typeface="Arial Rounded MT Bold" panose="020F0704030504030204" pitchFamily="34" charset="0"/>
                <a:ea typeface="Times New Roman" panose="02020603050405020304" pitchFamily="18" charset="0"/>
              </a:rPr>
              <a:t>“Blessed Assurance”     ELW 638</a:t>
            </a:r>
            <a:endParaRPr lang="en-US" sz="2800" dirty="0">
              <a:solidFill>
                <a:srgbClr val="C00000"/>
              </a:solidFill>
              <a:latin typeface="Arial Rounded MT Bold" panose="020F07040305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F83DEF14-36AC-EFEB-9A12-DF77B169C1C8}"/>
              </a:ext>
            </a:extLst>
          </p:cNvPr>
          <p:cNvSpPr txBox="1"/>
          <p:nvPr/>
        </p:nvSpPr>
        <p:spPr>
          <a:xfrm>
            <a:off x="1575253" y="1060905"/>
            <a:ext cx="5244647" cy="5078313"/>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This is my story,                                           this is my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praising my Savior,                                                all the day long: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this is my story,                                                               this is my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praising my Savior                                        all the day long.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9441899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78481"/>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Roxanne Groff  </a:t>
            </a:r>
          </a:p>
        </p:txBody>
      </p:sp>
      <p:sp>
        <p:nvSpPr>
          <p:cNvPr id="8" name="Rectangle 7">
            <a:extLst>
              <a:ext uri="{FF2B5EF4-FFF2-40B4-BE49-F238E27FC236}">
                <a16:creationId xmlns:a16="http://schemas.microsoft.com/office/drawing/2014/main" id="{586513A4-E57B-48A7-AEDA-DD3E2B975B8C}"/>
              </a:ext>
            </a:extLst>
          </p:cNvPr>
          <p:cNvSpPr/>
          <p:nvPr/>
        </p:nvSpPr>
        <p:spPr>
          <a:xfrm>
            <a:off x="10277" y="5494491"/>
            <a:ext cx="8825500"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2026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 Some images generated with ChatGPT (“Theo”) using OpenAI.</a:t>
            </a:r>
          </a:p>
        </p:txBody>
      </p:sp>
    </p:spTree>
    <p:extLst>
      <p:ext uri="{BB962C8B-B14F-4D97-AF65-F5344CB8AC3E}">
        <p14:creationId xmlns:p14="http://schemas.microsoft.com/office/powerpoint/2010/main" val="7133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8E067-100D-D3BD-A979-C0534BEEDC30}"/>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A901BB02-1078-C922-8CDF-EFEB0216CC2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E467166A-CFA5-E423-1C92-0B0A60061F8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F76563E5-50E7-1606-D8B5-03A37909BFB8}"/>
              </a:ext>
            </a:extLst>
          </p:cNvPr>
          <p:cNvSpPr/>
          <p:nvPr/>
        </p:nvSpPr>
        <p:spPr>
          <a:xfrm>
            <a:off x="0" y="59310"/>
            <a:ext cx="7155544" cy="1154162"/>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“Praise to the Lord, the Almighty”</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543</a:t>
            </a:r>
          </a:p>
        </p:txBody>
      </p:sp>
      <p:sp>
        <p:nvSpPr>
          <p:cNvPr id="6" name="TextBox 5">
            <a:extLst>
              <a:ext uri="{FF2B5EF4-FFF2-40B4-BE49-F238E27FC236}">
                <a16:creationId xmlns:a16="http://schemas.microsoft.com/office/drawing/2014/main" id="{6A367930-623C-2038-C6C3-2A8D3F3F7D24}"/>
              </a:ext>
            </a:extLst>
          </p:cNvPr>
          <p:cNvSpPr txBox="1"/>
          <p:nvPr/>
        </p:nvSpPr>
        <p:spPr>
          <a:xfrm>
            <a:off x="321582" y="1365872"/>
            <a:ext cx="8041368" cy="3970318"/>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Praise to the Lord, who o'er all things is wondrously reigning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as on wings of an eagle, uplifting, sustaining.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Have you not seen all that is needful has been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sent by his gracious ordaining?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9953795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9894</TotalTime>
  <Words>3240</Words>
  <Application>Microsoft Office PowerPoint</Application>
  <PresentationFormat>On-screen Show (4:3)</PresentationFormat>
  <Paragraphs>323</Paragraphs>
  <Slides>83</Slides>
  <Notes>54</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Arial Rounded MT Bold</vt:lpstr>
      <vt:lpstr>Calibri</vt:lpstr>
      <vt:lpstr>Calibri Light</vt:lpstr>
      <vt:lpstr>Segoe UI Symbol</vt:lpstr>
      <vt:lpstr>Symbol</vt:lpstr>
      <vt:lpstr>Times New Roman</vt:lpstr>
      <vt:lpstr>Office Theme</vt:lpstr>
      <vt:lpstr>Trinity Evangelical Lutheran Church July 5, 2026 The Story of Esther</vt:lpstr>
      <vt:lpstr>PowerPoint Presentation</vt:lpstr>
      <vt:lpstr>PowerPoint Presentation</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99</cp:revision>
  <dcterms:created xsi:type="dcterms:W3CDTF">2016-05-14T21:20:37Z</dcterms:created>
  <dcterms:modified xsi:type="dcterms:W3CDTF">2026-07-04T18:06:42Z</dcterms:modified>
</cp:coreProperties>
</file>