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autoCompressPictures="0">
  <p:sldMasterIdLst>
    <p:sldMasterId id="2147483672" r:id="rId1"/>
  </p:sldMasterIdLst>
  <p:notesMasterIdLst>
    <p:notesMasterId r:id="rId32"/>
  </p:notesMasterIdLst>
  <p:handoutMasterIdLst>
    <p:handoutMasterId r:id="rId33"/>
  </p:handoutMasterIdLst>
  <p:sldIdLst>
    <p:sldId id="359" r:id="rId2"/>
    <p:sldId id="522" r:id="rId3"/>
    <p:sldId id="566" r:id="rId4"/>
    <p:sldId id="514" r:id="rId5"/>
    <p:sldId id="360" r:id="rId6"/>
    <p:sldId id="535" r:id="rId7"/>
    <p:sldId id="513" r:id="rId8"/>
    <p:sldId id="361" r:id="rId9"/>
    <p:sldId id="362" r:id="rId10"/>
    <p:sldId id="583" r:id="rId11"/>
    <p:sldId id="494" r:id="rId12"/>
    <p:sldId id="369" r:id="rId13"/>
    <p:sldId id="370" r:id="rId14"/>
    <p:sldId id="575" r:id="rId15"/>
    <p:sldId id="595" r:id="rId16"/>
    <p:sldId id="594" r:id="rId17"/>
    <p:sldId id="548" r:id="rId18"/>
    <p:sldId id="512" r:id="rId19"/>
    <p:sldId id="592" r:id="rId20"/>
    <p:sldId id="374" r:id="rId21"/>
    <p:sldId id="572" r:id="rId22"/>
    <p:sldId id="562" r:id="rId23"/>
    <p:sldId id="568" r:id="rId24"/>
    <p:sldId id="588" r:id="rId25"/>
    <p:sldId id="574" r:id="rId26"/>
    <p:sldId id="593" r:id="rId27"/>
    <p:sldId id="596" r:id="rId28"/>
    <p:sldId id="591" r:id="rId29"/>
    <p:sldId id="381" r:id="rId30"/>
    <p:sldId id="597" r:id="rId31"/>
  </p:sldIdLst>
  <p:sldSz cx="9144000" cy="6858000" type="screen4x3"/>
  <p:notesSz cx="7102475" cy="9388475"/>
  <p:defaultTextStyle>
    <a:defPPr>
      <a:defRPr lang="en-US"/>
    </a:defPPr>
    <a:lvl1pPr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1pPr>
    <a:lvl2pPr marL="342900" indent="1143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2pPr>
    <a:lvl3pPr marL="685800" indent="2286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3pPr>
    <a:lvl4pPr marL="1028700" indent="3429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4pPr>
    <a:lvl5pPr marL="1371600" indent="457200" algn="l" defTabSz="685800" rtl="0" eaLnBrk="0" fontAlgn="base" hangingPunct="0">
      <a:spcBef>
        <a:spcPct val="0"/>
      </a:spcBef>
      <a:spcAft>
        <a:spcPct val="0"/>
      </a:spcAft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5pPr>
    <a:lvl6pPr marL="22860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6pPr>
    <a:lvl7pPr marL="27432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7pPr>
    <a:lvl8pPr marL="32004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8pPr>
    <a:lvl9pPr marL="3657600" algn="l" defTabSz="914400" rtl="0" eaLnBrk="1" latinLnBrk="0" hangingPunct="1">
      <a:defRPr sz="1300" kern="1200">
        <a:solidFill>
          <a:schemeClr val="tx1"/>
        </a:solidFill>
        <a:latin typeface="Calibri" panose="020F0502020204030204" pitchFamily="34" charset="0"/>
        <a:ea typeface="ヒラギノ角ゴ Pro W3" pitchFamily="4" charset="-128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32" userDrawn="1">
          <p15:clr>
            <a:srgbClr val="A4A3A4"/>
          </p15:clr>
        </p15:guide>
        <p15:guide id="2" pos="290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9933"/>
    <a:srgbClr val="8748CC"/>
    <a:srgbClr val="260FD3"/>
    <a:srgbClr val="0DA5D5"/>
    <a:srgbClr val="FFFFFF"/>
    <a:srgbClr val="00FFFF"/>
    <a:srgbClr val="FC8EEC"/>
    <a:srgbClr val="FF33CC"/>
    <a:srgbClr val="FF5050"/>
    <a:srgbClr val="E24126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BC89EF96-8CEA-46FF-86C4-4CE0E7609802}" styleName="Light Style 3 - Accent 1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accent1"/>
              </a:solidFill>
            </a:ln>
          </a:left>
          <a:right>
            <a:ln w="12700" cmpd="sng">
              <a:solidFill>
                <a:schemeClr val="accent1"/>
              </a:solidFill>
            </a:ln>
          </a:right>
          <a:top>
            <a:ln w="12700" cmpd="sng">
              <a:solidFill>
                <a:schemeClr val="accent1"/>
              </a:solidFill>
            </a:ln>
          </a:top>
          <a:bottom>
            <a:ln w="12700" cmpd="sng">
              <a:solidFill>
                <a:schemeClr val="accent1"/>
              </a:solidFill>
            </a:ln>
          </a:bottom>
          <a:insideH>
            <a:ln w="12700" cmpd="sng">
              <a:solidFill>
                <a:schemeClr val="accent1"/>
              </a:solidFill>
            </a:ln>
          </a:insideH>
          <a:insideV>
            <a:ln w="12700" cmpd="sng">
              <a:solidFill>
                <a:schemeClr val="accent1"/>
              </a:solidFill>
            </a:ln>
          </a:insideV>
        </a:tcBdr>
        <a:fill>
          <a:noFill/>
        </a:fill>
      </a:tcStyle>
    </a:wholeTbl>
    <a:band1H>
      <a:tcStyle>
        <a:tcBdr/>
        <a:fill>
          <a:solidFill>
            <a:schemeClr val="accent1">
              <a:alpha val="20000"/>
            </a:schemeClr>
          </a:solidFill>
        </a:fill>
      </a:tcStyle>
    </a:band1H>
    <a:band1V>
      <a:tcStyle>
        <a:tcBdr/>
        <a:fill>
          <a:solidFill>
            <a:schemeClr val="accent1">
              <a:alpha val="2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accent1"/>
              </a:solidFill>
            </a:ln>
          </a:top>
        </a:tcBdr>
        <a:fill>
          <a:noFill/>
        </a:fill>
      </a:tcStyle>
    </a:lastRow>
    <a:firstRow>
      <a:tcTxStyle b="on"/>
      <a:tcStyle>
        <a:tcBdr>
          <a:bottom>
            <a:ln w="25400" cmpd="sng">
              <a:solidFill>
                <a:schemeClr val="accent1"/>
              </a:solidFill>
            </a:ln>
          </a:bottom>
        </a:tcBdr>
        <a:fill>
          <a:noFill/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26864" autoAdjust="0"/>
    <p:restoredTop sz="94794" autoAdjust="0"/>
  </p:normalViewPr>
  <p:slideViewPr>
    <p:cSldViewPr snapToGrid="0" snapToObjects="1" showGuides="1">
      <p:cViewPr varScale="1">
        <p:scale>
          <a:sx n="101" d="100"/>
          <a:sy n="101" d="100"/>
        </p:scale>
        <p:origin x="1434" y="108"/>
      </p:cViewPr>
      <p:guideLst>
        <p:guide orient="horz" pos="2232"/>
        <p:guide pos="2904"/>
      </p:guideLst>
    </p:cSldViewPr>
  </p:slideViewPr>
  <p:notesTextViewPr>
    <p:cViewPr>
      <p:scale>
        <a:sx n="1" d="1"/>
        <a:sy n="1" d="1"/>
      </p:scale>
      <p:origin x="0" y="0"/>
    </p:cViewPr>
  </p:notesTextViewPr>
  <p:sorterViewPr>
    <p:cViewPr>
      <p:scale>
        <a:sx n="100" d="100"/>
        <a:sy n="100" d="100"/>
      </p:scale>
      <p:origin x="0" y="-2160"/>
    </p:cViewPr>
  </p:sorterViewPr>
  <p:notesViewPr>
    <p:cSldViewPr snapToGrid="0" snapToObjects="1">
      <p:cViewPr varScale="1">
        <p:scale>
          <a:sx n="80" d="100"/>
          <a:sy n="80" d="100"/>
        </p:scale>
        <p:origin x="3918" y="90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34" Type="http://schemas.openxmlformats.org/officeDocument/2006/relationships/presProps" Target="pres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handoutMaster" Target="handoutMasters/handoutMaster1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29" Type="http://schemas.openxmlformats.org/officeDocument/2006/relationships/slide" Target="slides/slide28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notesMaster" Target="notesMasters/notesMaster1.xml"/><Relationship Id="rId37" Type="http://schemas.openxmlformats.org/officeDocument/2006/relationships/tableStyles" Target="tableStyle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theme" Target="theme/theme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viewProps" Target="viewProps.xml"/><Relationship Id="rId8" Type="http://schemas.openxmlformats.org/officeDocument/2006/relationships/slide" Target="slides/slide7.xml"/><Relationship Id="rId3" Type="http://schemas.openxmlformats.org/officeDocument/2006/relationships/slide" Target="slides/slide2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quarter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fld id="{55E03039-FC27-4E7B-812A-01DCBBF499C2}" type="datetimeFigureOut">
              <a:rPr lang="en-US" smtClean="0"/>
              <a:t>10/3/2026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2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3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fld id="{2470900E-2F22-44E5-9E83-9B63CEF0B789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4023092" y="0"/>
            <a:ext cx="3077739" cy="471054"/>
          </a:xfrm>
          <a:prstGeom prst="rect">
            <a:avLst/>
          </a:prstGeom>
        </p:spPr>
        <p:txBody>
          <a:bodyPr vert="horz" lIns="94229" tIns="47114" rIns="94229" bIns="47114" rtlCol="0"/>
          <a:lstStyle>
            <a:lvl1pPr algn="r">
              <a:defRPr sz="1200"/>
            </a:lvl1pPr>
          </a:lstStyle>
          <a:p>
            <a:pPr>
              <a:defRPr/>
            </a:pPr>
            <a:fld id="{6735B07E-0200-45DC-BF01-BF15172474D2}" type="datetimeFigureOut">
              <a:rPr lang="en-US"/>
              <a:t>10/3/2026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438275" y="1173163"/>
            <a:ext cx="4225925" cy="316865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4229" tIns="47114" rIns="94229" bIns="47114" rtlCol="0" anchor="ctr"/>
          <a:lstStyle/>
          <a:p>
            <a:pPr lvl="0"/>
            <a:endParaRPr lang="en-US" noProof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710248" y="4518204"/>
            <a:ext cx="5681980" cy="3696712"/>
          </a:xfrm>
          <a:prstGeom prst="rect">
            <a:avLst/>
          </a:prstGeom>
        </p:spPr>
        <p:txBody>
          <a:bodyPr vert="horz" lIns="94229" tIns="47114" rIns="94229" bIns="47114" rtlCol="0"/>
          <a:lstStyle/>
          <a:p>
            <a:pPr lvl="0"/>
            <a:r>
              <a:rPr lang="en-US" noProof="0"/>
              <a:t>Edit Master text styles</a:t>
            </a:r>
          </a:p>
          <a:p>
            <a:pPr lvl="1"/>
            <a:r>
              <a:rPr lang="en-US" noProof="0"/>
              <a:t>Second level</a:t>
            </a:r>
          </a:p>
          <a:p>
            <a:pPr lvl="2"/>
            <a:r>
              <a:rPr lang="en-US" noProof="0"/>
              <a:t>Third level</a:t>
            </a:r>
          </a:p>
          <a:p>
            <a:pPr lvl="3"/>
            <a:r>
              <a:rPr lang="en-US" noProof="0"/>
              <a:t>Fourth level</a:t>
            </a:r>
          </a:p>
          <a:p>
            <a:pPr lvl="4"/>
            <a:r>
              <a:rPr lang="en-US" noProof="0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l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4023092" y="8917422"/>
            <a:ext cx="3077739" cy="471053"/>
          </a:xfrm>
          <a:prstGeom prst="rect">
            <a:avLst/>
          </a:prstGeom>
        </p:spPr>
        <p:txBody>
          <a:bodyPr vert="horz" lIns="94229" tIns="47114" rIns="94229" bIns="47114" rtlCol="0" anchor="b"/>
          <a:lstStyle>
            <a:lvl1pPr algn="r">
              <a:defRPr sz="1200"/>
            </a:lvl1pPr>
          </a:lstStyle>
          <a:p>
            <a:pPr>
              <a:defRPr/>
            </a:pPr>
            <a:fld id="{2C2E7160-5CF9-415B-9465-96C8C5BE548E}" type="slidenum">
              <a:rPr lang="en-US"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</a:t>
            </a:fld>
            <a:endParaRPr lang="en-US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</a:t>
            </a:fld>
            <a:endParaRPr lang="en-US"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553889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4</a:t>
            </a:fld>
            <a:endParaRPr lang="en-US"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5</a:t>
            </a:fld>
            <a:endParaRPr lang="en-US"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6</a:t>
            </a:fld>
            <a:endParaRPr lang="en-US"/>
          </a:p>
        </p:txBody>
      </p:sp>
    </p:spTree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7</a:t>
            </a:fld>
            <a:endParaRPr lang="en-US"/>
          </a:p>
        </p:txBody>
      </p:sp>
    </p:spTree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8</a:t>
            </a:fld>
            <a:endParaRPr lang="en-US"/>
          </a:p>
        </p:txBody>
      </p:sp>
    </p:spTree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9</a:t>
            </a:fld>
            <a:endParaRPr lang="en-US"/>
          </a:p>
        </p:txBody>
      </p:sp>
    </p:spTree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A2D682F-062E-5270-D27A-0DE65F849F9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79578B9-0841-D87D-CF94-E92EACE1221C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C43257E-7F2A-6E5F-B4F2-C88E7CE4E698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3980E85-55A8-76BF-30CA-F13A71E2BB16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90190610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11</a:t>
            </a:fld>
            <a:endParaRPr lang="en-US"/>
          </a:p>
        </p:txBody>
      </p:sp>
    </p:spTree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12</a:t>
            </a:fld>
            <a:endParaRPr lang="en-US"/>
          </a:p>
        </p:txBody>
      </p:sp>
    </p:spTree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13</a:t>
            </a:fld>
            <a:endParaRPr lang="en-US"/>
          </a:p>
        </p:txBody>
      </p:sp>
    </p:spTree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B8DF50A-49F1-3D0A-8552-9019CFEE722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3FC1693-095F-A1CF-A381-493A819DAF3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E6E09225-A676-D0AA-0F69-EBA479C5DA9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EB698D78-B046-7E68-B4E4-03160F0628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643559970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9607CB-5A39-DC9C-E364-A0BEE4BB902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8459A5C6-BC91-40AC-856F-D364376770C3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CE1C42A3-2B32-B352-0A2B-B23987DB9F8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1AE43E30-0D5A-BE48-688E-DB5251604400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15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159744648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B233979A-D872-A03C-5924-06919200630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292DF81E-8881-643C-C10D-C3B80AB3F59D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10316178-6868-9454-620A-A9563C23D2F5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9D46AB58-CB7A-12B0-41E8-D07F2B70EC3D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16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4078190173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901074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18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D2C284B-34A7-C086-B4DD-9795503DED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F5354CF8-74AC-3D84-8404-356349FDC4FF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2001720C-5465-A4DF-ABF8-C03417A639D9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445BF88C-69C1-D090-3DD6-CA9EA7875B8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65810" indent="-294640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7792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4909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120265" indent="-235585"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9143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306260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53377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4004945" indent="-235585" eaLnBrk="0" fontAlgn="base" hangingPunct="0">
              <a:spcBef>
                <a:spcPct val="0"/>
              </a:spcBef>
              <a:spcAft>
                <a:spcPct val="0"/>
              </a:spcAft>
              <a:defRPr sz="25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19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3339446170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20</a:t>
            </a:fld>
            <a:endParaRPr lang="en-US"/>
          </a:p>
        </p:txBody>
      </p:sp>
    </p:spTree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1374489-CECC-C434-80F9-E876D152EC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F072CFA5-294E-E7F5-0BC1-3E4DAE826C43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9EEE59C-D6CA-1FC4-5D64-A016F948C104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41811AB-F3C8-BCB4-3954-81DB710FEC1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72716263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anose="020B0604020202020204" pitchFamily="34" charset="0"/>
              </a:rPr>
              <a:t>Cover: </a:t>
            </a:r>
            <a:r>
              <a:rPr lang="en-US" altLang="en-US" i="1">
                <a:latin typeface="Arial" panose="020B0604020202020204" pitchFamily="34" charset="0"/>
              </a:rPr>
              <a:t>Sermon on the Mount</a:t>
            </a:r>
            <a:r>
              <a:rPr lang="en-US" altLang="en-US">
                <a:latin typeface="Arial" panose="020B0604020202020204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22</a:t>
            </a:fld>
            <a:endParaRPr lang="en-US" altLang="en-US" sz="1200"/>
          </a:p>
        </p:txBody>
      </p:sp>
    </p:spTree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/>
          <p:cNvSpPr>
            <a:spLocks noGrp="1" noRot="1" noChangeAspect="1" noTextEdit="1"/>
          </p:cNvSpPr>
          <p:nvPr>
            <p:ph type="sldImg"/>
          </p:nvPr>
        </p:nvSpPr>
        <p:spPr/>
      </p:sp>
      <p:sp>
        <p:nvSpPr>
          <p:cNvPr id="4099" name="Notes Placeholder 2"/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endParaRPr lang="en-US" altLang="en-US" dirty="0">
              <a:latin typeface="Arial" panose="020B0604020202020204" pitchFamily="34" charset="0"/>
            </a:endParaRPr>
          </a:p>
        </p:txBody>
      </p:sp>
      <p:sp>
        <p:nvSpPr>
          <p:cNvPr id="4100" name="Slide Number Placeholder 3"/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anose="020B0604020202020204" pitchFamily="34" charset="0"/>
                <a:ea typeface="MS PGothic" panose="020B0600070205080204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t>23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118851114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86659FA6-5584-CC23-2A76-8B1FC00DA2A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Slide Image Placeholder 1">
            <a:extLst>
              <a:ext uri="{FF2B5EF4-FFF2-40B4-BE49-F238E27FC236}">
                <a16:creationId xmlns:a16="http://schemas.microsoft.com/office/drawing/2014/main" id="{31DF1C9C-AC08-6BA7-7E0C-769F687DE931}"/>
              </a:ext>
            </a:extLst>
          </p:cNvPr>
          <p:cNvSpPr>
            <a:spLocks noGrp="1" noRot="1" noChangeAspect="1" noTextEdit="1"/>
          </p:cNvSpPr>
          <p:nvPr>
            <p:ph type="sldImg"/>
          </p:nvPr>
        </p:nvSpPr>
        <p:spPr>
          <a:ln/>
        </p:spPr>
      </p:sp>
      <p:sp>
        <p:nvSpPr>
          <p:cNvPr id="4099" name="Notes Placeholder 2">
            <a:extLst>
              <a:ext uri="{FF2B5EF4-FFF2-40B4-BE49-F238E27FC236}">
                <a16:creationId xmlns:a16="http://schemas.microsoft.com/office/drawing/2014/main" id="{63037744-3E62-22EC-C354-FE97B45C1AC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/>
          <a:p>
            <a:r>
              <a:rPr lang="en-US" altLang="en-US">
                <a:latin typeface="Arial" pitchFamily="34" charset="0"/>
              </a:rPr>
              <a:t>Cover: </a:t>
            </a:r>
            <a:r>
              <a:rPr lang="en-US" altLang="en-US" i="1">
                <a:latin typeface="Arial" pitchFamily="34" charset="0"/>
              </a:rPr>
              <a:t>Sermon on the Mount</a:t>
            </a:r>
            <a:r>
              <a:rPr lang="en-US" altLang="en-US">
                <a:latin typeface="Arial" pitchFamily="34" charset="0"/>
              </a:rPr>
              <a:t> by Laura James. Copyright © Laura James. All rights reserved. Used by permission of the artist.</a:t>
            </a:r>
          </a:p>
          <a:p>
            <a:endParaRPr lang="en-US" altLang="en-US">
              <a:latin typeface="Arial" pitchFamily="34" charset="0"/>
            </a:endParaRPr>
          </a:p>
        </p:txBody>
      </p:sp>
      <p:sp>
        <p:nvSpPr>
          <p:cNvPr id="4100" name="Slide Number Placeholder 3">
            <a:extLst>
              <a:ext uri="{FF2B5EF4-FFF2-40B4-BE49-F238E27FC236}">
                <a16:creationId xmlns:a16="http://schemas.microsoft.com/office/drawing/2014/main" id="{0DE308BF-AFE6-BDE6-B268-46199829770A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1pPr>
            <a:lvl2pPr marL="742950" indent="-28575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2pPr>
            <a:lvl3pPr marL="11430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3pPr>
            <a:lvl4pPr marL="16002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4pPr>
            <a:lvl5pPr marL="2057400" indent="-228600"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 sz="2400">
                <a:solidFill>
                  <a:schemeClr val="tx1"/>
                </a:solidFill>
                <a:latin typeface="Arial" pitchFamily="34" charset="0"/>
                <a:ea typeface="MS PGothic" pitchFamily="34" charset="-128"/>
              </a:defRPr>
            </a:lvl9pPr>
          </a:lstStyle>
          <a:p>
            <a:fld id="{24A3E70F-9B06-4934-AE84-146DF077B04F}" type="slidenum">
              <a:rPr lang="en-US" altLang="en-US" sz="1200"/>
              <a:pPr/>
              <a:t>24</a:t>
            </a:fld>
            <a:endParaRPr lang="en-US" altLang="en-US" sz="1200"/>
          </a:p>
        </p:txBody>
      </p:sp>
    </p:spTree>
    <p:extLst>
      <p:ext uri="{BB962C8B-B14F-4D97-AF65-F5344CB8AC3E}">
        <p14:creationId xmlns:p14="http://schemas.microsoft.com/office/powerpoint/2010/main" val="2261431096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452CDE9-A243-6EBD-DE26-41DE5AE587D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D42A7449-CB0D-72A3-DEFE-6A7652B7F3BE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A21F9A13-02E6-9642-A785-C6FC0B16CCD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636D9CD2-1B88-63CF-7607-A46C7ABA31A4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18881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910DB7B-9668-8AA6-602A-3ECB60EAE74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0EEA8872-812F-6BB5-58C8-B2FE597DDD21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8ED72B4-3977-ACF3-0E66-3E2F59DAD9DF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E1114980-9E30-4951-6559-C0D6C2F794F3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4004243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0B5A725-525D-3BC3-358C-AD857FEB1A1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B3034151-B736-F90E-880E-6F01E88890C4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68F41D34-7AE5-9742-857F-0860E5C08C42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082C1CC5-EF14-6875-85AD-119BE2416EB8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>
              <a:defRPr/>
            </a:pPr>
            <a:fld id="{2C2E7160-5CF9-415B-9465-96C8C5BE548E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229726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9356E4-27AD-40F7-AE7B-F0C5F6126A42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397A87-0474-415B-9E76-F9B90C9D06B5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95641346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>
            <a:lvl1pPr>
              <a:lnSpc>
                <a:spcPct val="100000"/>
              </a:lnSpc>
              <a:spcAft>
                <a:spcPts val="600"/>
              </a:spcAft>
              <a:defRPr/>
            </a:lvl1pPr>
            <a:lvl2pPr>
              <a:lnSpc>
                <a:spcPct val="100000"/>
              </a:lnSpc>
              <a:spcAft>
                <a:spcPts val="600"/>
              </a:spcAft>
              <a:defRPr/>
            </a:lvl2pPr>
            <a:lvl3pPr>
              <a:lnSpc>
                <a:spcPct val="100000"/>
              </a:lnSpc>
              <a:spcAft>
                <a:spcPts val="600"/>
              </a:spcAft>
              <a:defRPr/>
            </a:lvl3pPr>
            <a:lvl4pPr>
              <a:lnSpc>
                <a:spcPct val="100000"/>
              </a:lnSpc>
              <a:spcAft>
                <a:spcPts val="600"/>
              </a:spcAft>
              <a:defRPr/>
            </a:lvl4pPr>
            <a:lvl5pPr>
              <a:lnSpc>
                <a:spcPct val="100000"/>
              </a:lnSpc>
              <a:spcAft>
                <a:spcPts val="600"/>
              </a:spcAft>
              <a:defRPr/>
            </a:lvl5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2A6DD66-0A80-4921-9D90-60F3DC78FD3C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C3A0D83-D2C9-471C-B8DD-EAE77C2D611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50169527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99B86-44DF-4112-840D-BC383EC739D9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DED5FB4-4543-4D96-867A-388829449B21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391703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E45280E-4A6C-45E7-BC5D-1D1AE4A1B455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80D466-9594-4CEE-BBA4-B6C4831EFF3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62304197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C82D7E7-3F0C-4169-B664-7347E4773394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8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9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6B140BE0-8C60-4AEA-9015-4C55A5E1490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325693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59CAA28-9504-4167-A3A9-57AB0BE1B178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4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5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E8C76FF-C2DD-45E7-9CE4-1808F249419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860779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bg>
      <p:bgPr>
        <a:solidFill>
          <a:srgbClr val="7030A0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292F1E1-63B9-4DB7-9686-C42525AD25E5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3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DD6F0C9-3BAC-40B5-BDF0-49A6A5B4F47A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7931486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0F4A008-4B43-4407-A57C-CEB6CF1FD35F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4083B56-AADD-4F8B-A45E-B28A2398FFC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2187628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 hasCustomPrompt="1"/>
          </p:nvPr>
        </p:nvSpPr>
        <p:spPr>
          <a:xfrm>
            <a:off x="3887391" y="987426"/>
            <a:ext cx="4629150" cy="4873625"/>
          </a:xfrm>
        </p:spPr>
        <p:txBody>
          <a:bodyPr rtlCol="0">
            <a:normAutofit/>
          </a:bodyPr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pPr lvl="0"/>
            <a:r>
              <a:rPr lang="en-US" noProof="0"/>
              <a:t>Drag picture to placeholder or click icon to add</a:t>
            </a:r>
            <a:endParaRPr lang="en-US" noProof="0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78923E2-12CC-4975-AB8E-6A7692514269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6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4A9DF7C-AD2E-4CA8-88D8-FAA2EEA26440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3823145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AD432DC-7562-4F74-95D6-8254A40CF065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AFB85B71-AAF5-4137-BC24-D12689B218BF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294057537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0718D24A-BBE5-4F4A-8F8D-5B195E6CDFB3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DE9AA58-3ABE-402A-96F4-A4419A580E4C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407965630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/>
          <p:cNvPicPr>
            <a:picLocks noChangeAspect="1"/>
          </p:cNvPicPr>
          <p:nvPr userDrawn="1"/>
        </p:nvPicPr>
        <p:blipFill>
          <a:blip r:embed="rId1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9144000" cy="6857999"/>
          </a:xfrm>
          <a:prstGeom prst="rect">
            <a:avLst/>
          </a:prstGeom>
        </p:spPr>
      </p:pic>
      <p:sp>
        <p:nvSpPr>
          <p:cNvPr id="1026" name="Title Placeholder 1"/>
          <p:cNvSpPr>
            <a:spLocks noGrp="1"/>
          </p:cNvSpPr>
          <p:nvPr>
            <p:ph type="title"/>
          </p:nvPr>
        </p:nvSpPr>
        <p:spPr bwMode="auto">
          <a:xfrm>
            <a:off x="628650" y="365125"/>
            <a:ext cx="7886700" cy="13255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en-US" altLang="en-US" dirty="0"/>
              <a:t>Click to edit Master title style</a:t>
            </a:r>
          </a:p>
        </p:txBody>
      </p:sp>
      <p:sp>
        <p:nvSpPr>
          <p:cNvPr id="1027" name="Text Placeholder 2"/>
          <p:cNvSpPr>
            <a:spLocks noGrp="1"/>
          </p:cNvSpPr>
          <p:nvPr>
            <p:ph type="body" idx="1"/>
          </p:nvPr>
        </p:nvSpPr>
        <p:spPr bwMode="auto">
          <a:xfrm>
            <a:off x="628650" y="1825625"/>
            <a:ext cx="7886700" cy="435133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en-US" altLang="en-US" dirty="0"/>
              <a:t>Click to edit Master text styles</a:t>
            </a:r>
          </a:p>
          <a:p>
            <a:pPr lvl="1"/>
            <a:r>
              <a:rPr lang="en-US" altLang="en-US" dirty="0"/>
              <a:t>Second level</a:t>
            </a:r>
          </a:p>
          <a:p>
            <a:pPr lvl="2"/>
            <a:r>
              <a:rPr lang="en-US" altLang="en-US" dirty="0"/>
              <a:t>Third level</a:t>
            </a:r>
          </a:p>
          <a:p>
            <a:pPr lvl="3"/>
            <a:r>
              <a:rPr lang="en-US" altLang="en-US" dirty="0"/>
              <a:t>Fourth level</a:t>
            </a:r>
          </a:p>
          <a:p>
            <a:pPr lvl="4"/>
            <a:r>
              <a:rPr lang="en-US" alt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A0738838-4164-4279-AAC8-48DFFEA39D8B}" type="datetime1">
              <a:rPr lang="en-US" altLang="en-US"/>
              <a:t>10/3/2026</a:t>
            </a:fld>
            <a:endParaRPr lang="en-US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ctr" eaLnBrk="1" hangingPunct="1">
              <a:defRPr sz="1200">
                <a:solidFill>
                  <a:srgbClr val="898989"/>
                </a:solidFill>
                <a:latin typeface="Calibri" panose="020F0502020204030204" pitchFamily="34" charset="0"/>
                <a:ea typeface="+mn-ea"/>
              </a:defRPr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 eaLnBrk="1" hangingPunct="1">
              <a:defRPr sz="1200">
                <a:solidFill>
                  <a:srgbClr val="898989"/>
                </a:solidFill>
              </a:defRPr>
            </a:lvl1pPr>
          </a:lstStyle>
          <a:p>
            <a:pPr>
              <a:defRPr/>
            </a:pPr>
            <a:fld id="{9E2C5CCA-394F-4F6E-8976-0BE5ECB64D97}" type="slidenum">
              <a:rPr lang="en-US" altLang="en-US"/>
              <a:t>‹#›</a:t>
            </a:fld>
            <a:endParaRPr lang="en-US" altLang="en-US"/>
          </a:p>
        </p:txBody>
      </p:sp>
    </p:spTree>
    <p:extLst>
      <p:ext uri="{BB962C8B-B14F-4D97-AF65-F5344CB8AC3E}">
        <p14:creationId xmlns:p14="http://schemas.microsoft.com/office/powerpoint/2010/main" val="1282869092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  <a:ea typeface="ヒラギノ角ゴ Pro W3" pitchFamily="4" charset="-128"/>
          <a:cs typeface="ヒラギノ角ゴ Pro W3" pitchFamily="4" charset="-128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 Light" panose="020F0302020204030204" charset="0"/>
        </a:defRPr>
      </a:lvl9pPr>
    </p:titleStyle>
    <p:bodyStyle>
      <a:lvl1pPr marL="228600" indent="-228600" algn="l" rtl="0" eaLnBrk="0" fontAlgn="base" hangingPunct="0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Arial Rounded MT Bold" panose="020F0704030504030204" pitchFamily="34" charset="0"/>
        </a:defRPr>
      </a:lvl1pPr>
      <a:lvl2pPr marL="6858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2pPr>
      <a:lvl3pPr marL="11430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3pPr>
      <a:lvl4pPr marL="16002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4pPr>
      <a:lvl5pPr marL="2057400" indent="-228600" algn="l" rtl="0" eaLnBrk="0" fontAlgn="base" hangingPunct="0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4000" kern="1200">
          <a:solidFill>
            <a:schemeClr val="tx1"/>
          </a:solidFill>
          <a:latin typeface="Arial Rounded MT Bold" panose="020F0704030504030204" pitchFamily="34" charset="0"/>
          <a:ea typeface="ヒラギノ角ゴ Pro W3" pitchFamily="4" charset="-128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 userDrawn="1">
          <p15:clr>
            <a:srgbClr val="F26B43"/>
          </p15:clr>
        </p15:guide>
        <p15:guide id="2" pos="2880" userDrawn="1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.wdp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7.xml"/><Relationship Id="rId6" Type="http://schemas.microsoft.com/office/2007/relationships/hdphoto" Target="../media/hdphoto2.wdp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hyperlink" Target="mailto:secretary@pitsburgtlc.org" TargetMode="Externa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7.xml"/><Relationship Id="rId5" Type="http://schemas.microsoft.com/office/2007/relationships/hdphoto" Target="../media/hdphoto3.wdp"/><Relationship Id="rId4" Type="http://schemas.openxmlformats.org/officeDocument/2006/relationships/image" Target="../media/image7.png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7.xml"/><Relationship Id="rId4" Type="http://schemas.microsoft.com/office/2007/relationships/hdphoto" Target="../media/hdphoto4.wdp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9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itsburgtlc.org/" TargetMode="Externa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0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7.xml"/><Relationship Id="rId4" Type="http://schemas.microsoft.com/office/2007/relationships/hdphoto" Target="../media/hdphoto5.wdp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google.com/url?sa=i&amp;rct=j&amp;q=&amp;esrc=s&amp;source=images&amp;cd=&amp;ved=2ahUKEwj4iKDI08TmAhXSKM0KHf62DA4QjRx6BAgBEAQ&amp;url=http%3A%2F%2Fclipart-library.com%2Fchurch-council-cliparts.html&amp;psig=AOvVaw3UIHZKmkbtRB9V9R6wx55R&amp;ust=1576945936334247" TargetMode="External"/><Relationship Id="rId7" Type="http://schemas.microsoft.com/office/2007/relationships/hdphoto" Target="../media/hdphoto7.wdp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7.xml"/><Relationship Id="rId6" Type="http://schemas.openxmlformats.org/officeDocument/2006/relationships/image" Target="../media/image13.png"/><Relationship Id="rId5" Type="http://schemas.microsoft.com/office/2007/relationships/hdphoto" Target="../media/hdphoto6.wdp"/><Relationship Id="rId4" Type="http://schemas.openxmlformats.org/officeDocument/2006/relationships/image" Target="../media/image12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5.jpeg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jpe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8.jpeg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7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19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7.xml"/><Relationship Id="rId6" Type="http://schemas.microsoft.com/office/2007/relationships/hdphoto" Target="../media/hdphoto9.wdp"/><Relationship Id="rId5" Type="http://schemas.openxmlformats.org/officeDocument/2006/relationships/image" Target="../media/image21.png"/><Relationship Id="rId4" Type="http://schemas.microsoft.com/office/2007/relationships/hdphoto" Target="../media/hdphoto8.wdp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7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7.xml"/><Relationship Id="rId4" Type="http://schemas.openxmlformats.org/officeDocument/2006/relationships/hyperlink" Target="mailto:pastor@pitsburgtlc.org" TargetMode="External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23.png"/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7.xml"/></Relationships>
</file>

<file path=ppt/slides/_rels/slide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0.wdp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1.wdp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jpeg"/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7.xml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7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7.xml"/><Relationship Id="rId5" Type="http://schemas.openxmlformats.org/officeDocument/2006/relationships/image" Target="../media/image28.png"/><Relationship Id="rId4" Type="http://schemas.microsoft.com/office/2007/relationships/hdphoto" Target="../media/hdphoto12.wdp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7.xml"/><Relationship Id="rId4" Type="http://schemas.microsoft.com/office/2007/relationships/hdphoto" Target="../media/hdphoto13.wdp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7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32.png"/><Relationship Id="rId1" Type="http://schemas.openxmlformats.org/officeDocument/2006/relationships/slideLayout" Target="../slideLayouts/slideLayout7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7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5.jpeg"/><Relationship Id="rId2" Type="http://schemas.openxmlformats.org/officeDocument/2006/relationships/image" Target="../media/image34.jpe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9D76916-F67D-9755-6D4F-F324C5D6B65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itle 1"/>
          <p:cNvSpPr txBox="1"/>
          <p:nvPr/>
        </p:nvSpPr>
        <p:spPr>
          <a:xfrm>
            <a:off x="1" y="695993"/>
            <a:ext cx="9143998" cy="646331"/>
          </a:xfrm>
          <a:prstGeom prst="rect">
            <a:avLst/>
          </a:prstGeom>
        </p:spPr>
        <p:txBody>
          <a:bodyPr vert="horz" lIns="91440" tIns="45720" rIns="91440" bIns="45720" rtlCol="0" anchor="b">
            <a:normAutofit/>
          </a:bodyPr>
          <a:lstStyle>
            <a:lvl1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 kern="1200">
                <a:solidFill>
                  <a:schemeClr val="tx1"/>
                </a:solidFill>
                <a:latin typeface="Arial Rounded MT Bold" panose="020F0704030504030204" pitchFamily="34" charset="0"/>
                <a:ea typeface="ヒラギノ角ゴ Pro W3" pitchFamily="4" charset="-128"/>
                <a:cs typeface="Arial Rounded MT Bold" panose="020F0704030504030204" pitchFamily="34" charset="0"/>
              </a:defRPr>
            </a:lvl1pPr>
            <a:lvl2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2pPr>
            <a:lvl3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3pPr>
            <a:lvl4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4pPr>
            <a:lvl5pPr algn="l" rtl="0" eaLnBrk="0" fontAlgn="base" hangingPunct="0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  <a:ea typeface="ヒラギノ角ゴ Pro W3" pitchFamily="4" charset="-128"/>
                <a:cs typeface="ヒラギノ角ゴ Pro W3" pitchFamily="4" charset="-128"/>
              </a:defRPr>
            </a:lvl5pPr>
            <a:lvl6pPr marL="4572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6pPr>
            <a:lvl7pPr marL="9144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7pPr>
            <a:lvl8pPr marL="13716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8pPr>
            <a:lvl9pPr marL="1828800" algn="l" rtl="0" fontAlgn="base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sz="4400">
                <a:solidFill>
                  <a:schemeClr val="tx1"/>
                </a:solidFill>
                <a:latin typeface="Calibri Light" panose="020F0302020204030204" charset="0"/>
              </a:defRPr>
            </a:lvl9pPr>
          </a:lstStyle>
          <a:p>
            <a:pPr algn="ctr" defTabSz="914400" eaLnBrk="1" hangingPunct="1"/>
            <a:r>
              <a:rPr lang="en-US" altLang="en-US" sz="3600" b="1" dirty="0">
                <a:ea typeface="+mj-ea"/>
                <a:cs typeface="+mj-cs"/>
              </a:rPr>
              <a:t>Trinity Lutheran Church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F6378F9-F303-9829-EDDC-C700090CDFDF}"/>
              </a:ext>
            </a:extLst>
          </p:cNvPr>
          <p:cNvSpPr txBox="1"/>
          <p:nvPr/>
        </p:nvSpPr>
        <p:spPr>
          <a:xfrm>
            <a:off x="1" y="45257"/>
            <a:ext cx="9144000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40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Announcements</a:t>
            </a:r>
            <a:endParaRPr lang="en-US" sz="1400" dirty="0">
              <a:latin typeface="Arial Rounded MT Bold" panose="020F0704030504030204" pitchFamily="34" charset="0"/>
            </a:endParaRPr>
          </a:p>
        </p:txBody>
      </p:sp>
      <p:sp>
        <p:nvSpPr>
          <p:cNvPr id="8" name="TextBox 7">
            <a:extLst>
              <a:ext uri="{FF2B5EF4-FFF2-40B4-BE49-F238E27FC236}">
                <a16:creationId xmlns:a16="http://schemas.microsoft.com/office/drawing/2014/main" id="{72721F66-B4AC-F8E7-79C8-F22A7F1F1C13}"/>
              </a:ext>
            </a:extLst>
          </p:cNvPr>
          <p:cNvSpPr txBox="1"/>
          <p:nvPr/>
        </p:nvSpPr>
        <p:spPr>
          <a:xfrm>
            <a:off x="38102" y="1325283"/>
            <a:ext cx="9031254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algn="ctr"/>
            <a:r>
              <a:rPr kumimoji="0" lang="en-US" altLang="en-US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Arial Rounded MT Bold" panose="020F0704030504030204" pitchFamily="34" charset="0"/>
              </a:rPr>
              <a:t>October 4, 2026</a:t>
            </a:r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06362827-B431-70C6-05F3-390734F4793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9538" y="1971614"/>
            <a:ext cx="8286016" cy="4662265"/>
          </a:xfrm>
          <a:prstGeom prst="rect">
            <a:avLst/>
          </a:prstGeom>
        </p:spPr>
      </p:pic>
      <p:sp>
        <p:nvSpPr>
          <p:cNvPr id="3" name="sermon-subtitle">
            <a:extLst>
              <a:ext uri="{FF2B5EF4-FFF2-40B4-BE49-F238E27FC236}">
                <a16:creationId xmlns:a16="http://schemas.microsoft.com/office/drawing/2014/main" id="{4957AA3A-CD9B-870A-79A5-9D1E661E5230}"/>
              </a:ext>
            </a:extLst>
          </p:cNvPr>
          <p:cNvSpPr>
            <a:spLocks noGrp="1"/>
          </p:cNvSpPr>
          <p:nvPr/>
        </p:nvSpPr>
        <p:spPr>
          <a:xfrm>
            <a:off x="371059" y="2523313"/>
            <a:ext cx="4919621" cy="927116"/>
          </a:xfrm>
          <a:prstGeom prst="rect">
            <a:avLst/>
          </a:prstGeom>
          <a:noFill/>
          <a:ln w="0">
            <a:noFill/>
          </a:ln>
        </p:spPr>
        <p:txBody>
          <a:bodyPr>
            <a:noAutofit/>
          </a:bodyPr>
          <a:lstStyle/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 sz="1125" b="1">
                <a:solidFill>
                  <a:srgbClr val="FFF2D6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FFF2D6"/>
                </a:solidFill>
                <a:latin typeface="Arial Rounded MT Bold" panose="020F0704030504030204" pitchFamily="34" charset="0"/>
                <a:ea typeface="Arial"/>
                <a:cs typeface="Arial"/>
              </a:rPr>
              <a:t>EXODUS 14</a:t>
            </a:r>
            <a:endParaRPr lang="en-US" sz="2800" b="1" dirty="0">
              <a:solidFill>
                <a:srgbClr val="FFF2D6"/>
              </a:solidFill>
              <a:latin typeface="Arial Rounded MT Bold" panose="020F0704030504030204" pitchFamily="34" charset="0"/>
              <a:ea typeface="Arial"/>
              <a:cs typeface="Arial"/>
            </a:endParaRPr>
          </a:p>
          <a:p>
            <a:pPr algn="ctr" defTabSz="914400" eaLnBrk="1" fontAlgn="auto" hangingPunct="1">
              <a:spcBef>
                <a:spcPts val="0"/>
              </a:spcBef>
              <a:spcAft>
                <a:spcPts val="0"/>
              </a:spcAft>
              <a:defRPr sz="1125" b="1">
                <a:solidFill>
                  <a:srgbClr val="FFF2D6"/>
                </a:solidFill>
                <a:latin typeface="Arial"/>
                <a:ea typeface="Arial"/>
                <a:cs typeface="Arial"/>
              </a:defRPr>
            </a:pPr>
            <a:r>
              <a:rPr sz="2800" b="1" dirty="0">
                <a:solidFill>
                  <a:srgbClr val="FFF2D6"/>
                </a:solidFill>
                <a:latin typeface="Arial Rounded MT Bold" panose="020F0704030504030204" pitchFamily="34" charset="0"/>
                <a:ea typeface="Arial"/>
                <a:cs typeface="Arial"/>
              </a:rPr>
              <a:t>FROM FEAR TO FREEDOM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CDD868F-4A54-0DB8-DF17-E5AC0C6BFB5D}"/>
              </a:ext>
            </a:extLst>
          </p:cNvPr>
          <p:cNvSpPr txBox="1"/>
          <p:nvPr/>
        </p:nvSpPr>
        <p:spPr>
          <a:xfrm>
            <a:off x="432136" y="1977061"/>
            <a:ext cx="4572000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914400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en-US" sz="3200" dirty="0">
                <a:solidFill>
                  <a:prstClr val="white"/>
                </a:solidFill>
                <a:latin typeface="Arial Rounded MT Bold" panose="020F0704030504030204" pitchFamily="34" charset="0"/>
                <a:ea typeface="+mn-ea"/>
              </a:rPr>
              <a:t>RESCUE AT THE SEA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4" name="Picture 3">
            <a:extLst>
              <a:ext uri="{FF2B5EF4-FFF2-40B4-BE49-F238E27FC236}">
                <a16:creationId xmlns:a16="http://schemas.microsoft.com/office/drawing/2014/main" id="{16C69BE5-6C59-C8FA-7127-C6C1C1607DEA}"/>
              </a:ext>
            </a:extLst>
          </p:cNvPr>
          <p:cNvPicPr>
            <a:picLocks noChangeAspect="1"/>
          </p:cNvPicPr>
          <p:nvPr/>
        </p:nvPicPr>
        <p:blipFill rotWithShape="1"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0000" b="90000" l="7300" r="92000">
                        <a14:foregroundMark x1="8900" y1="36600" x2="6800" y2="47400"/>
                        <a14:foregroundMark x1="6800" y1="47400" x2="7300" y2="58000"/>
                        <a14:foregroundMark x1="7300" y1="58000" x2="10100" y2="66200"/>
                        <a14:foregroundMark x1="90200" y1="33600" x2="92800" y2="45200"/>
                        <a14:foregroundMark x1="92800" y1="45200" x2="92000" y2="56400"/>
                        <a14:foregroundMark x1="92000" y1="56400" x2="89800" y2="66600"/>
                        <a14:foregroundMark x1="89800" y1="66600" x2="88900" y2="67400"/>
                      </a14:backgroundRemoval>
                    </a14:imgEffect>
                  </a14:imgLayer>
                </a14:imgProps>
              </a:ext>
            </a:extLst>
          </a:blip>
          <a:srcRect l="4961" t="14347" r="5452" b="13694"/>
          <a:stretch/>
        </p:blipFill>
        <p:spPr>
          <a:xfrm>
            <a:off x="38100" y="812800"/>
            <a:ext cx="9144000" cy="367233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AC4C4C6-0443-A73B-563E-E55636158E5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Rectangle 4"/>
          <p:cNvSpPr/>
          <p:nvPr/>
        </p:nvSpPr>
        <p:spPr>
          <a:xfrm>
            <a:off x="2868322" y="378594"/>
            <a:ext cx="6199478" cy="76944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163830" lvl="0" algn="ctr"/>
            <a:r>
              <a:rPr lang="en-US" sz="4400" b="1" dirty="0">
                <a:latin typeface="Arial Rounded MT Bold" panose="020F0704030504030204" pitchFamily="34" charset="0"/>
              </a:rPr>
              <a:t>Body, Mind, Spirit</a:t>
            </a:r>
          </a:p>
        </p:txBody>
      </p:sp>
      <p:pic>
        <p:nvPicPr>
          <p:cNvPr id="6" name="Picture 5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26552"/>
            <a:ext cx="2868322" cy="2845913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sp>
        <p:nvSpPr>
          <p:cNvPr id="7" name="TextBox 6"/>
          <p:cNvSpPr txBox="1"/>
          <p:nvPr/>
        </p:nvSpPr>
        <p:spPr>
          <a:xfrm>
            <a:off x="457200" y="3552825"/>
            <a:ext cx="7658099" cy="1754326"/>
          </a:xfrm>
          <a:prstGeom prst="rect">
            <a:avLst/>
          </a:prstGeom>
          <a:noFill/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MIND:	</a:t>
            </a:r>
            <a:r>
              <a:rPr lang="en-US" sz="3200" dirty="0">
                <a:latin typeface="Arial Rounded MT Bold" panose="020F0704030504030204" pitchFamily="34" charset="0"/>
              </a:rPr>
              <a:t>Learn a new technology skill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BODY:	</a:t>
            </a:r>
            <a:r>
              <a:rPr lang="en-US" sz="3200" dirty="0">
                <a:latin typeface="Arial Rounded MT Bold" panose="020F0704030504030204" pitchFamily="34" charset="0"/>
              </a:rPr>
              <a:t>Walk in silence</a:t>
            </a:r>
          </a:p>
          <a:p>
            <a:pPr marL="1828800" indent="-1828800" defTabSz="6172200">
              <a:tabLst>
                <a:tab pos="5314950" algn="l"/>
              </a:tabLst>
            </a:pPr>
            <a:r>
              <a:rPr lang="en-US" sz="3600" b="1" dirty="0">
                <a:latin typeface="Arial Rounded MT Bold" panose="020F0704030504030204" pitchFamily="34" charset="0"/>
              </a:rPr>
              <a:t>SPIRIT:	</a:t>
            </a:r>
            <a:r>
              <a:rPr lang="en-US" sz="3200" dirty="0">
                <a:latin typeface="Arial Rounded MT Bold" panose="020F0704030504030204" pitchFamily="34" charset="0"/>
              </a:rPr>
              <a:t>Support Christian resources</a:t>
            </a:r>
          </a:p>
        </p:txBody>
      </p:sp>
    </p:spTree>
    <p:extLst>
      <p:ext uri="{BB962C8B-B14F-4D97-AF65-F5344CB8AC3E}">
        <p14:creationId xmlns:p14="http://schemas.microsoft.com/office/powerpoint/2010/main" val="273998423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0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uiExpand="1" build="p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90500" y="1773174"/>
            <a:ext cx="8839200" cy="38164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chemeClr val="tx1"/>
                </a:solidFill>
                <a:latin typeface="Arial Rounded MT Bold" panose="020F0704030504030204" pitchFamily="34" charset="0"/>
              </a:rPr>
              <a:t>Church Office Schedule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Tuesday - Thursday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u="sng" dirty="0">
                <a:latin typeface="Arial Rounded MT Bold" panose="020F0704030504030204" pitchFamily="34" charset="0"/>
              </a:rPr>
              <a:t>8:00 – 11:30 am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Office Phone: (937) 692-5670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Pastor’s Phone: (937) 626-7100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Email:  </a:t>
            </a:r>
            <a:r>
              <a:rPr lang="en-US" sz="32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200" b="1" dirty="0">
              <a:latin typeface="Arial Rounded MT Bold" panose="020F0704030504030204" pitchFamily="34" charset="0"/>
            </a:endParaRPr>
          </a:p>
        </p:txBody>
      </p:sp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9EEC9340-2B63-6917-BB41-5BF56AD1732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3" name="Picture 2" descr="Image result for church office hours clipart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114300" y="19051"/>
            <a:ext cx="2066135" cy="16382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4" name="Picture 3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250" b="99333" l="0" r="99417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081528" y="228600"/>
            <a:ext cx="1528572" cy="1528572"/>
          </a:xfrm>
          <a:prstGeom prst="rect">
            <a:avLst/>
          </a:prstGeom>
        </p:spPr>
      </p:pic>
      <p:sp>
        <p:nvSpPr>
          <p:cNvPr id="5" name="Rectangle 4"/>
          <p:cNvSpPr/>
          <p:nvPr/>
        </p:nvSpPr>
        <p:spPr>
          <a:xfrm>
            <a:off x="5057236" y="207927"/>
            <a:ext cx="3972464" cy="15696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509905" lvl="0" indent="-346075"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Our Office Secretary Is Sharon Fourman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5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5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6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3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4" fill="hold">
                            <p:stCondLst>
                              <p:cond delay="2000"/>
                            </p:stCondLst>
                            <p:childTnLst>
                              <p:par>
                                <p:cTn id="4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7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8" dur="2000" fill="hold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9" dur="2000"/>
                                        <p:tgtEl>
                                          <p:spTgt spid="2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5"/>
      <p:bldP spid="5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479B538E-CAE9-4DC8-C539-3FDDB10B54C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-9144" y="2743200"/>
            <a:ext cx="9086850" cy="37240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We’re looking for stories and pictures of Trinity people in action!  </a:t>
            </a:r>
          </a:p>
          <a:p>
            <a:pPr marL="50990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Submit to Secretary, Sharon Fourman at  </a:t>
            </a:r>
            <a:r>
              <a:rPr lang="en-US" sz="3600" b="1" dirty="0">
                <a:latin typeface="Arial Rounded MT Bold" panose="020F0704030504030204" pitchFamily="34" charset="0"/>
                <a:hlinkClick r:id="rId3"/>
              </a:rPr>
              <a:t>secretary@pitsburgtlc.org</a:t>
            </a:r>
            <a:endParaRPr lang="en-US" sz="3600" b="1" dirty="0">
              <a:latin typeface="Arial Rounded MT Bold" panose="020F0704030504030204" pitchFamily="34" charset="0"/>
            </a:endParaRPr>
          </a:p>
          <a:p>
            <a:pPr marL="509905" indent="-346075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Articles and Info due on or about the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3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rd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Tuesday of each month</a:t>
            </a:r>
          </a:p>
        </p:txBody>
      </p:sp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76994" y="230188"/>
            <a:ext cx="9142412" cy="266541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rgbClr val="EEECE1"/>
                  </a:outerShdw>
                </a:effectLst>
              </a14:hiddenEffects>
            </a:ext>
          </a:extLst>
        </p:spPr>
        <p:txBody>
          <a:bodyPr vert="horz" wrap="square" lIns="36576" tIns="36576" rIns="36576" bIns="36576" numCol="1" anchor="t" anchorCtr="0" compatLnSpc="1"/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48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The Trinity Trumpet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A Monthly Newsletter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Published by Trinity Lutheran Church, </a:t>
            </a:r>
          </a:p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</a:pPr>
            <a:r>
              <a:rPr kumimoji="0" lang="en-US" altLang="en-US" sz="3600" b="1" i="0" u="none" strike="noStrike" cap="none" normalizeH="0" baseline="0" dirty="0">
                <a:ln>
                  <a:noFill/>
                </a:ln>
                <a:effectLst/>
                <a:latin typeface="Times New Roman" panose="02020603050405020304" pitchFamily="18" charset="0"/>
              </a:rPr>
              <a:t>Pitsburg, OH</a:t>
            </a:r>
            <a:endParaRPr kumimoji="0" lang="en-US" altLang="en-US" sz="4400" b="1" i="0" u="none" strike="noStrike" cap="none" normalizeH="0" baseline="0" dirty="0">
              <a:ln>
                <a:noFill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5400000">
            <a:off x="29278" y="-45946"/>
            <a:ext cx="1751987" cy="1847056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BEBA8EAE-BF5A-486C-A8C5-ECC9F3942E4B}">
                <a14:imgProps xmlns:a14="http://schemas.microsoft.com/office/drawing/2010/main">
                  <a14:imgLayer r:embed="rId5">
                    <a14:imgEffect>
                      <a14:backgroundRemoval t="7598" b="89951" l="0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 rot="16200000" flipH="1">
            <a:off x="7344479" y="-47534"/>
            <a:ext cx="1751987" cy="1847056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1000" tmFilter="0, 0; .2, .5; .8, .5; 1, 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7" dur="500" autoRev="1" fill="hold"/>
                                        <p:tgtEl>
                                          <p:spTgt spid="5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  <p:par>
                                <p:cTn id="8" presetID="26" presetClass="emph" presetSubtype="0" repeatCount="indefinite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1000" tmFilter="0, 0; .2, .5; .8, .5; 1, 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10" dur="500" autoRev="1" fill="hold"/>
                                        <p:tgtEl>
                                          <p:spTgt spid="4"/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000"/>
                            </p:stCondLst>
                            <p:childTnLst>
                              <p:par>
                                <p:cTn id="12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7" fill="hold">
                            <p:stCondLst>
                              <p:cond delay="3000"/>
                            </p:stCondLst>
                            <p:childTnLst>
                              <p:par>
                                <p:cTn id="1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2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3" fill="hold">
                            <p:stCondLst>
                              <p:cond delay="5000"/>
                            </p:stCondLst>
                            <p:childTnLst>
                              <p:par>
                                <p:cTn id="24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7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B70E9B35-AB38-E65B-5051-FC5BF11C3D6C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716865" y="2624524"/>
            <a:ext cx="695076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Newsletter Deadline is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October 20, 2026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turn in all your newsworthy items to Sharon Fourman at:</a:t>
            </a:r>
          </a:p>
          <a:p>
            <a:pPr marL="0" lvl="2" indent="0">
              <a:spcAft>
                <a:spcPts val="1200"/>
              </a:spcAft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	secretary@pitsburgtlc.org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Rectangle 1"/>
          <p:cNvSpPr/>
          <p:nvPr/>
        </p:nvSpPr>
        <p:spPr>
          <a:xfrm>
            <a:off x="381000" y="3048000"/>
            <a:ext cx="8534400" cy="246126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Your Trinity Trumpet Newsletter for October 2026 is available!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  <a:ea typeface="Osaka"/>
              </a:rPr>
              <a:t>Please take your copy before you leave today!</a:t>
            </a:r>
          </a:p>
        </p:txBody>
      </p:sp>
      <p:grpSp>
        <p:nvGrpSpPr>
          <p:cNvPr id="7" name="Group 6"/>
          <p:cNvGrpSpPr/>
          <p:nvPr/>
        </p:nvGrpSpPr>
        <p:grpSpPr>
          <a:xfrm>
            <a:off x="235635" y="274516"/>
            <a:ext cx="8651144" cy="2350008"/>
            <a:chOff x="229182" y="211271"/>
            <a:chExt cx="8651144" cy="2350008"/>
          </a:xfrm>
        </p:grpSpPr>
        <p:pic>
          <p:nvPicPr>
            <p:cNvPr id="4" name="Picture 3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5400000">
              <a:off x="292942" y="147511"/>
              <a:ext cx="2350008" cy="2477527"/>
            </a:xfrm>
            <a:prstGeom prst="rect">
              <a:avLst/>
            </a:prstGeom>
          </p:spPr>
        </p:pic>
        <p:pic>
          <p:nvPicPr>
            <p:cNvPr id="5" name="Picture 4"/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9804" b="89951" l="4393" r="89664">
                          <a14:foregroundMark x1="8786" y1="37745" x2="8786" y2="37745"/>
                          <a14:foregroundMark x1="4393" y1="37255" x2="4393" y2="37255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 rot="16200000" flipH="1">
              <a:off x="6466559" y="147511"/>
              <a:ext cx="2350008" cy="2477527"/>
            </a:xfrm>
            <a:prstGeom prst="rect">
              <a:avLst/>
            </a:prstGeom>
          </p:spPr>
        </p:pic>
        <p:sp>
          <p:nvSpPr>
            <p:cNvPr id="6" name="TextBox 5"/>
            <p:cNvSpPr txBox="1"/>
            <p:nvPr/>
          </p:nvSpPr>
          <p:spPr>
            <a:xfrm>
              <a:off x="2776540" y="411480"/>
              <a:ext cx="3590919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3600" dirty="0">
                  <a:latin typeface="Arial Rounded MT Bold" panose="020F0704030504030204" pitchFamily="34" charset="0"/>
                </a:rPr>
                <a:t>Trinity Trumpet</a:t>
              </a:r>
            </a:p>
          </p:txBody>
        </p:sp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200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DD5150E4-2901-8007-774A-1DDCA593C7F0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702497"/>
            <a:ext cx="9144000" cy="465973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Sermons, Bulletins (Worship Books), Worship Slides, and announcements are posted weekly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Trinity Trumpet and ‘Official’ Trinity Calendar are also available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Pictures, Videos and more!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400" b="1" kern="0" dirty="0">
                <a:ln w="22225">
                  <a:noFill/>
                  <a:prstDash val="solid"/>
                </a:ln>
                <a:latin typeface="Arial" panose="020B0604020202020204"/>
              </a:rPr>
              <a:t>Also, like us on FaceBook at</a:t>
            </a:r>
            <a:endParaRPr lang="en-US" b="1" kern="0" dirty="0">
              <a:ln w="22225">
                <a:noFill/>
                <a:prstDash val="solid"/>
              </a:ln>
              <a:latin typeface="Arial" panose="020B0604020202020204"/>
            </a:endParaRPr>
          </a:p>
          <a:p>
            <a:pPr lvl="0">
              <a:spcBef>
                <a:spcPct val="20000"/>
              </a:spcBef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facebook.com/pitsburgtrinitylutheran.church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9144000" cy="156966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800" b="1" cap="none" spc="0" dirty="0">
                <a:ln w="22225">
                  <a:noFill/>
                  <a:prstDash val="solid"/>
                </a:ln>
                <a:effectLst/>
              </a:rPr>
              <a:t>We’re Online!</a:t>
            </a:r>
          </a:p>
          <a:p>
            <a:pPr algn="ctr"/>
            <a:r>
              <a:rPr lang="en-US" sz="4800" b="1" dirty="0">
                <a:ln w="22225">
                  <a:noFill/>
                  <a:prstDash val="solid"/>
                </a:ln>
                <a:hlinkClick r:id="rId3"/>
              </a:rPr>
              <a:t>www.pitsburgtlc.org</a:t>
            </a:r>
            <a:endParaRPr lang="en-US" sz="4800" b="1" cap="none" spc="0" dirty="0">
              <a:ln w="22225">
                <a:noFill/>
                <a:prstDash val="solid"/>
              </a:ln>
              <a:effectLst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514591" cy="1539452"/>
          </a:xfrm>
          <a:prstGeom prst="rect">
            <a:avLst/>
          </a:prstGeom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543800" y="107437"/>
            <a:ext cx="1514591" cy="153945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20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4" fill="hold">
                      <p:stCondLst>
                        <p:cond delay="indefinite"/>
                      </p:stCondLst>
                      <p:childTnLst>
                        <p:par>
                          <p:cTn id="25" fill="hold">
                            <p:stCondLst>
                              <p:cond delay="0"/>
                            </p:stCondLst>
                            <p:childTnLst>
                              <p:par>
                                <p:cTn id="26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20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6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5EE65A89-70E0-885D-2E7D-DA12C16C020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/>
          <p:cNvSpPr/>
          <p:nvPr/>
        </p:nvSpPr>
        <p:spPr>
          <a:xfrm>
            <a:off x="1" y="1466823"/>
            <a:ext cx="9144000" cy="225908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Click the “Give to Trinity” Button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Stay current in your giving even when you can’t make it to Worship!</a:t>
            </a:r>
          </a:p>
          <a:p>
            <a:pPr marL="342900" lvl="0" indent="-342900">
              <a:spcBef>
                <a:spcPct val="20000"/>
              </a:spcBef>
              <a:buFontTx/>
              <a:buChar char="•"/>
            </a:pPr>
            <a:r>
              <a:rPr lang="en-US" sz="3200" b="1" kern="0" dirty="0">
                <a:ln w="22225">
                  <a:noFill/>
                  <a:prstDash val="solid"/>
                </a:ln>
                <a:latin typeface="Arial" panose="020B0604020202020204"/>
              </a:rPr>
              <a:t>Separate Giving Categories for:</a:t>
            </a:r>
          </a:p>
        </p:txBody>
      </p:sp>
      <p:sp>
        <p:nvSpPr>
          <p:cNvPr id="3" name="Rectangle 2"/>
          <p:cNvSpPr/>
          <p:nvPr/>
        </p:nvSpPr>
        <p:spPr>
          <a:xfrm>
            <a:off x="0" y="0"/>
            <a:ext cx="8667750" cy="1446550"/>
          </a:xfrm>
          <a:prstGeom prst="rect">
            <a:avLst/>
          </a:prstGeom>
          <a:noFill/>
        </p:spPr>
        <p:txBody>
          <a:bodyPr wrap="square" lIns="91440" tIns="45720" rIns="91440" bIns="45720">
            <a:spAutoFit/>
          </a:bodyPr>
          <a:lstStyle/>
          <a:p>
            <a:pPr algn="ctr"/>
            <a:r>
              <a:rPr lang="en-US" sz="4000" b="1" cap="none" spc="0" dirty="0">
                <a:ln w="22225">
                  <a:noFill/>
                  <a:prstDash val="solid"/>
                </a:ln>
                <a:effectLst/>
                <a:latin typeface="Arial Rounded MT Bold" panose="020F0704030504030204" pitchFamily="34" charset="0"/>
              </a:rPr>
              <a:t>Online Giving</a:t>
            </a:r>
          </a:p>
          <a:p>
            <a:pPr marL="0" marR="0" lvl="0" indent="0" algn="ctr" defTabSz="6858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4800" b="1" i="0" u="none" strike="noStrike" kern="120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 pitchFamily="34" charset="0"/>
                <a:ea typeface="ヒラギノ角ゴ Pro W3" pitchFamily="4" charset="-128"/>
                <a:cs typeface="+mn-cs"/>
                <a:hlinkClick r:id="rId3"/>
              </a:rPr>
              <a:t>www.pitsburgtlc.org</a:t>
            </a:r>
            <a:endParaRPr kumimoji="0" lang="en-US" sz="4800" b="1" i="0" u="none" strike="noStrike" kern="1200" cap="none" spc="0" normalizeH="0" baseline="0" noProof="0" dirty="0">
              <a:ln w="22225">
                <a:noFill/>
                <a:prstDash val="solid"/>
              </a:ln>
              <a:solidFill>
                <a:prstClr val="black"/>
              </a:solidFill>
              <a:effectLst/>
              <a:uLnTx/>
              <a:uFillTx/>
              <a:latin typeface="Calibri" panose="020F0502020204030204" pitchFamily="34" charset="0"/>
              <a:ea typeface="ヒラギノ角ゴ Pro W3" pitchFamily="4" charset="-128"/>
              <a:cs typeface="+mn-cs"/>
            </a:endParaRP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200" y="107437"/>
            <a:ext cx="1290687" cy="1311873"/>
          </a:xfrm>
          <a:prstGeom prst="rect">
            <a:avLst/>
          </a:prstGeom>
        </p:spPr>
      </p:pic>
      <p:sp>
        <p:nvSpPr>
          <p:cNvPr id="7" name="TextBox 6"/>
          <p:cNvSpPr txBox="1"/>
          <p:nvPr/>
        </p:nvSpPr>
        <p:spPr>
          <a:xfrm>
            <a:off x="1" y="3848453"/>
            <a:ext cx="4571999" cy="2936188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General Treasury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Benevolence/Mission Support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Building Fund</a:t>
            </a:r>
          </a:p>
          <a:p>
            <a:pPr marL="574675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Annual Christmas Auction</a:t>
            </a:r>
          </a:p>
        </p:txBody>
      </p:sp>
      <p:sp>
        <p:nvSpPr>
          <p:cNvPr id="9" name="TextBox 8"/>
          <p:cNvSpPr txBox="1"/>
          <p:nvPr/>
        </p:nvSpPr>
        <p:spPr>
          <a:xfrm>
            <a:off x="4571999" y="3864216"/>
            <a:ext cx="4333973" cy="147117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Memorial Funds</a:t>
            </a:r>
          </a:p>
          <a:p>
            <a:pPr marL="519430" marR="0" lvl="2" indent="-457200" algn="l" defTabSz="685800" rtl="0" eaLnBrk="0" fontAlgn="base" latinLnBrk="0" hangingPunct="0">
              <a:lnSpc>
                <a:spcPct val="100000"/>
              </a:lnSpc>
              <a:spcBef>
                <a:spcPct val="20000"/>
              </a:spcBef>
              <a:spcAft>
                <a:spcPct val="0"/>
              </a:spcAft>
              <a:buClrTx/>
              <a:buSzTx/>
              <a:buFont typeface="Wingdings" panose="05000000000000000000" pitchFamily="2" charset="2"/>
              <a:buChar char="v"/>
              <a:defRPr/>
            </a:pPr>
            <a:r>
              <a:rPr kumimoji="0" lang="en-US" sz="2800" b="1" i="0" u="none" strike="noStrike" kern="0" cap="none" spc="0" normalizeH="0" baseline="0" noProof="0" dirty="0">
                <a:ln w="22225">
                  <a:noFill/>
                  <a:prstDash val="solid"/>
                </a:ln>
                <a:solidFill>
                  <a:prstClr val="black"/>
                </a:solidFill>
                <a:effectLst/>
                <a:uLnTx/>
                <a:uFillTx/>
                <a:latin typeface="Arial" panose="020B0604020202020204"/>
                <a:ea typeface="ヒラギノ角ゴ Pro W3" pitchFamily="4" charset="-128"/>
                <a:cs typeface="+mn-cs"/>
              </a:rPr>
              <a:t>Thrive Capital Campaign</a:t>
            </a: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6FB9B0F5-36BA-1337-BEDC-AE11EED90649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7615285" y="85793"/>
            <a:ext cx="1290687" cy="1311873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2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42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1250"/>
                            </p:stCondLst>
                            <p:childTnLst>
                              <p:par>
                                <p:cTn id="2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500" fill="hold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500" fill="hold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9" fill="hold">
                      <p:stCondLst>
                        <p:cond delay="indefinite"/>
                      </p:stCondLst>
                      <p:childTnLst>
                        <p:par>
                          <p:cTn id="40" fill="hold">
                            <p:stCondLst>
                              <p:cond delay="0"/>
                            </p:stCondLst>
                            <p:childTnLst>
                              <p:par>
                                <p:cTn id="4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43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4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5" dur="1500" fill="hold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6" dur="1500"/>
                                        <p:tgtEl>
                                          <p:spTgt spid="7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500" fill="hold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4" dur="1500"/>
                                        <p:tgtEl>
                                          <p:spTgt spid="7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5" fill="hold">
                            <p:stCondLst>
                              <p:cond delay="1500"/>
                            </p:stCondLst>
                            <p:childTnLst>
                              <p:par>
                                <p:cTn id="5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8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1500" fill="hold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1" dur="1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3000"/>
                            </p:stCondLst>
                            <p:childTnLst>
                              <p:par>
                                <p:cTn id="6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65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6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7" dur="1500" fill="hold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68" dur="1500"/>
                                        <p:tgtEl>
                                          <p:spTgt spid="9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  <p:bldP spid="7" grpId="0" build="p" bldLvl="5"/>
      <p:bldP spid="9" grpId="0" build="p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D9D93EA-587F-87AD-81D9-82A8D030961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F2D963F3-9278-A0DA-751E-FD56593479DD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FF10B3FE-3D15-C4D0-E3B5-26D0AADCC001}"/>
              </a:ext>
            </a:extLst>
          </p:cNvPr>
          <p:cNvSpPr/>
          <p:nvPr/>
        </p:nvSpPr>
        <p:spPr>
          <a:xfrm>
            <a:off x="326651" y="2309366"/>
            <a:ext cx="8093449" cy="2708434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If you would like to sponsor the Altar Flowers, see PJ to Sign Up!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  <a:ea typeface="Osaka"/>
              </a:rPr>
              <a:t>Please let our Church Secretary, Sharon, know so she can put it in the Bulletin!</a:t>
            </a: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4C6D44D-158D-37E7-4BCD-CF3BE8803036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0" r="100000">
                        <a14:foregroundMark x1="30769" y1="14194" x2="30769" y2="14194"/>
                        <a14:foregroundMark x1="34203" y1="16344" x2="34203" y2="16344"/>
                        <a14:foregroundMark x1="21841" y1="21075" x2="21841" y2="21075"/>
                        <a14:foregroundMark x1="20742" y1="15484" x2="20742" y2="15484"/>
                        <a14:foregroundMark x1="23077" y1="7957" x2="23077" y2="7957"/>
                        <a14:foregroundMark x1="18956" y1="4086" x2="18956" y2="4086"/>
                        <a14:foregroundMark x1="12775" y1="7097" x2="12775" y2="7097"/>
                        <a14:foregroundMark x1="6319" y1="23441" x2="6319" y2="23441"/>
                        <a14:foregroundMark x1="8791" y1="30108" x2="8791" y2="30108"/>
                        <a14:foregroundMark x1="39011" y1="13118" x2="39011" y2="13118"/>
                        <a14:foregroundMark x1="40385" y1="18710" x2="40385" y2="18710"/>
                        <a14:foregroundMark x1="52473" y1="28817" x2="52473" y2="28817"/>
                        <a14:foregroundMark x1="61813" y1="29892" x2="61813" y2="29892"/>
                        <a14:foregroundMark x1="66621" y1="35484" x2="66621" y2="35484"/>
                        <a14:foregroundMark x1="72527" y1="46452" x2="72527" y2="46452"/>
                        <a14:foregroundMark x1="83791" y1="42151" x2="83791" y2="42151"/>
                        <a14:foregroundMark x1="38324" y1="71398" x2="38324" y2="71398"/>
                        <a14:foregroundMark x1="47802" y1="68172" x2="47802" y2="68172"/>
                        <a14:foregroundMark x1="58104" y1="73333" x2="58104" y2="73333"/>
                        <a14:foregroundMark x1="64286" y1="71398" x2="64286" y2="71398"/>
                        <a14:foregroundMark x1="77747" y1="72688" x2="77747" y2="72688"/>
                        <a14:foregroundMark x1="88736" y1="71828" x2="88736" y2="71828"/>
                        <a14:foregroundMark x1="96566" y1="69677" x2="96566" y2="69677"/>
                        <a14:foregroundMark x1="91896" y1="65806" x2="91896" y2="65806"/>
                        <a14:foregroundMark x1="98352" y1="79570" x2="98352" y2="79570"/>
                        <a14:foregroundMark x1="70055" y1="78280" x2="70055" y2="78280"/>
                        <a14:foregroundMark x1="68544" y1="66452" x2="68544" y2="66452"/>
                        <a14:foregroundMark x1="51786" y1="78065" x2="51786" y2="78065"/>
                        <a14:foregroundMark x1="55357" y1="50538" x2="55357" y2="50538"/>
                        <a14:foregroundMark x1="86538" y1="31398" x2="86538" y2="31398"/>
                        <a14:backgroundMark x1="80220" y1="65806" x2="80220" y2="65806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76202"/>
            <a:ext cx="3541059" cy="142320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5877834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 p14:dur="1500" advClick="0" advTm="25000">
        <p:random/>
      </p:transition>
    </mc:Choice>
    <mc:Fallback xmlns="">
      <p:transition spd="slow"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2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2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3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 bldLvl="2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6E95EF92-F935-4997-D1DD-1A2DB46BD73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pSp>
        <p:nvGrpSpPr>
          <p:cNvPr id="26" name="Group 25"/>
          <p:cNvGrpSpPr/>
          <p:nvPr/>
        </p:nvGrpSpPr>
        <p:grpSpPr>
          <a:xfrm>
            <a:off x="0" y="90617"/>
            <a:ext cx="9150096" cy="2159949"/>
            <a:chOff x="0" y="4097042"/>
            <a:chExt cx="9150096" cy="2082606"/>
          </a:xfrm>
        </p:grpSpPr>
        <p:grpSp>
          <p:nvGrpSpPr>
            <p:cNvPr id="11" name="Group 10"/>
            <p:cNvGrpSpPr/>
            <p:nvPr/>
          </p:nvGrpSpPr>
          <p:grpSpPr>
            <a:xfrm>
              <a:off x="79248" y="4097042"/>
              <a:ext cx="9070848" cy="2082606"/>
              <a:chOff x="6145" y="4097042"/>
              <a:chExt cx="9144000" cy="2082606"/>
            </a:xfrm>
          </p:grpSpPr>
          <p:pic>
            <p:nvPicPr>
              <p:cNvPr id="1026" name="Picture 2" descr="Image result for Installing Church Council Members">
                <a:hlinkClick r:id="rId3"/>
              </p:cNvPr>
              <p:cNvPicPr>
                <a:picLocks noChangeAspect="1" noChangeArrowheads="1"/>
              </p:cNvPicPr>
              <p:nvPr/>
            </p:nvPicPr>
            <p:blipFill>
              <a:blip r:embed="rId4">
                <a:extLst>
                  <a:ext uri="{BEBA8EAE-BF5A-486C-A8C5-ECC9F3942E4B}">
                    <a14:imgProps xmlns:a14="http://schemas.microsoft.com/office/drawing/2010/main">
                      <a14:imgLayer r:embed="rId5">
                        <a14:imgEffect>
                          <a14:backgroundRemoval t="10000" b="90000" l="10000" r="90000"/>
                        </a14:imgEffect>
                      </a14:imgLayer>
                    </a14:imgProps>
                  </a:ext>
                </a:extLst>
              </a:blip>
              <a:srcRect/>
              <a:stretch>
                <a:fillRect/>
              </a:stretch>
            </p:blipFill>
            <p:spPr bwMode="auto">
              <a:xfrm>
                <a:off x="6145" y="4097042"/>
                <a:ext cx="9144000" cy="2082606"/>
              </a:xfrm>
              <a:prstGeom prst="rect">
                <a:avLst/>
              </a:prstGeom>
              <a:noFill/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</a:extLst>
            </p:spPr>
          </p:pic>
          <p:sp>
            <p:nvSpPr>
              <p:cNvPr id="10" name="TextBox 9"/>
              <p:cNvSpPr txBox="1"/>
              <p:nvPr/>
            </p:nvSpPr>
            <p:spPr>
              <a:xfrm>
                <a:off x="1003454" y="4881640"/>
                <a:ext cx="218059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Church</a:t>
                </a:r>
              </a:p>
            </p:txBody>
          </p:sp>
          <p:sp>
            <p:nvSpPr>
              <p:cNvPr id="12" name="TextBox 11"/>
              <p:cNvSpPr txBox="1"/>
              <p:nvPr/>
            </p:nvSpPr>
            <p:spPr>
              <a:xfrm>
                <a:off x="5855870" y="4881639"/>
                <a:ext cx="2266967" cy="76944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4400" dirty="0">
                    <a:latin typeface="Arial Rounded MT Bold" panose="020F0704030504030204" pitchFamily="34" charset="0"/>
                  </a:rPr>
                  <a:t>Council</a:t>
                </a:r>
              </a:p>
            </p:txBody>
          </p:sp>
        </p:grpSp>
        <p:cxnSp>
          <p:nvCxnSpPr>
            <p:cNvPr id="14" name="Straight Connector 13"/>
            <p:cNvCxnSpPr/>
            <p:nvPr/>
          </p:nvCxnSpPr>
          <p:spPr>
            <a:xfrm>
              <a:off x="0" y="4992624"/>
              <a:ext cx="3493008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6" name="Straight Connector 15"/>
            <p:cNvCxnSpPr/>
            <p:nvPr/>
          </p:nvCxnSpPr>
          <p:spPr>
            <a:xfrm>
              <a:off x="0" y="5529072"/>
              <a:ext cx="3581400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5464209" y="4992624"/>
              <a:ext cx="3679791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367528" y="5529072"/>
              <a:ext cx="3776472" cy="0"/>
            </a:xfrm>
            <a:prstGeom prst="line">
              <a:avLst/>
            </a:prstGeom>
            <a:ln w="25400"/>
          </p:spPr>
          <p:style>
            <a:lnRef idx="1">
              <a:schemeClr val="dk1"/>
            </a:lnRef>
            <a:fillRef idx="0">
              <a:schemeClr val="dk1"/>
            </a:fillRef>
            <a:effectRef idx="0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3" name="TextBox 12"/>
          <p:cNvSpPr txBox="1"/>
          <p:nvPr/>
        </p:nvSpPr>
        <p:spPr>
          <a:xfrm>
            <a:off x="161924" y="3061042"/>
            <a:ext cx="8620125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atin typeface="Arial Rounded MT Bold" panose="020F0704030504030204" pitchFamily="34" charset="0"/>
              </a:rPr>
              <a:t>Next Meeting is …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Wednesday, October 21 </a:t>
            </a:r>
          </a:p>
          <a:p>
            <a:pPr marL="917575" lvl="0" indent="-571500"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uFill>
                  <a:solidFill>
                    <a:srgbClr val="C00000"/>
                  </a:solidFill>
                </a:uFill>
                <a:latin typeface="Arial Rounded MT Bold" panose="020F0704030504030204" pitchFamily="34" charset="0"/>
              </a:rPr>
              <a:t>@ 7:00 pm</a:t>
            </a:r>
          </a:p>
        </p:txBody>
      </p:sp>
      <p:sp>
        <p:nvSpPr>
          <p:cNvPr id="15" name="Rectangle 14"/>
          <p:cNvSpPr/>
          <p:nvPr/>
        </p:nvSpPr>
        <p:spPr>
          <a:xfrm>
            <a:off x="2074701" y="2017621"/>
            <a:ext cx="5164299" cy="646331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 algn="ctr">
              <a:spcAft>
                <a:spcPts val="0"/>
              </a:spcAft>
            </a:pPr>
            <a:r>
              <a:rPr lang="en-US" sz="3600" b="1" u="sng" dirty="0">
                <a:latin typeface="Arial Rounded MT Bold" panose="020F0704030504030204" pitchFamily="34" charset="0"/>
              </a:rPr>
              <a:t>Trinity Church Council</a:t>
            </a:r>
          </a:p>
        </p:txBody>
      </p:sp>
      <p:pic>
        <p:nvPicPr>
          <p:cNvPr id="20" name="Picture 19"/>
          <p:cNvPicPr>
            <a:picLocks noChangeAspect="1"/>
          </p:cNvPicPr>
          <p:nvPr/>
        </p:nvPicPr>
        <p:blipFill>
          <a:blip r:embed="rId6" cstate="email">
            <a:extLst>
              <a:ext uri="{BEBA8EAE-BF5A-486C-A8C5-ECC9F3942E4B}">
                <a14:imgProps xmlns:a14="http://schemas.microsoft.com/office/drawing/2010/main">
                  <a14:imgLayer r:embed="rId7">
                    <a14:imgEffect>
                      <a14:backgroundRemoval t="0" b="100000" l="0" r="99322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437332" y="4973326"/>
            <a:ext cx="2269335" cy="1315445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500"/>
                            </p:stCondLst>
                            <p:childTnLst>
                              <p:par>
                                <p:cTn id="12" presetID="2" presetClass="entr" presetSubtype="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5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0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1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2" presetClass="entr" presetSubtype="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6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7" dur="1750" fill="hold"/>
                                        <p:tgtEl>
                                          <p:spTgt spid="1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uild="p" bldLvl="5"/>
      <p:bldP spid="15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B9AE537B-966A-C12E-05BD-944AD07297D8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 Box 5"/>
          <p:cNvSpPr txBox="1">
            <a:spLocks noChangeArrowheads="1"/>
          </p:cNvSpPr>
          <p:nvPr/>
        </p:nvSpPr>
        <p:spPr bwMode="auto">
          <a:xfrm>
            <a:off x="-30892" y="108228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Choice FISH Pantry</a:t>
            </a:r>
          </a:p>
        </p:txBody>
      </p:sp>
      <p:pic>
        <p:nvPicPr>
          <p:cNvPr id="11" name="Picture 10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636424" y="2040828"/>
            <a:ext cx="3520918" cy="1752600"/>
          </a:xfrm>
          <a:prstGeom prst="ellipse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Picture 2"/>
          <p:cNvPicPr>
            <a:picLocks noChangeAspect="1" noChangeArrowheads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rcRect/>
          <a:stretch>
            <a:fillRect/>
          </a:stretch>
        </p:blipFill>
        <p:spPr bwMode="auto">
          <a:xfrm>
            <a:off x="990600" y="2089904"/>
            <a:ext cx="2619048" cy="1585928"/>
          </a:xfrm>
          <a:prstGeom prst="ellipse">
            <a:avLst/>
          </a:prstGeom>
          <a:ln w="63500" cap="rnd">
            <a:solidFill>
              <a:srgbClr val="333333"/>
            </a:solidFill>
          </a:ln>
          <a:effectLst>
            <a:outerShdw blurRad="381000" dist="292100" dir="5400000" sx="-80000" sy="-18000" rotWithShape="0">
              <a:srgbClr val="000000">
                <a:alpha val="22000"/>
              </a:srgbClr>
            </a:outerShdw>
          </a:effectLst>
          <a:scene3d>
            <a:camera prst="orthographicFront"/>
            <a:lightRig rig="contrasting" dir="t">
              <a:rot lat="0" lon="0" rev="3000000"/>
            </a:lightRig>
          </a:scene3d>
          <a:sp3d contourW="7620">
            <a:bevelT w="95250" h="31750"/>
            <a:contourClr>
              <a:srgbClr val="333333"/>
            </a:contourClr>
          </a:sp3d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</a:extLst>
        </p:spPr>
      </p:pic>
      <p:sp>
        <p:nvSpPr>
          <p:cNvPr id="13" name="TextBox 12"/>
          <p:cNvSpPr txBox="1"/>
          <p:nvPr/>
        </p:nvSpPr>
        <p:spPr>
          <a:xfrm>
            <a:off x="299875" y="914400"/>
            <a:ext cx="84582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Please join us every Friday @ 3:30 pm</a:t>
            </a:r>
          </a:p>
          <a:p>
            <a:pPr algn="ctr"/>
            <a:r>
              <a:rPr lang="en-US" sz="3200" dirty="0">
                <a:latin typeface="Arial Rounded MT Bold" panose="020F0704030504030204" pitchFamily="34" charset="0"/>
              </a:rPr>
              <a:t>400 Markwith Dr, Greenville OH </a:t>
            </a:r>
          </a:p>
        </p:txBody>
      </p:sp>
      <p:grpSp>
        <p:nvGrpSpPr>
          <p:cNvPr id="14" name="Group 13"/>
          <p:cNvGrpSpPr/>
          <p:nvPr/>
        </p:nvGrpSpPr>
        <p:grpSpPr>
          <a:xfrm>
            <a:off x="2137818" y="4753026"/>
            <a:ext cx="7373099" cy="2139047"/>
            <a:chOff x="3377183" y="4689307"/>
            <a:chExt cx="7373099" cy="2139047"/>
          </a:xfrm>
        </p:grpSpPr>
        <p:sp>
          <p:nvSpPr>
            <p:cNvPr id="15" name="Rectangle 14"/>
            <p:cNvSpPr/>
            <p:nvPr/>
          </p:nvSpPr>
          <p:spPr>
            <a:xfrm>
              <a:off x="3377183" y="4689307"/>
              <a:ext cx="2819400" cy="2139047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Kidney Beans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Canned Peas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Hamburger Helper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Pork &amp; Beans</a:t>
              </a:r>
            </a:p>
            <a:p>
              <a:endParaRPr lang="en-US" dirty="0"/>
            </a:p>
          </p:txBody>
        </p:sp>
        <p:sp>
          <p:nvSpPr>
            <p:cNvPr id="16" name="Rectangle 15"/>
            <p:cNvSpPr/>
            <p:nvPr/>
          </p:nvSpPr>
          <p:spPr>
            <a:xfrm>
              <a:off x="6196583" y="4689307"/>
              <a:ext cx="4553699" cy="1938992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en-US" sz="2400" dirty="0">
                  <a:latin typeface="Arial Rounded MT Bold" panose="020F0704030504030204" pitchFamily="34" charset="0"/>
                </a:rPr>
                <a:t>Canned Mixed Veggies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Large Cans of Soups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Applesauce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Boxed Meals </a:t>
              </a:r>
            </a:p>
            <a:p>
              <a:r>
                <a:rPr lang="en-US" sz="2400" dirty="0">
                  <a:latin typeface="Arial Rounded MT Bold" panose="020F0704030504030204" pitchFamily="34" charset="0"/>
                </a:rPr>
                <a:t>(i.e. Rice a Roni)</a:t>
              </a:r>
            </a:p>
          </p:txBody>
        </p:sp>
        <p:cxnSp>
          <p:nvCxnSpPr>
            <p:cNvPr id="17" name="Straight Connector 16"/>
            <p:cNvCxnSpPr/>
            <p:nvPr/>
          </p:nvCxnSpPr>
          <p:spPr bwMode="auto">
            <a:xfrm>
              <a:off x="5811365" y="4689307"/>
              <a:ext cx="0" cy="1938992"/>
            </a:xfrm>
            <a:prstGeom prst="line">
              <a:avLst/>
            </a:prstGeom>
            <a:ln>
              <a:headEnd type="none" w="med" len="med"/>
              <a:tailEnd type="none" w="med" len="med"/>
            </a:ln>
            <a:extLst>
              <a:ext uri="{AF507438-7753-43E0-B8FC-AC1667EBCBE1}">
                <a14:hiddenEffects xmlns:a14="http://schemas.microsoft.com/office/drawing/2010/main">
                  <a:effectLst>
                    <a:outerShdw blurRad="63500" dist="38099" dir="2700000" algn="ctr" rotWithShape="0">
                      <a:schemeClr val="bg2">
                        <a:alpha val="74998"/>
                      </a:schemeClr>
                    </a:outerShdw>
                  </a:effectLst>
                </a14:hiddenEffects>
              </a:ext>
            </a:extLst>
          </p:spPr>
          <p:style>
            <a:lnRef idx="3">
              <a:schemeClr val="dk1"/>
            </a:lnRef>
            <a:fillRef idx="0">
              <a:schemeClr val="dk1"/>
            </a:fillRef>
            <a:effectRef idx="2">
              <a:schemeClr val="dk1"/>
            </a:effectRef>
            <a:fontRef idx="minor">
              <a:schemeClr val="tx1"/>
            </a:fontRef>
          </p:style>
        </p:cxnSp>
      </p:grpSp>
      <p:sp>
        <p:nvSpPr>
          <p:cNvPr id="18" name="TextBox 17"/>
          <p:cNvSpPr txBox="1"/>
          <p:nvPr/>
        </p:nvSpPr>
        <p:spPr>
          <a:xfrm>
            <a:off x="2585988" y="3922186"/>
            <a:ext cx="4009431" cy="58477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Most Needed Items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1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4000"/>
                            </p:stCondLst>
                            <p:childTnLst>
                              <p:par>
                                <p:cTn id="17" presetID="45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2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0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2" presetID="4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 fmla="#ppt_w*sin(2.5*pi*$)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6000"/>
                            </p:stCondLst>
                            <p:childTnLst>
                              <p:par>
                                <p:cTn id="28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6000"/>
                            </p:stCondLst>
                            <p:childTnLst>
                              <p:par>
                                <p:cTn id="31" presetID="5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20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5" dur="20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uiExpand="1" build="p"/>
      <p:bldP spid="18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5" name="Straight Connector 4">
            <a:extLst>
              <a:ext uri="{FF2B5EF4-FFF2-40B4-BE49-F238E27FC236}">
                <a16:creationId xmlns:a16="http://schemas.microsoft.com/office/drawing/2014/main" id="{DEBBAE9B-6744-999D-BD96-1B6BE26C2034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Box 1"/>
          <p:cNvSpPr txBox="1"/>
          <p:nvPr/>
        </p:nvSpPr>
        <p:spPr>
          <a:xfrm>
            <a:off x="0" y="1359958"/>
            <a:ext cx="9144000" cy="107721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September 29 @ 10:00 am</a:t>
            </a:r>
          </a:p>
          <a:p>
            <a:pPr algn="ctr"/>
            <a:r>
              <a:rPr lang="en-US" sz="32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October 8 @ 10:00 am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65100" y="0"/>
            <a:ext cx="89789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Prayers and Squares</a:t>
            </a:r>
          </a:p>
          <a:p>
            <a:pPr algn="ctr"/>
            <a:r>
              <a:rPr lang="en-US" sz="3600" dirty="0">
                <a:latin typeface="Arial Rounded MT Bold" panose="020F0704030504030204" pitchFamily="34" charset="0"/>
              </a:rPr>
              <a:t>Quilting Ministry</a:t>
            </a:r>
          </a:p>
        </p:txBody>
      </p:sp>
      <p:pic>
        <p:nvPicPr>
          <p:cNvPr id="4" name="Picture 3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354356" y="2977045"/>
            <a:ext cx="8295588" cy="3849672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0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00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0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0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 bldLvl="5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5C318F8-635F-DE3B-5D2E-6AF7D946BE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E61C57AD-D5C1-A785-C5DD-7DB8E1DEA6E9}"/>
              </a:ext>
            </a:extLst>
          </p:cNvPr>
          <p:cNvSpPr txBox="1"/>
          <p:nvPr/>
        </p:nvSpPr>
        <p:spPr>
          <a:xfrm>
            <a:off x="15240" y="1477101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ULTIMATE CLEANING CLOTH SALE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252BA493-4C68-B2E4-307F-406D4ABABB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pic>
        <p:nvPicPr>
          <p:cNvPr id="2" name="Picture 1">
            <a:extLst>
              <a:ext uri="{FF2B5EF4-FFF2-40B4-BE49-F238E27FC236}">
                <a16:creationId xmlns:a16="http://schemas.microsoft.com/office/drawing/2014/main" id="{88173D23-7B7F-B4EF-DA8B-3E048B990AD8}"/>
              </a:ext>
            </a:extLst>
          </p:cNvPr>
          <p:cNvPicPr>
            <a:picLocks noChangeAspect="1"/>
          </p:cNvPicPr>
          <p:nvPr/>
        </p:nvPicPr>
        <p:blipFill>
          <a:blip r:embed="rId4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2487" y="2352776"/>
            <a:ext cx="2731416" cy="2731416"/>
          </a:xfrm>
          <a:prstGeom prst="rect">
            <a:avLst/>
          </a:prstGeom>
          <a:ln w="38100" cap="sq">
            <a:solidFill>
              <a:srgbClr val="000000"/>
            </a:solidFill>
            <a:prstDash val="solid"/>
            <a:miter lim="800000"/>
          </a:ln>
          <a:effectLst>
            <a:outerShdw blurRad="50800" dist="38100" dir="2700000" algn="tl" rotWithShape="0">
              <a:srgbClr val="000000">
                <a:alpha val="43000"/>
              </a:srgbClr>
            </a:outerShdw>
          </a:effectLst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A960E2C6-D4AC-CB28-FE2C-51E4201F28F8}"/>
              </a:ext>
            </a:extLst>
          </p:cNvPr>
          <p:cNvSpPr txBox="1"/>
          <p:nvPr/>
        </p:nvSpPr>
        <p:spPr>
          <a:xfrm>
            <a:off x="3883844" y="2692692"/>
            <a:ext cx="4656840" cy="341632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1 for $7.00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2 for $10.00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5 for $20.00 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See</a:t>
            </a:r>
          </a:p>
          <a:p>
            <a:pPr marL="914400" lvl="1" indent="-571500">
              <a:spcBef>
                <a:spcPts val="0"/>
              </a:spcBef>
              <a:spcAft>
                <a:spcPts val="0"/>
              </a:spcAft>
              <a:buFont typeface="Courier New" panose="02070309020205020404" pitchFamily="49" charset="0"/>
              <a:buChar char="o"/>
              <a:tabLst>
                <a:tab pos="2400300" algn="l"/>
              </a:tabLst>
            </a:pPr>
            <a:r>
              <a:rPr lang="en-US" sz="3600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Portia Boord or Diane Warner</a:t>
            </a:r>
          </a:p>
        </p:txBody>
      </p:sp>
    </p:spTree>
    <p:extLst>
      <p:ext uri="{BB962C8B-B14F-4D97-AF65-F5344CB8AC3E}">
        <p14:creationId xmlns:p14="http://schemas.microsoft.com/office/powerpoint/2010/main" val="306786544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104EBB1-0776-7971-C2AD-574A56C3A98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>
            <a:extLst>
              <a:ext uri="{FF2B5EF4-FFF2-40B4-BE49-F238E27FC236}">
                <a16:creationId xmlns:a16="http://schemas.microsoft.com/office/drawing/2014/main" id="{7386CB56-4527-8322-71E8-1D9CF90A2D1D}"/>
              </a:ext>
            </a:extLst>
          </p:cNvPr>
          <p:cNvSpPr txBox="1"/>
          <p:nvPr/>
        </p:nvSpPr>
        <p:spPr>
          <a:xfrm>
            <a:off x="15240" y="1334226"/>
            <a:ext cx="9144000" cy="155427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SAVE THE DATE!</a:t>
            </a:r>
          </a:p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Women’s Thankoffering Sunday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C14C34A-C6B2-C280-05A7-D53CB078C71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5" name="TextBox 4">
            <a:extLst>
              <a:ext uri="{FF2B5EF4-FFF2-40B4-BE49-F238E27FC236}">
                <a16:creationId xmlns:a16="http://schemas.microsoft.com/office/drawing/2014/main" id="{BF9092F2-1E26-51CD-C313-9237AD9A225B}"/>
              </a:ext>
            </a:extLst>
          </p:cNvPr>
          <p:cNvSpPr txBox="1"/>
          <p:nvPr/>
        </p:nvSpPr>
        <p:spPr>
          <a:xfrm>
            <a:off x="1352550" y="3527429"/>
            <a:ext cx="7254809" cy="2308324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November 8th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Women Lead Worship Service</a:t>
            </a:r>
          </a:p>
          <a:p>
            <a:pPr marL="571500" marR="0" indent="-571500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  <a:tabLst>
                <a:tab pos="2400300" algn="l"/>
              </a:tabLst>
            </a:pPr>
            <a:r>
              <a:rPr lang="en-US" sz="3600" i="1" dirty="0"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Fair Trade Merch </a:t>
            </a:r>
            <a:endParaRPr lang="en-US" sz="3600" dirty="0">
              <a:effectLst/>
              <a:latin typeface="Arial Rounded MT Bold" panose="020F0704030504030204" pitchFamily="34" charset="0"/>
              <a:ea typeface="Calibri" panose="020F0502020204030204" pitchFamily="34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56338020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AE46357-B0EC-8BC6-BC82-296045D68C5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>
            <a:extLst>
              <a:ext uri="{FF2B5EF4-FFF2-40B4-BE49-F238E27FC236}">
                <a16:creationId xmlns:a16="http://schemas.microsoft.com/office/drawing/2014/main" id="{A8C06BF6-F837-9E80-90A7-5D4443A7F7C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5240" y="3026"/>
            <a:ext cx="9144000" cy="1306286"/>
          </a:xfrm>
          <a:prstGeom prst="rect">
            <a:avLst/>
          </a:prstGeom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16648070-D600-9A91-48B7-E679C3D39CBA}"/>
              </a:ext>
            </a:extLst>
          </p:cNvPr>
          <p:cNvSpPr txBox="1"/>
          <p:nvPr/>
        </p:nvSpPr>
        <p:spPr>
          <a:xfrm>
            <a:off x="38100" y="1538304"/>
            <a:ext cx="91440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8738" lvl="0" algn="ctr">
              <a:spcAft>
                <a:spcPts val="1800"/>
              </a:spcAft>
            </a:pPr>
            <a:r>
              <a:rPr lang="en-US" sz="4000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WELCA Meeting</a:t>
            </a:r>
            <a:endParaRPr lang="en-US" sz="3600" dirty="0">
              <a:solidFill>
                <a:srgbClr val="FF0000"/>
              </a:solidFill>
              <a:latin typeface="Arial Rounded MT Bold" panose="020F0704030504030204" pitchFamily="34" charset="0"/>
            </a:endParaRPr>
          </a:p>
        </p:txBody>
      </p:sp>
      <p:sp>
        <p:nvSpPr>
          <p:cNvPr id="5" name="TextBox 4">
            <a:extLst>
              <a:ext uri="{FF2B5EF4-FFF2-40B4-BE49-F238E27FC236}">
                <a16:creationId xmlns:a16="http://schemas.microsoft.com/office/drawing/2014/main" id="{6EEED6B4-5D0F-06D4-0B0E-2E658D270537}"/>
              </a:ext>
            </a:extLst>
          </p:cNvPr>
          <p:cNvSpPr txBox="1"/>
          <p:nvPr/>
        </p:nvSpPr>
        <p:spPr>
          <a:xfrm>
            <a:off x="-20954" y="2208482"/>
            <a:ext cx="9159239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R="0" algn="ctr">
              <a:spcBef>
                <a:spcPts val="0"/>
              </a:spcBef>
              <a:spcAft>
                <a:spcPts val="0"/>
              </a:spcAft>
              <a:tabLst>
                <a:tab pos="2400300" algn="l"/>
              </a:tabLst>
            </a:pPr>
            <a:r>
              <a:rPr lang="en-US" sz="3600" i="1" dirty="0">
                <a:effectLst/>
                <a:latin typeface="Arial Rounded MT Bold" panose="020F0704030504030204" pitchFamily="34" charset="0"/>
                <a:ea typeface="Calibri" panose="020F0502020204030204" pitchFamily="34" charset="0"/>
                <a:cs typeface="Times New Roman" panose="02020603050405020304" pitchFamily="18" charset="0"/>
              </a:rPr>
              <a:t>October 7, 2026  @  11:30 am</a:t>
            </a:r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7AAB37FD-1275-783F-A73C-53A775F43BE5}"/>
              </a:ext>
            </a:extLst>
          </p:cNvPr>
          <p:cNvPicPr>
            <a:picLocks noChangeAspect="1"/>
          </p:cNvPicPr>
          <p:nvPr/>
        </p:nvPicPr>
        <p:blipFill>
          <a:blip r:embed="rId4"/>
          <a:srcRect t="40128" b="-1"/>
          <a:stretch>
            <a:fillRect/>
          </a:stretch>
        </p:blipFill>
        <p:spPr>
          <a:xfrm>
            <a:off x="219074" y="3263375"/>
            <a:ext cx="8696325" cy="3346976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1980856828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14:warp dir="in"/>
      </p:transition>
    </mc:Choice>
    <mc:Fallback xmlns="">
      <p:transition advTm="25000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2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25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5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2149393E-894C-AA77-F7B7-56B37014A63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Text Box 5"/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Ladies and Gents Luncheon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145144" y="2849701"/>
            <a:ext cx="8461828" cy="320087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96875" indent="-346075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Date:  October 15 @ 11:30 am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Lincoln Square, 1320 Archer Dr. 	             Troy OH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For Reservations/Questions:</a:t>
            </a:r>
          </a:p>
          <a:p>
            <a:pPr marL="1311275" lvl="4" indent="-346075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200" b="1" dirty="0">
                <a:latin typeface="Arial Rounded MT Bold" panose="020F0704030504030204" pitchFamily="34" charset="0"/>
              </a:rPr>
              <a:t>See Linda Baker                                                 or call her @ 937 545-8410</a:t>
            </a:r>
          </a:p>
        </p:txBody>
      </p:sp>
      <p:pic>
        <p:nvPicPr>
          <p:cNvPr id="4" name="Picture 2" descr="Lunch7c"/>
          <p:cNvPicPr>
            <a:picLocks noChangeAspect="1" noChangeArrowheads="1"/>
          </p:cNvPicPr>
          <p:nvPr/>
        </p:nvPicPr>
        <p:blipFill rotWithShape="1"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0" b="100000" l="598" r="100000"/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rcRect l="27577"/>
          <a:stretch>
            <a:fillRect/>
          </a:stretch>
        </p:blipFill>
        <p:spPr bwMode="auto">
          <a:xfrm>
            <a:off x="2690175" y="838200"/>
            <a:ext cx="1765955" cy="2311584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/>
          <p:cNvPicPr>
            <a:picLocks noChangeAspect="1"/>
          </p:cNvPicPr>
          <p:nvPr/>
        </p:nvPicPr>
        <p:blipFill>
          <a:blip r:embed="rId5" cstate="email">
            <a:extLst>
              <a:ext uri="{BEBA8EAE-BF5A-486C-A8C5-ECC9F3942E4B}">
                <a14:imgProps xmlns:a14="http://schemas.microsoft.com/office/drawing/2010/main">
                  <a14:imgLayer r:embed="rId6">
                    <a14:imgEffect>
                      <a14:backgroundRemoval t="9804" b="97876" l="4412" r="99020">
                        <a14:foregroundMark x1="58660" y1="13399" x2="58660" y2="13399"/>
                        <a14:foregroundMark x1="63235" y1="14706" x2="63235" y2="14706"/>
                        <a14:foregroundMark x1="46405" y1="14869" x2="46405" y2="14869"/>
                        <a14:foregroundMark x1="43791" y1="17974" x2="43791" y2="17974"/>
                        <a14:foregroundMark x1="42810" y1="24020" x2="42810" y2="24020"/>
                        <a14:foregroundMark x1="42157" y1="27778" x2="42157" y2="27778"/>
                        <a14:foregroundMark x1="44935" y1="15359" x2="44935" y2="15359"/>
                        <a14:foregroundMark x1="43464" y1="17484" x2="43464" y2="17484"/>
                        <a14:foregroundMark x1="41830" y1="19935" x2="41830" y2="19935"/>
                        <a14:foregroundMark x1="42320" y1="21732" x2="42320" y2="21732"/>
                        <a14:foregroundMark x1="41667" y1="26634" x2="41667" y2="26634"/>
                        <a14:foregroundMark x1="48856" y1="13072" x2="48856" y2="13072"/>
                        <a14:foregroundMark x1="53268" y1="12908" x2="53268" y2="12908"/>
                        <a14:foregroundMark x1="56536" y1="38562" x2="56536" y2="38562"/>
                        <a14:foregroundMark x1="62745" y1="43464" x2="62745" y2="43464"/>
                        <a14:foregroundMark x1="60784" y1="16013" x2="60784" y2="16013"/>
                        <a14:foregroundMark x1="59150" y1="12908" x2="59150" y2="12908"/>
                        <a14:foregroundMark x1="56046" y1="12908" x2="56046" y2="12908"/>
                        <a14:foregroundMark x1="54248" y1="12908" x2="54248" y2="12908"/>
                        <a14:foregroundMark x1="70425" y1="44771" x2="70425" y2="44771"/>
                        <a14:foregroundMark x1="65523" y1="41830" x2="65523" y2="41830"/>
                        <a14:foregroundMark x1="64052" y1="40686" x2="64052" y2="40686"/>
                        <a14:foregroundMark x1="75163" y1="44771" x2="75163" y2="44771"/>
                        <a14:foregroundMark x1="73856" y1="44281" x2="73856" y2="44281"/>
                        <a14:foregroundMark x1="85458" y1="47059" x2="85458" y2="47059"/>
                        <a14:foregroundMark x1="65033" y1="43301" x2="65033" y2="43301"/>
                        <a14:foregroundMark x1="68137" y1="42484" x2="68137" y2="42484"/>
                        <a14:foregroundMark x1="10458" y1="71405" x2="10458" y2="71405"/>
                        <a14:foregroundMark x1="9967" y1="70261" x2="9967" y2="70261"/>
                        <a14:foregroundMark x1="12092" y1="73203" x2="12092" y2="73203"/>
                        <a14:foregroundMark x1="16503" y1="82843" x2="16503" y2="82843"/>
                        <a14:foregroundMark x1="18464" y1="90850" x2="18464" y2="90850"/>
                        <a14:foregroundMark x1="24837" y1="93627" x2="24837" y2="93627"/>
                        <a14:foregroundMark x1="27778" y1="92484" x2="27778" y2="92484"/>
                        <a14:foregroundMark x1="30719" y1="94608" x2="30719" y2="94608"/>
                        <a14:foregroundMark x1="3758" y1="89216" x2="47549" y2="76961"/>
                        <a14:foregroundMark x1="47549" y1="76961" x2="63725" y2="77941"/>
                        <a14:foregroundMark x1="63725" y1="77941" x2="99020" y2="93954"/>
                        <a14:foregroundMark x1="68137" y1="89379" x2="68137" y2="89379"/>
                        <a14:foregroundMark x1="68137" y1="89706" x2="68137" y2="89706"/>
                        <a14:foregroundMark x1="68137" y1="89706" x2="68137" y2="89706"/>
                        <a14:foregroundMark x1="63072" y1="91340" x2="63072" y2="91340"/>
                        <a14:foregroundMark x1="57026" y1="92484" x2="57026" y2="92484"/>
                        <a14:foregroundMark x1="54085" y1="93791" x2="54085" y2="93791"/>
                        <a14:foregroundMark x1="35621" y1="95915" x2="35621" y2="95915"/>
                        <a14:foregroundMark x1="39869" y1="87908" x2="29575" y2="87255"/>
                        <a14:foregroundMark x1="29575" y1="87255" x2="10621" y2="91503"/>
                        <a14:foregroundMark x1="10621" y1="91503" x2="38562" y2="96405"/>
                        <a14:foregroundMark x1="38562" y1="96405" x2="29412" y2="87908"/>
                        <a14:foregroundMark x1="29412" y1="87908" x2="28105" y2="88235"/>
                        <a14:foregroundMark x1="85948" y1="92484" x2="70261" y2="91667"/>
                        <a14:foregroundMark x1="70261" y1="91667" x2="86111" y2="97386"/>
                        <a14:foregroundMark x1="86111" y1="97386" x2="75327" y2="91013"/>
                        <a14:foregroundMark x1="76961" y1="85294" x2="26961" y2="87255"/>
                        <a14:foregroundMark x1="26961" y1="87255" x2="34314" y2="93791"/>
                        <a14:foregroundMark x1="34314" y1="93791" x2="62092" y2="95752"/>
                        <a14:foregroundMark x1="62092" y1="95752" x2="77614" y2="94281"/>
                        <a14:foregroundMark x1="77614" y1="94281" x2="77124" y2="84150"/>
                        <a14:foregroundMark x1="77124" y1="84150" x2="72386" y2="82680"/>
                        <a14:foregroundMark x1="78922" y1="89542" x2="59967" y2="86111"/>
                        <a14:foregroundMark x1="59967" y1="86111" x2="58824" y2="96405"/>
                        <a14:foregroundMark x1="58824" y1="96405" x2="72549" y2="92647"/>
                        <a14:foregroundMark x1="72549" y1="92647" x2="75327" y2="88399"/>
                        <a14:foregroundMark x1="52451" y1="85784" x2="60621" y2="91340"/>
                        <a14:foregroundMark x1="60621" y1="91340" x2="51471" y2="84477"/>
                        <a14:foregroundMark x1="51471" y1="84477" x2="45752" y2="87745"/>
                        <a14:foregroundMark x1="41993" y1="80719" x2="33007" y2="90359"/>
                        <a14:foregroundMark x1="33007" y1="90359" x2="45588" y2="93954"/>
                        <a14:foregroundMark x1="45588" y1="93954" x2="43627" y2="81536"/>
                        <a14:foregroundMark x1="43627" y1="81536" x2="37582" y2="80065"/>
                        <a14:foregroundMark x1="90686" y1="82516" x2="90686" y2="82516"/>
                        <a14:foregroundMark x1="92484" y1="88889" x2="90033" y2="79248"/>
                        <a14:foregroundMark x1="90033" y1="79248" x2="81699" y2="82353"/>
                        <a14:foregroundMark x1="81699" y1="82353" x2="87092" y2="90359"/>
                        <a14:foregroundMark x1="6046" y1="67484" x2="6046" y2="67484"/>
                        <a14:foregroundMark x1="6046" y1="67484" x2="6046" y2="67484"/>
                        <a14:foregroundMark x1="8660" y1="69118" x2="8660" y2="69118"/>
                        <a14:foregroundMark x1="4412" y1="66340" x2="4412" y2="66340"/>
                        <a14:foregroundMark x1="16503" y1="72386" x2="6209" y2="65686"/>
                        <a14:foregroundMark x1="6209" y1="65686" x2="12418" y2="73366"/>
                        <a14:foregroundMark x1="12418" y1="73366" x2="16667" y2="72059"/>
                        <a14:foregroundMark x1="7680" y1="85948" x2="163" y2="93301"/>
                        <a14:foregroundMark x1="163" y1="93301" x2="7516" y2="99510"/>
                        <a14:foregroundMark x1="7516" y1="99510" x2="33333" y2="97876"/>
                        <a14:foregroundMark x1="33333" y1="97876" x2="34150" y2="93954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4570430" y="514350"/>
            <a:ext cx="2153436" cy="21534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8261367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2000"/>
                            </p:stCondLst>
                            <p:childTnLst>
                              <p:par>
                                <p:cTn id="11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6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53" presetClass="entr" presetSubtype="52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000"/>
                            </p:stCondLst>
                            <p:childTnLst>
                              <p:par>
                                <p:cTn id="28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7B6E2381-3B48-E5BA-70EB-8C798000CC8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2514600" y="53739"/>
            <a:ext cx="6636470" cy="18774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2026-2027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/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/>
          <p:cNvSpPr/>
          <p:nvPr/>
        </p:nvSpPr>
        <p:spPr>
          <a:xfrm>
            <a:off x="92794" y="2496859"/>
            <a:ext cx="8574955" cy="34778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First Confirmation Class of 2026-2027 School Year is: 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@ 9:00 am on October 4</a:t>
            </a:r>
            <a:r>
              <a:rPr lang="en-US" sz="3000" b="1" u="sng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u="sng" dirty="0">
                <a:latin typeface="Arial Rounded MT Bold" panose="020F0704030504030204" pitchFamily="34" charset="0"/>
                <a:ea typeface="Osaka"/>
              </a:rPr>
              <a:t> 2026</a:t>
            </a:r>
            <a:endParaRPr lang="en-US" sz="3000" b="1" dirty="0">
              <a:latin typeface="Arial Rounded MT Bold" panose="020F0704030504030204" pitchFamily="34" charset="0"/>
              <a:ea typeface="Osaka"/>
            </a:endParaRP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For all new students entering 7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</a:t>
            </a:r>
          </a:p>
          <a:p>
            <a:pPr marL="800100" lvl="3" indent="-457200">
              <a:spcAft>
                <a:spcPts val="1200"/>
              </a:spcAft>
              <a:buFont typeface="Wingdings" panose="05000000000000000000" pitchFamily="2" charset="2"/>
              <a:buChar char="Ø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All returning 8</a:t>
            </a:r>
            <a:r>
              <a:rPr lang="en-US" sz="3000" b="1" baseline="30000" dirty="0">
                <a:latin typeface="Arial Rounded MT Bold" panose="020F0704030504030204" pitchFamily="34" charset="0"/>
                <a:ea typeface="Osaka"/>
              </a:rPr>
              <a:t>th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Graders</a:t>
            </a:r>
          </a:p>
          <a:p>
            <a:pPr marL="800100" lvl="3" indent="-457200">
              <a:spcAft>
                <a:spcPts val="600"/>
              </a:spcAft>
              <a:buFont typeface="Courier New" panose="02070309020205020404" pitchFamily="49" charset="0"/>
              <a:buChar char="o"/>
            </a:pPr>
            <a:endParaRPr lang="en-US" sz="3000" b="1" dirty="0">
              <a:solidFill>
                <a:srgbClr val="C00000"/>
              </a:solidFill>
              <a:latin typeface="Arial Rounded MT Bold" panose="020F0704030504030204" pitchFamily="34" charset="0"/>
              <a:ea typeface="Osak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26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75C765E-88D2-A251-3AD2-9B319845E38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3" name="Straight Connector 2">
            <a:extLst>
              <a:ext uri="{FF2B5EF4-FFF2-40B4-BE49-F238E27FC236}">
                <a16:creationId xmlns:a16="http://schemas.microsoft.com/office/drawing/2014/main" id="{0141DC98-5014-4777-972E-EAAC285C969A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 Box 5">
            <a:extLst>
              <a:ext uri="{FF2B5EF4-FFF2-40B4-BE49-F238E27FC236}">
                <a16:creationId xmlns:a16="http://schemas.microsoft.com/office/drawing/2014/main" id="{5E15293D-7C24-59DA-71A8-CC7FA9AC89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2514600" y="53739"/>
            <a:ext cx="6636470" cy="12618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Confirmation Program</a:t>
            </a:r>
          </a:p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(7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and 8</a:t>
            </a:r>
            <a:r>
              <a:rPr lang="en-US" altLang="en-US" sz="3600" b="1" i="1" baseline="30000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th</a:t>
            </a:r>
            <a:r>
              <a:rPr lang="en-US" altLang="en-US" sz="3600" b="1" i="1" dirty="0">
                <a:solidFill>
                  <a:srgbClr val="C00000"/>
                </a:solidFill>
                <a:latin typeface="Arial Rounded MT Bold" panose="020F0704030504030204" pitchFamily="34" charset="0"/>
                <a:ea typeface="MS PGothic" panose="020B0600070205080204" pitchFamily="34" charset="-128"/>
              </a:rPr>
              <a:t> Graders)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1E2B1436-9CBE-EAAA-FE61-EBBDEAB2D177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0" y="0"/>
            <a:ext cx="1733550" cy="1733550"/>
          </a:xfrm>
          <a:prstGeom prst="rect">
            <a:avLst/>
          </a:prstGeom>
        </p:spPr>
      </p:pic>
      <p:sp>
        <p:nvSpPr>
          <p:cNvPr id="2" name="Rectangle 1">
            <a:extLst>
              <a:ext uri="{FF2B5EF4-FFF2-40B4-BE49-F238E27FC236}">
                <a16:creationId xmlns:a16="http://schemas.microsoft.com/office/drawing/2014/main" id="{A1FD77A3-72A9-000B-97FD-862722E80632}"/>
              </a:ext>
            </a:extLst>
          </p:cNvPr>
          <p:cNvSpPr/>
          <p:nvPr/>
        </p:nvSpPr>
        <p:spPr>
          <a:xfrm>
            <a:off x="92794" y="1724025"/>
            <a:ext cx="8574955" cy="45550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solidFill>
                  <a:srgbClr val="C00000"/>
                </a:solidFill>
                <a:latin typeface="Arial Rounded MT Bold" panose="020F0704030504030204" pitchFamily="34" charset="0"/>
                <a:ea typeface="Osaka"/>
              </a:rPr>
              <a:t>For all Confirmation Students: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u="sng" dirty="0">
                <a:solidFill>
                  <a:srgbClr val="C00000"/>
                </a:solidFill>
                <a:highlight>
                  <a:srgbClr val="FFFF00"/>
                </a:highlight>
                <a:latin typeface="Arial Rounded MT Bold" panose="020F0704030504030204" pitchFamily="34" charset="0"/>
                <a:ea typeface="Osaka"/>
              </a:rPr>
              <a:t>Summer Assignments are DUE NOW!!!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Weekly Worship attendance is required in person or via FaceBook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Worship Notes may be emailed to </a:t>
            </a:r>
            <a:r>
              <a:rPr lang="en-US" sz="3000" b="1" dirty="0">
                <a:latin typeface="Arial Rounded MT Bold" panose="020F0704030504030204" pitchFamily="34" charset="0"/>
                <a:ea typeface="Osaka"/>
                <a:hlinkClick r:id="rId4"/>
              </a:rPr>
              <a:t>pastor@pitsburgtlc.org</a:t>
            </a: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 or placed in Pr Mel’s mailbox outside the Church Office</a:t>
            </a:r>
          </a:p>
          <a:p>
            <a:pPr marL="457200" lvl="2" indent="-457200">
              <a:spcAft>
                <a:spcPts val="600"/>
              </a:spcAft>
              <a:buFont typeface="Arial" panose="020B0604020202020204" pitchFamily="34" charset="0"/>
              <a:buChar char="•"/>
            </a:pPr>
            <a:r>
              <a:rPr lang="en-US" sz="3000" b="1" dirty="0">
                <a:latin typeface="Arial Rounded MT Bold" panose="020F0704030504030204" pitchFamily="34" charset="0"/>
                <a:ea typeface="Osaka"/>
              </a:rPr>
              <a:t>Confirmands are HIGHLY encouraged to take turns as Acolyte</a:t>
            </a:r>
          </a:p>
        </p:txBody>
      </p:sp>
    </p:spTree>
    <p:extLst>
      <p:ext uri="{BB962C8B-B14F-4D97-AF65-F5344CB8AC3E}">
        <p14:creationId xmlns:p14="http://schemas.microsoft.com/office/powerpoint/2010/main" val="216994691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25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125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25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25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1250"/>
                            </p:stCondLst>
                            <p:childTnLst>
                              <p:par>
                                <p:cTn id="20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25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5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25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7" fill="hold">
                            <p:stCondLst>
                              <p:cond delay="2500"/>
                            </p:stCondLst>
                            <p:childTnLst>
                              <p:par>
                                <p:cTn id="28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0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25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3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25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3750"/>
                            </p:stCondLst>
                            <p:childTnLst>
                              <p:par>
                                <p:cTn id="36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8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9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40" dur="125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1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1250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0"/>
                            </p:stCondLst>
                            <p:childTnLst>
                              <p:par>
                                <p:cTn id="44" presetID="26" presetClass="emph" presetSubtype="0" fill="hold" nodeType="afterEffect">
                                  <p:stCondLst>
                                    <p:cond delay="200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45" dur="1000" tmFilter="0, 0; .2, .5; .8, .5; 1, 0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Scale>
                                      <p:cBhvr>
                                        <p:cTn id="46" dur="500" autoRev="1" fill="hold"/>
                                        <p:tgtEl>
                                          <p:spTgt spid="2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  <p:by x="105000" y="105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uiExpand="1" build="p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" name="Straight Connector 3">
            <a:extLst>
              <a:ext uri="{FF2B5EF4-FFF2-40B4-BE49-F238E27FC236}">
                <a16:creationId xmlns:a16="http://schemas.microsoft.com/office/drawing/2014/main" id="{905BECD5-0390-286F-BE3E-A26FF0008867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2" name="Picture 2" descr="Image result for Acolytes"/>
          <p:cNvPicPr>
            <a:picLocks noChangeAspect="1" noChangeArrowheads="1"/>
          </p:cNvPicPr>
          <p:nvPr/>
        </p:nvPicPr>
        <p:blipFill>
          <a:blip r:embed="rId3"/>
          <a:srcRect/>
          <a:stretch>
            <a:fillRect/>
          </a:stretch>
        </p:blipFill>
        <p:spPr bwMode="auto">
          <a:xfrm>
            <a:off x="285750" y="6096"/>
            <a:ext cx="8572500" cy="3476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3" name="Rectangle 2"/>
          <p:cNvSpPr/>
          <p:nvPr/>
        </p:nvSpPr>
        <p:spPr>
          <a:xfrm>
            <a:off x="228600" y="2977293"/>
            <a:ext cx="8763000" cy="372409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Who can be an Acolyte?  YOU CAN!!!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Acolyte Training – As Needed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for Acolyte Duty on the chart by the Church Office!</a:t>
            </a:r>
          </a:p>
          <a:p>
            <a:pPr marL="457200" lvl="2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Confirmation Students are Highly Encouraged to perform Acolyte duty…  </a:t>
            </a:r>
          </a:p>
          <a:p>
            <a:pPr marL="0" lvl="2" indent="0" algn="ctr">
              <a:spcAft>
                <a:spcPts val="1200"/>
              </a:spcAft>
            </a:pPr>
            <a:r>
              <a:rPr lang="en-US" sz="2800" b="1" dirty="0">
                <a:latin typeface="Arial Rounded MT Bold" panose="020F0704030504030204" pitchFamily="34" charset="0"/>
                <a:ea typeface="Osaka"/>
              </a:rPr>
              <a:t>Please sign up today!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20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0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1" dur="200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2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20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53" presetClass="entr" presetSubtype="52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3" dur="20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4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200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2000"/>
                            </p:stCondLst>
                            <p:childTnLst>
                              <p:par>
                                <p:cTn id="27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200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4000"/>
                            </p:stCondLst>
                            <p:childTnLst>
                              <p:par>
                                <p:cTn id="35" presetID="53" presetClass="entr" presetSubtype="52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7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8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9" dur="200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0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200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3384369A-10D5-0FE4-2D8B-CF65B13E98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AC7470CC-6DD4-D914-3AA8-69308EF6D855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3" name="TextBox 2">
            <a:extLst>
              <a:ext uri="{FF2B5EF4-FFF2-40B4-BE49-F238E27FC236}">
                <a16:creationId xmlns:a16="http://schemas.microsoft.com/office/drawing/2014/main" id="{E51EC94F-F327-ABF3-7709-5718CE1A66B1}"/>
              </a:ext>
            </a:extLst>
          </p:cNvPr>
          <p:cNvSpPr txBox="1"/>
          <p:nvPr/>
        </p:nvSpPr>
        <p:spPr>
          <a:xfrm>
            <a:off x="69915" y="2187949"/>
            <a:ext cx="8851769" cy="31700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Next Regular Meeting – Thursday, October 1</a:t>
            </a:r>
            <a:r>
              <a:rPr lang="en-US" sz="3600" baseline="300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st</a:t>
            </a: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  @ </a:t>
            </a:r>
            <a:r>
              <a:rPr lang="en-US" sz="3600" b="1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10 am</a:t>
            </a:r>
            <a:endParaRPr lang="en-US" sz="3600" dirty="0">
              <a:ln w="15875">
                <a:solidFill>
                  <a:srgbClr val="C00000"/>
                </a:solidFill>
              </a:ln>
              <a:solidFill>
                <a:schemeClr val="accent6"/>
              </a:solidFill>
              <a:latin typeface="Arial Rounded MT Bold" panose="020F0704030504030204" pitchFamily="34" charset="0"/>
            </a:endParaRP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Purpose – Plan for Fall Festival, Confirmation Sunday, and more!</a:t>
            </a:r>
          </a:p>
          <a:p>
            <a:pPr marL="917575" lvl="0" indent="-5715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600" dirty="0">
                <a:ln w="15875">
                  <a:solidFill>
                    <a:srgbClr val="C00000"/>
                  </a:solidFill>
                </a:ln>
                <a:solidFill>
                  <a:schemeClr val="accent6"/>
                </a:solidFill>
                <a:latin typeface="Arial Rounded MT Bold" panose="020F0704030504030204" pitchFamily="34" charset="0"/>
              </a:rPr>
              <a:t>Please come if you can!</a:t>
            </a:r>
          </a:p>
        </p:txBody>
      </p:sp>
      <p:pic>
        <p:nvPicPr>
          <p:cNvPr id="5" name="Picture 4">
            <a:extLst>
              <a:ext uri="{FF2B5EF4-FFF2-40B4-BE49-F238E27FC236}">
                <a16:creationId xmlns:a16="http://schemas.microsoft.com/office/drawing/2014/main" id="{1F1BBCFF-ACA5-453C-322D-918A5D22FE30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044" b="95604" l="0" r="97473">
                        <a14:foregroundMark x1="1444" y1="39560" x2="19495" y2="32967"/>
                        <a14:foregroundMark x1="19495" y1="32967" x2="33574" y2="20330"/>
                        <a14:foregroundMark x1="33574" y1="20330" x2="49097" y2="14286"/>
                        <a14:foregroundMark x1="49097" y1="14286" x2="86643" y2="20879"/>
                        <a14:foregroundMark x1="86643" y1="20879" x2="98195" y2="35714"/>
                        <a14:foregroundMark x1="98195" y1="35714" x2="97834" y2="61538"/>
                        <a14:foregroundMark x1="97834" y1="61538" x2="79061" y2="79670"/>
                        <a14:foregroundMark x1="79061" y1="79670" x2="44404" y2="95055"/>
                        <a14:foregroundMark x1="44404" y1="95055" x2="11552" y2="88462"/>
                        <a14:foregroundMark x1="11552" y1="88462" x2="1083" y2="70330"/>
                        <a14:foregroundMark x1="1083" y1="70330" x2="1444" y2="40110"/>
                        <a14:foregroundMark x1="97473" y1="26923" x2="96751" y2="55495"/>
                        <a14:foregroundMark x1="47653" y1="6593" x2="51264" y2="7143"/>
                        <a14:foregroundMark x1="35018" y1="95604" x2="45848" y2="93956"/>
                        <a14:foregroundMark x1="24188" y1="72527" x2="25993" y2="76374"/>
                        <a14:foregroundMark x1="28159" y1="70879" x2="28159" y2="78571"/>
                        <a14:foregroundMark x1="36823" y1="71429" x2="40433" y2="76923"/>
                        <a14:foregroundMark x1="48736" y1="72527" x2="49458" y2="79121"/>
                        <a14:foregroundMark x1="55596" y1="71429" x2="54874" y2="76923"/>
                        <a14:foregroundMark x1="61011" y1="70879" x2="62816" y2="78022"/>
                        <a14:foregroundMark x1="53430" y1="72527" x2="55596" y2="77473"/>
                        <a14:foregroundMark x1="59567" y1="73077" x2="59928" y2="80220"/>
                        <a14:foregroundMark x1="71480" y1="73626" x2="73646" y2="77473"/>
                        <a14:foregroundMark x1="71119" y1="71978" x2="68592" y2="77473"/>
                        <a14:foregroundMark x1="77617" y1="73077" x2="78339" y2="77473"/>
                        <a14:foregroundMark x1="31047" y1="26374" x2="31769" y2="38462"/>
                        <a14:foregroundMark x1="28520" y1="31868" x2="31408" y2="38462"/>
                        <a14:foregroundMark x1="34296" y1="26923" x2="35018" y2="37912"/>
                        <a14:foregroundMark x1="38628" y1="27473" x2="39350" y2="36813"/>
                        <a14:foregroundMark x1="40794" y1="29121" x2="41877" y2="37363"/>
                        <a14:foregroundMark x1="44404" y1="26923" x2="48014" y2="36264"/>
                        <a14:foregroundMark x1="49458" y1="25824" x2="50903" y2="34615"/>
                        <a14:foregroundMark x1="56318" y1="25275" x2="59206" y2="39011"/>
                        <a14:foregroundMark x1="55957" y1="27473" x2="54513" y2="36813"/>
                        <a14:foregroundMark x1="62455" y1="31868" x2="63177" y2="39560"/>
                        <a14:foregroundMark x1="63899" y1="35714" x2="63177" y2="36264"/>
                        <a14:foregroundMark x1="64260" y1="31319" x2="62455" y2="32967"/>
                        <a14:foregroundMark x1="64982" y1="29121" x2="60289" y2="32418"/>
                        <a14:foregroundMark x1="66787" y1="28571" x2="66426" y2="35165"/>
                        <a14:foregroundMark x1="66787" y1="30220" x2="68953" y2="35165"/>
                        <a14:foregroundMark x1="72563" y1="37363" x2="73646" y2="37363"/>
                        <a14:backgroundMark x1="3249" y1="29670" x2="21300" y2="17033"/>
                        <a14:backgroundMark x1="21300" y1="17033" x2="12274" y2="1099"/>
                        <a14:backgroundMark x1="12274" y1="1099" x2="2888" y2="17033"/>
                        <a14:backgroundMark x1="2888" y1="17033" x2="2888" y2="26923"/>
                        <a14:backgroundMark x1="69314" y1="4945" x2="98556" y2="9890"/>
                        <a14:backgroundMark x1="98556" y1="9890" x2="72202" y2="219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2714624" y="-94269"/>
            <a:ext cx="4883379" cy="228221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26645150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1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1500"/>
                            </p:stCondLst>
                            <p:childTnLst>
                              <p:par>
                                <p:cTn id="9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150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150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 bldLvl="5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Calling all Adults!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11395" y="1720840"/>
            <a:ext cx="5864942" cy="34163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Join Us For “Christian Conversations”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Not Your Ordinary Adult Sunday School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Sharing – Discussion - Prayer</a:t>
            </a: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 cstate="email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6364" b="94091" l="5167" r="97667">
                        <a14:foregroundMark x1="22500" y1="61591" x2="22500" y2="61591"/>
                        <a14:foregroundMark x1="5333" y1="74318" x2="5333" y2="74318"/>
                        <a14:foregroundMark x1="22167" y1="91136" x2="22167" y2="91136"/>
                        <a14:foregroundMark x1="40500" y1="76136" x2="40500" y2="76136"/>
                        <a14:foregroundMark x1="40167" y1="76364" x2="40167" y2="76364"/>
                        <a14:foregroundMark x1="39833" y1="75682" x2="43000" y2="78409"/>
                        <a14:foregroundMark x1="35167" y1="84091" x2="52333" y2="93636"/>
                        <a14:foregroundMark x1="52333" y1="93636" x2="72333" y2="95000"/>
                        <a14:foregroundMark x1="72333" y1="95000" x2="80667" y2="94091"/>
                        <a14:foregroundMark x1="80667" y1="94091" x2="88667" y2="89318"/>
                        <a14:foregroundMark x1="88667" y1="89318" x2="80000" y2="80455"/>
                        <a14:foregroundMark x1="80000" y1="80455" x2="75667" y2="81136"/>
                        <a14:foregroundMark x1="90333" y1="45909" x2="90500" y2="45909"/>
                        <a14:foregroundMark x1="92838" y1="58683" x2="92333" y2="60455"/>
                        <a14:foregroundMark x1="95833" y1="48182" x2="94655" y2="52313"/>
                        <a14:foregroundMark x1="92333" y1="60455" x2="92000" y2="61136"/>
                        <a14:foregroundMark x1="97667" y1="51364" x2="97667" y2="51364"/>
                        <a14:foregroundMark x1="69167" y1="17727" x2="61167" y2="6364"/>
                        <a14:foregroundMark x1="61167" y1="6364" x2="54500" y2="12727"/>
                        <a14:backgroundMark x1="92167" y1="55909" x2="91833" y2="55455"/>
                        <a14:backgroundMark x1="92500" y1="51136" x2="90667" y2="57045"/>
                      </a14:backgroundRemoval>
                    </a14:imgEffect>
                  </a14:imgLayer>
                </a14:imgProps>
              </a:ex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5093110" y="4490884"/>
            <a:ext cx="2857500" cy="2095500"/>
          </a:xfrm>
          <a:prstGeom prst="rect">
            <a:avLst/>
          </a:prstGeom>
        </p:spPr>
      </p:pic>
      <p:sp>
        <p:nvSpPr>
          <p:cNvPr id="4" name="TextBox 3"/>
          <p:cNvSpPr txBox="1"/>
          <p:nvPr/>
        </p:nvSpPr>
        <p:spPr>
          <a:xfrm rot="1654801">
            <a:off x="6249724" y="2311609"/>
            <a:ext cx="2236600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dirty="0">
                <a:latin typeface="Arial Rounded MT Bold" panose="020F0704030504030204" pitchFamily="34" charset="0"/>
              </a:rPr>
              <a:t>Every Sunday @</a:t>
            </a:r>
          </a:p>
          <a:p>
            <a:r>
              <a:rPr lang="en-US" sz="3200" dirty="0">
                <a:latin typeface="Arial Rounded MT Bold" panose="020F0704030504030204" pitchFamily="34" charset="0"/>
              </a:rPr>
              <a:t>9:30 am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5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3500"/>
                            </p:stCondLst>
                            <p:childTnLst>
                              <p:par>
                                <p:cTn id="17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250"/>
                            </p:stCondLst>
                            <p:childTnLst>
                              <p:par>
                                <p:cTn id="23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6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7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8" fill="hold">
                            <p:stCondLst>
                              <p:cond delay="7000"/>
                            </p:stCondLst>
                            <p:childTnLst>
                              <p:par>
                                <p:cTn id="2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2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2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  <p:bldP spid="4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6" name="Straight Connector 5">
            <a:extLst>
              <a:ext uri="{FF2B5EF4-FFF2-40B4-BE49-F238E27FC236}">
                <a16:creationId xmlns:a16="http://schemas.microsoft.com/office/drawing/2014/main" id="{3C9C940A-BF9C-39CE-9FF8-4F21FEDE1AF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/>
          <p:cNvSpPr txBox="1"/>
          <p:nvPr/>
        </p:nvSpPr>
        <p:spPr>
          <a:xfrm>
            <a:off x="0" y="0"/>
            <a:ext cx="9144000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The Chosen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261257" y="772614"/>
            <a:ext cx="8229600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latin typeface="Arial Rounded MT Bold" panose="020F0704030504030204" pitchFamily="34" charset="0"/>
              </a:rPr>
              <a:t>Video Discussion Group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Next Meeting September 27, 2026</a:t>
            </a:r>
          </a:p>
          <a:p>
            <a:pPr marL="571500" indent="-571500">
              <a:buFont typeface="Arial" panose="020B0604020202020204" pitchFamily="34" charset="0"/>
              <a:buChar char="•"/>
            </a:pPr>
            <a:r>
              <a:rPr lang="en-US" sz="3600" b="1" dirty="0">
                <a:solidFill>
                  <a:srgbClr val="FF0000"/>
                </a:solidFill>
                <a:latin typeface="Arial Rounded MT Bold" panose="020F0704030504030204" pitchFamily="34" charset="0"/>
              </a:rPr>
              <a:t>@ 6:00 pm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65D45E81-4BE5-C251-53BD-D26CAFAC0F3C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429657" y="2793811"/>
            <a:ext cx="6284686" cy="353513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6884122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9" dur="175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0" fill="hold">
                            <p:stCondLst>
                              <p:cond delay="1750"/>
                            </p:stCondLst>
                            <p:childTnLst>
                              <p:par>
                                <p:cTn id="11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3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6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2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3" fill="hold">
                            <p:stCondLst>
                              <p:cond delay="1750"/>
                            </p:stCondLst>
                            <p:childTnLst>
                              <p:par>
                                <p:cTn id="34" presetID="21" presetClass="entr" presetSubtype="1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heel(1)">
                                      <p:cBhvr>
                                        <p:cTn id="36" dur="175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build="p"/>
      <p:bldP spid="3" grpId="0" build="p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692BD999-A04E-2423-110B-31B2507401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2" name="Straight Connector 1">
            <a:extLst>
              <a:ext uri="{FF2B5EF4-FFF2-40B4-BE49-F238E27FC236}">
                <a16:creationId xmlns:a16="http://schemas.microsoft.com/office/drawing/2014/main" id="{894DC801-DBC4-EE25-B3D0-C7CF11D2C20E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TextBox 4">
            <a:extLst>
              <a:ext uri="{FF2B5EF4-FFF2-40B4-BE49-F238E27FC236}">
                <a16:creationId xmlns:a16="http://schemas.microsoft.com/office/drawing/2014/main" id="{83C2C783-8AB6-5E2C-E53E-C91E5FC56F77}"/>
              </a:ext>
            </a:extLst>
          </p:cNvPr>
          <p:cNvSpPr txBox="1"/>
          <p:nvPr/>
        </p:nvSpPr>
        <p:spPr>
          <a:xfrm>
            <a:off x="-10668" y="32013"/>
            <a:ext cx="9122664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Trinity Youth</a:t>
            </a:r>
          </a:p>
          <a:p>
            <a:pPr algn="ctr"/>
            <a:r>
              <a:rPr lang="en-US" sz="4400" b="1" dirty="0">
                <a:latin typeface="Arial Rounded MT Bold" panose="020F0704030504030204" pitchFamily="34" charset="0"/>
              </a:rPr>
              <a:t>Fun (d) Raiser!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B0C864E1-4515-CDAC-2A45-61E953A24817}"/>
              </a:ext>
            </a:extLst>
          </p:cNvPr>
          <p:cNvSpPr txBox="1"/>
          <p:nvPr/>
        </p:nvSpPr>
        <p:spPr>
          <a:xfrm>
            <a:off x="457200" y="2105907"/>
            <a:ext cx="5965956" cy="2062103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Candy Bar Sales!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Large Selection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$2 Each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Supports Our Youth</a:t>
            </a: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4FE89439-E12C-A3D0-5AB1-EEAE916BECDE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ackgroundRemoval t="1563" b="93750" l="4183" r="98479">
                        <a14:foregroundMark x1="6844" y1="40104" x2="2662" y2="55208"/>
                        <a14:foregroundMark x1="2662" y1="55208" x2="6844" y2="71354"/>
                        <a14:foregroundMark x1="6844" y1="71354" x2="24335" y2="93750"/>
                        <a14:foregroundMark x1="24335" y1="93750" x2="61217" y2="81771"/>
                        <a14:foregroundMark x1="61217" y1="81771" x2="65019" y2="67708"/>
                        <a14:foregroundMark x1="47909" y1="9375" x2="60837" y2="11458"/>
                        <a14:foregroundMark x1="60837" y1="11458" x2="71863" y2="8854"/>
                        <a14:foregroundMark x1="71863" y1="8854" x2="96958" y2="16146"/>
                        <a14:foregroundMark x1="96958" y1="16146" x2="94297" y2="34896"/>
                        <a14:foregroundMark x1="94297" y1="34896" x2="89354" y2="48438"/>
                        <a14:foregroundMark x1="89354" y1="48438" x2="88593" y2="64063"/>
                        <a14:foregroundMark x1="88593" y1="64063" x2="87452" y2="68750"/>
                        <a14:foregroundMark x1="53992" y1="2604" x2="62357" y2="5208"/>
                        <a14:foregroundMark x1="4943" y1="47917" x2="4183" y2="66667"/>
                        <a14:foregroundMark x1="4183" y1="66667" x2="5323" y2="69271"/>
                        <a14:foregroundMark x1="11027" y1="62500" x2="14449" y2="70313"/>
                        <a14:foregroundMark x1="17490" y1="68750" x2="21673" y2="73958"/>
                        <a14:foregroundMark x1="94677" y1="56771" x2="93916" y2="51563"/>
                        <a14:foregroundMark x1="98479" y1="29167" x2="98099" y2="23438"/>
                      </a14:backgroundRemoval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5607290" y="1478563"/>
            <a:ext cx="3209628" cy="2343150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CB83434B-9B98-8196-6E6D-AFBA9F8DEF3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607290" y="4713402"/>
            <a:ext cx="2935231" cy="19532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2476359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Tm="25000">
        <p:random/>
      </p:transition>
    </mc:Choice>
    <mc:Fallback xmlns="">
      <p:transition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uild="p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346AD349-0C39-1F6F-67D9-A5B6D841BD4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5">
            <a:extLst>
              <a:ext uri="{FF2B5EF4-FFF2-40B4-BE49-F238E27FC236}">
                <a16:creationId xmlns:a16="http://schemas.microsoft.com/office/drawing/2014/main" id="{EE504E67-BCB4-6C49-E5F6-DBC47E95C3A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0" y="130314"/>
            <a:ext cx="9144000" cy="70788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1pPr>
            <a:lvl2pPr marL="742950" indent="-28575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2pPr>
            <a:lvl3pPr marL="1143000" indent="-22860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3pPr>
            <a:lvl4pPr marL="1600200" indent="-22860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4pPr>
            <a:lvl5pPr marL="2057400" indent="-22860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panose="020B0604020202020204" pitchFamily="34" charset="0"/>
                <a:ea typeface="Osaka" pitchFamily="1" charset="-128"/>
              </a:defRPr>
            </a:lvl9pPr>
          </a:lstStyle>
          <a:p>
            <a:pPr algn="ctr">
              <a:spcBef>
                <a:spcPct val="0"/>
              </a:spcBef>
              <a:buFontTx/>
              <a:buNone/>
            </a:pPr>
            <a:r>
              <a:rPr lang="en-US" altLang="en-US" sz="4000" b="1" dirty="0">
                <a:latin typeface="Arial Rounded MT Bold" panose="020F0704030504030204" pitchFamily="34" charset="0"/>
                <a:ea typeface="MS PGothic" panose="020B0600070205080204" pitchFamily="34" charset="-128"/>
              </a:rPr>
              <a:t>Trinity Troops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2489CC53-CBBE-33F9-EB5F-4AA010767F8A}"/>
              </a:ext>
            </a:extLst>
          </p:cNvPr>
          <p:cNvSpPr txBox="1"/>
          <p:nvPr/>
        </p:nvSpPr>
        <p:spPr>
          <a:xfrm>
            <a:off x="131976" y="914211"/>
            <a:ext cx="8710367" cy="32624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50800" algn="ctr">
              <a:spcAft>
                <a:spcPts val="1200"/>
              </a:spcAft>
            </a:pPr>
            <a:r>
              <a:rPr lang="en-US" sz="3200" b="1" dirty="0">
                <a:latin typeface="Arial Rounded MT Bold" panose="020F0704030504030204" pitchFamily="34" charset="0"/>
              </a:rPr>
              <a:t>Date: TODAY!!!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Who:  Youth 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4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– 6</a:t>
            </a:r>
            <a:r>
              <a:rPr lang="en-US" sz="3600" b="1" baseline="30000" dirty="0">
                <a:solidFill>
                  <a:srgbClr val="C00000"/>
                </a:solidFill>
                <a:latin typeface="Arial Rounded MT Bold" panose="020F0704030504030204" pitchFamily="34" charset="0"/>
              </a:rPr>
              <a:t>th</a:t>
            </a:r>
            <a:r>
              <a:rPr lang="en-US" sz="3600" b="1" dirty="0">
                <a:solidFill>
                  <a:srgbClr val="C00000"/>
                </a:solidFill>
                <a:latin typeface="Arial Rounded MT Bold" panose="020F0704030504030204" pitchFamily="34" charset="0"/>
              </a:rPr>
              <a:t> </a:t>
            </a:r>
            <a:r>
              <a:rPr lang="en-US" sz="3200" b="1" dirty="0">
                <a:latin typeface="Arial Rounded MT Bold" panose="020F0704030504030204" pitchFamily="34" charset="0"/>
              </a:rPr>
              <a:t>Grades and families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What:  Fun, Snacks, Blanket Tying! 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Where:  @ Trinity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latin typeface="Arial Rounded MT Bold" panose="020F0704030504030204" pitchFamily="34" charset="0"/>
              </a:rPr>
              <a:t>When:  After Worship</a:t>
            </a:r>
          </a:p>
          <a:p>
            <a:pPr marL="396875" indent="-346075">
              <a:spcBef>
                <a:spcPts val="0"/>
              </a:spcBef>
              <a:spcAft>
                <a:spcPts val="0"/>
              </a:spcAft>
              <a:buFont typeface="Arial" panose="020B0604020202020204" pitchFamily="34" charset="0"/>
              <a:buChar char="•"/>
            </a:pPr>
            <a:endParaRPr lang="en-US" sz="3200" b="1" dirty="0">
              <a:latin typeface="Arial Rounded MT Bold" panose="020F0704030504030204" pitchFamily="34" charset="0"/>
            </a:endParaRPr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E277E5D-2793-F61E-DBBB-F52E008CE0A2}"/>
              </a:ext>
            </a:extLst>
          </p:cNvPr>
          <p:cNvGrpSpPr/>
          <p:nvPr/>
        </p:nvGrpSpPr>
        <p:grpSpPr>
          <a:xfrm>
            <a:off x="1356364" y="3850260"/>
            <a:ext cx="6523348" cy="3007740"/>
            <a:chOff x="0" y="993938"/>
            <a:chExt cx="9144000" cy="4870124"/>
          </a:xfrm>
        </p:grpSpPr>
        <p:pic>
          <p:nvPicPr>
            <p:cNvPr id="7" name="Picture 6">
              <a:extLst>
                <a:ext uri="{FF2B5EF4-FFF2-40B4-BE49-F238E27FC236}">
                  <a16:creationId xmlns:a16="http://schemas.microsoft.com/office/drawing/2014/main" id="{4AFC51D3-6AF8-A811-35E6-7E69824C894F}"/>
                </a:ext>
              </a:extLst>
            </p:cNvPr>
            <p:cNvPicPr>
              <a:picLocks noChangeAspect="1"/>
            </p:cNvPicPr>
            <p:nvPr/>
          </p:nvPicPr>
          <p:blipFill>
            <a:blip r:embed="rId3" cstate="email">
              <a:extLst>
                <a:ext uri="{BEBA8EAE-BF5A-486C-A8C5-ECC9F3942E4B}">
                  <a14:imgProps xmlns:a14="http://schemas.microsoft.com/office/drawing/2010/main">
                    <a14:imgLayer r:embed="rId4">
                      <a14:imgEffect>
                        <a14:backgroundRemoval t="3458" b="98318" l="3484" r="99204">
                          <a14:foregroundMark x1="4131" y1="20000" x2="11299" y2="50654"/>
                          <a14:foregroundMark x1="11299" y1="50654" x2="28123" y2="45514"/>
                          <a14:foregroundMark x1="28123" y1="45514" x2="34246" y2="40374"/>
                          <a14:foregroundMark x1="34246" y1="40374" x2="36784" y2="28037"/>
                          <a14:foregroundMark x1="36784" y1="28037" x2="30314" y2="3551"/>
                          <a14:foregroundMark x1="30314" y1="3551" x2="3733" y2="20280"/>
                          <a14:foregroundMark x1="11548" y1="70187" x2="6869" y2="76822"/>
                          <a14:foregroundMark x1="6869" y1="76822" x2="6720" y2="87103"/>
                          <a14:foregroundMark x1="6720" y1="87103" x2="12643" y2="92243"/>
                          <a14:foregroundMark x1="12643" y1="92243" x2="18069" y2="88037"/>
                          <a14:foregroundMark x1="18069" y1="88037" x2="23992" y2="90374"/>
                          <a14:foregroundMark x1="23992" y1="90374" x2="28472" y2="60280"/>
                          <a14:foregroundMark x1="30513" y1="90654" x2="36287" y2="94206"/>
                          <a14:foregroundMark x1="56894" y1="67290" x2="62270" y2="70374"/>
                          <a14:foregroundMark x1="62270" y1="70374" x2="62768" y2="80748"/>
                          <a14:foregroundMark x1="62768" y1="80748" x2="57939" y2="89346"/>
                          <a14:foregroundMark x1="57939" y1="89346" x2="56794" y2="78037"/>
                          <a14:foregroundMark x1="56794" y1="78037" x2="57193" y2="68224"/>
                          <a14:foregroundMark x1="57193" y1="68224" x2="59383" y2="67290"/>
                          <a14:foregroundMark x1="70931" y1="74673" x2="67446" y2="88785"/>
                          <a14:foregroundMark x1="67446" y1="88785" x2="71628" y2="98318"/>
                          <a14:foregroundMark x1="71628" y1="98318" x2="71229" y2="82430"/>
                          <a14:foregroundMark x1="71229" y1="82430" x2="69288" y2="71121"/>
                          <a14:foregroundMark x1="69288" y1="71121" x2="69388" y2="70374"/>
                          <a14:foregroundMark x1="78945" y1="68037" x2="74664" y2="90467"/>
                          <a14:foregroundMark x1="74664" y1="90467" x2="78547" y2="75607"/>
                          <a14:foregroundMark x1="78547" y1="75607" x2="78945" y2="65888"/>
                          <a14:foregroundMark x1="80538" y1="64393" x2="78646" y2="64579"/>
                          <a14:foregroundMark x1="94973" y1="24299" x2="95470" y2="39813"/>
                          <a14:foregroundMark x1="99303" y1="24860" x2="99303" y2="24860"/>
                          <a14:foregroundMark x1="44649" y1="91495" x2="45396" y2="72056"/>
                          <a14:foregroundMark x1="45396" y1="72056" x2="47237" y2="85327"/>
                          <a14:foregroundMark x1="47237" y1="85327" x2="44350" y2="92056"/>
                          <a14:foregroundMark x1="38776" y1="61121" x2="39472" y2="66542"/>
                          <a14:foregroundMark x1="50124" y1="62991" x2="49477" y2="70000"/>
                          <a14:foregroundMark x1="53907" y1="58972" x2="54206" y2="63551"/>
                          <a14:foregroundMark x1="67646" y1="61682" x2="63415" y2="70561"/>
                          <a14:foregroundMark x1="60080" y1="63178" x2="60080" y2="63178"/>
                          <a14:foregroundMark x1="13688" y1="79439" x2="13688" y2="79439"/>
                          <a14:foregroundMark x1="41961" y1="75234" x2="41961" y2="75234"/>
                          <a14:foregroundMark x1="40319" y1="70000" x2="40319" y2="70000"/>
                          <a14:foregroundMark x1="43006" y1="67477" x2="43006" y2="67477"/>
                          <a14:foregroundMark x1="14335" y1="61869" x2="17422" y2="73832"/>
                          <a14:foregroundMark x1="12145" y1="38411" x2="12145" y2="38411"/>
                          <a14:foregroundMark x1="20607" y1="32243" x2="20607" y2="32243"/>
                          <a14:foregroundMark x1="22349" y1="29720" x2="22349" y2="29720"/>
                          <a14:foregroundMark x1="20110" y1="27570" x2="20110" y2="27570"/>
                          <a14:foregroundMark x1="46491" y1="34766" x2="48133" y2="30093"/>
                          <a14:foregroundMark x1="49676" y1="36542" x2="50025" y2="34393"/>
                          <a14:foregroundMark x1="52165" y1="35327" x2="52464" y2="37850"/>
                          <a14:foregroundMark x1="55351" y1="36542" x2="58337" y2="34393"/>
                          <a14:foregroundMark x1="29268" y1="55514" x2="29268" y2="55514"/>
                          <a14:foregroundMark x1="26680" y1="47944" x2="28771" y2="55514"/>
                          <a14:foregroundMark x1="38875" y1="58598" x2="38875" y2="58598"/>
                          <a14:foregroundMark x1="38576" y1="60093" x2="37929" y2="58598"/>
                          <a14:foregroundMark x1="50224" y1="63178" x2="50921" y2="52991"/>
                          <a14:foregroundMark x1="54654" y1="56449" x2="54107" y2="58411"/>
                          <a14:foregroundMark x1="53609" y1="56822" x2="53808" y2="59346"/>
                          <a14:foregroundMark x1="55251" y1="59159" x2="55251" y2="59159"/>
                          <a14:foregroundMark x1="8462" y1="93178" x2="11249" y2="94393"/>
                          <a14:foregroundMark x1="3584" y1="74019" x2="5276" y2="70374"/>
                          <a14:foregroundMark x1="6620" y1="64206" x2="10503" y2="65514"/>
                          <a14:foregroundMark x1="21951" y1="69813" x2="23942" y2="60280"/>
                          <a14:foregroundMark x1="18666" y1="65514" x2="18666" y2="65514"/>
                          <a14:foregroundMark x1="20607" y1="59159" x2="18865" y2="60093"/>
                          <a14:foregroundMark x1="34146" y1="65888" x2="34146" y2="85514"/>
                          <a14:foregroundMark x1="41862" y1="74019" x2="42558" y2="83738"/>
                          <a14:foregroundMark x1="43504" y1="67103" x2="42807" y2="68785"/>
                          <a14:foregroundMark x1="42907" y1="67477" x2="43604" y2="65888"/>
                          <a14:foregroundMark x1="45993" y1="66262" x2="44251" y2="66916"/>
                          <a14:foregroundMark x1="68741" y1="68972" x2="69686" y2="68972"/>
                          <a14:foregroundMark x1="74116" y1="73832" x2="75460" y2="49720"/>
                          <a14:foregroundMark x1="75460" y1="49720" x2="76307" y2="47944"/>
                          <a14:foregroundMark x1="73221" y1="61682" x2="74017" y2="57570"/>
                          <a14:foregroundMark x1="29368" y1="57009" x2="30413" y2="59533"/>
                          <a14:foregroundMark x1="3484" y1="55888" x2="3484" y2="55888"/>
                        </a14:backgroundRemoval>
                      </a14:imgEffect>
                    </a14:imgLayer>
                  </a14:imgProps>
                </a:ext>
                <a:ext uri="{28A0092B-C50C-407E-A947-70E740481C1C}">
                  <a14:useLocalDpi xmlns:a14="http://schemas.microsoft.com/office/drawing/2010/main"/>
                </a:ext>
              </a:extLst>
            </a:blip>
            <a:stretch>
              <a:fillRect/>
            </a:stretch>
          </p:blipFill>
          <p:spPr>
            <a:xfrm>
              <a:off x="0" y="993938"/>
              <a:ext cx="9144000" cy="4870124"/>
            </a:xfrm>
            <a:prstGeom prst="rect">
              <a:avLst/>
            </a:prstGeom>
          </p:spPr>
        </p:pic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EFBD79E3-143A-6954-048A-58D084091D2F}"/>
                </a:ext>
              </a:extLst>
            </p:cNvPr>
            <p:cNvSpPr txBox="1"/>
            <p:nvPr/>
          </p:nvSpPr>
          <p:spPr>
            <a:xfrm rot="1199407">
              <a:off x="5697722" y="1455142"/>
              <a:ext cx="3269888" cy="2068157"/>
            </a:xfrm>
            <a:custGeom>
              <a:avLst/>
              <a:gdLst>
                <a:gd name="csX0" fmla="*/ 0 w 3269888"/>
                <a:gd name="csY0" fmla="*/ 0 h 2068157"/>
                <a:gd name="csX1" fmla="*/ 588580 w 3269888"/>
                <a:gd name="csY1" fmla="*/ 0 h 2068157"/>
                <a:gd name="csX2" fmla="*/ 1275256 w 3269888"/>
                <a:gd name="csY2" fmla="*/ 0 h 2068157"/>
                <a:gd name="csX3" fmla="*/ 1994632 w 3269888"/>
                <a:gd name="csY3" fmla="*/ 0 h 2068157"/>
                <a:gd name="csX4" fmla="*/ 2648609 w 3269888"/>
                <a:gd name="csY4" fmla="*/ 0 h 2068157"/>
                <a:gd name="csX5" fmla="*/ 3269888 w 3269888"/>
                <a:gd name="csY5" fmla="*/ 0 h 2068157"/>
                <a:gd name="csX6" fmla="*/ 3269888 w 3269888"/>
                <a:gd name="csY6" fmla="*/ 648023 h 2068157"/>
                <a:gd name="csX7" fmla="*/ 3269888 w 3269888"/>
                <a:gd name="csY7" fmla="*/ 1296045 h 2068157"/>
                <a:gd name="csX8" fmla="*/ 3269888 w 3269888"/>
                <a:gd name="csY8" fmla="*/ 2068157 h 2068157"/>
                <a:gd name="csX9" fmla="*/ 2681308 w 3269888"/>
                <a:gd name="csY9" fmla="*/ 2068157 h 2068157"/>
                <a:gd name="csX10" fmla="*/ 2092728 w 3269888"/>
                <a:gd name="csY10" fmla="*/ 2068157 h 2068157"/>
                <a:gd name="csX11" fmla="*/ 1438751 w 3269888"/>
                <a:gd name="csY11" fmla="*/ 2068157 h 2068157"/>
                <a:gd name="csX12" fmla="*/ 752074 w 3269888"/>
                <a:gd name="csY12" fmla="*/ 2068157 h 2068157"/>
                <a:gd name="csX13" fmla="*/ 0 w 3269888"/>
                <a:gd name="csY13" fmla="*/ 2068157 h 2068157"/>
                <a:gd name="csX14" fmla="*/ 0 w 3269888"/>
                <a:gd name="csY14" fmla="*/ 1337408 h 2068157"/>
                <a:gd name="csX15" fmla="*/ 0 w 3269888"/>
                <a:gd name="csY15" fmla="*/ 689386 h 2068157"/>
                <a:gd name="csX16" fmla="*/ 0 w 3269888"/>
                <a:gd name="csY16" fmla="*/ 0 h 2068157"/>
              </a:gdLst>
              <a:ahLst/>
              <a:cxnLst>
                <a:cxn ang="0">
                  <a:pos x="csX0" y="csY0"/>
                </a:cxn>
                <a:cxn ang="0">
                  <a:pos x="csX1" y="csY1"/>
                </a:cxn>
                <a:cxn ang="0">
                  <a:pos x="csX2" y="csY2"/>
                </a:cxn>
                <a:cxn ang="0">
                  <a:pos x="csX3" y="csY3"/>
                </a:cxn>
                <a:cxn ang="0">
                  <a:pos x="csX4" y="csY4"/>
                </a:cxn>
                <a:cxn ang="0">
                  <a:pos x="csX5" y="csY5"/>
                </a:cxn>
                <a:cxn ang="0">
                  <a:pos x="csX6" y="csY6"/>
                </a:cxn>
                <a:cxn ang="0">
                  <a:pos x="csX7" y="csY7"/>
                </a:cxn>
                <a:cxn ang="0">
                  <a:pos x="csX8" y="csY8"/>
                </a:cxn>
                <a:cxn ang="0">
                  <a:pos x="csX9" y="csY9"/>
                </a:cxn>
                <a:cxn ang="0">
                  <a:pos x="csX10" y="csY10"/>
                </a:cxn>
                <a:cxn ang="0">
                  <a:pos x="csX11" y="csY11"/>
                </a:cxn>
                <a:cxn ang="0">
                  <a:pos x="csX12" y="csY12"/>
                </a:cxn>
                <a:cxn ang="0">
                  <a:pos x="csX13" y="csY13"/>
                </a:cxn>
                <a:cxn ang="0">
                  <a:pos x="csX14" y="csY14"/>
                </a:cxn>
                <a:cxn ang="0">
                  <a:pos x="csX15" y="csY15"/>
                </a:cxn>
                <a:cxn ang="0">
                  <a:pos x="csX16" y="csY16"/>
                </a:cxn>
              </a:cxnLst>
              <a:rect l="l" t="t" r="r" b="b"/>
              <a:pathLst>
                <a:path w="3269888" h="2068157" fill="none" extrusionOk="0">
                  <a:moveTo>
                    <a:pt x="0" y="0"/>
                  </a:moveTo>
                  <a:cubicBezTo>
                    <a:pt x="163481" y="14028"/>
                    <a:pt x="403242" y="23884"/>
                    <a:pt x="588580" y="0"/>
                  </a:cubicBezTo>
                  <a:cubicBezTo>
                    <a:pt x="773918" y="-23884"/>
                    <a:pt x="939872" y="-18962"/>
                    <a:pt x="1275256" y="0"/>
                  </a:cubicBezTo>
                  <a:cubicBezTo>
                    <a:pt x="1610640" y="18962"/>
                    <a:pt x="1756206" y="21766"/>
                    <a:pt x="1994632" y="0"/>
                  </a:cubicBezTo>
                  <a:cubicBezTo>
                    <a:pt x="2233058" y="-21766"/>
                    <a:pt x="2431021" y="-32585"/>
                    <a:pt x="2648609" y="0"/>
                  </a:cubicBezTo>
                  <a:cubicBezTo>
                    <a:pt x="2866197" y="32585"/>
                    <a:pt x="3081588" y="-8384"/>
                    <a:pt x="3269888" y="0"/>
                  </a:cubicBezTo>
                  <a:cubicBezTo>
                    <a:pt x="3294799" y="269987"/>
                    <a:pt x="3242431" y="460324"/>
                    <a:pt x="3269888" y="648023"/>
                  </a:cubicBezTo>
                  <a:cubicBezTo>
                    <a:pt x="3297345" y="835722"/>
                    <a:pt x="3265697" y="1129389"/>
                    <a:pt x="3269888" y="1296045"/>
                  </a:cubicBezTo>
                  <a:cubicBezTo>
                    <a:pt x="3274079" y="1462701"/>
                    <a:pt x="3256793" y="1907854"/>
                    <a:pt x="3269888" y="2068157"/>
                  </a:cubicBezTo>
                  <a:cubicBezTo>
                    <a:pt x="3150783" y="2060313"/>
                    <a:pt x="2935957" y="2079883"/>
                    <a:pt x="2681308" y="2068157"/>
                  </a:cubicBezTo>
                  <a:cubicBezTo>
                    <a:pt x="2426659" y="2056431"/>
                    <a:pt x="2275183" y="2084948"/>
                    <a:pt x="2092728" y="2068157"/>
                  </a:cubicBezTo>
                  <a:cubicBezTo>
                    <a:pt x="1910273" y="2051366"/>
                    <a:pt x="1626886" y="2099746"/>
                    <a:pt x="1438751" y="2068157"/>
                  </a:cubicBezTo>
                  <a:cubicBezTo>
                    <a:pt x="1250616" y="2036568"/>
                    <a:pt x="1062496" y="2048550"/>
                    <a:pt x="752074" y="2068157"/>
                  </a:cubicBezTo>
                  <a:cubicBezTo>
                    <a:pt x="441652" y="2087764"/>
                    <a:pt x="267594" y="2074456"/>
                    <a:pt x="0" y="2068157"/>
                  </a:cubicBezTo>
                  <a:cubicBezTo>
                    <a:pt x="-7097" y="1794403"/>
                    <a:pt x="23418" y="1593352"/>
                    <a:pt x="0" y="1337408"/>
                  </a:cubicBezTo>
                  <a:cubicBezTo>
                    <a:pt x="-23418" y="1081464"/>
                    <a:pt x="-9699" y="877255"/>
                    <a:pt x="0" y="689386"/>
                  </a:cubicBezTo>
                  <a:cubicBezTo>
                    <a:pt x="9699" y="501517"/>
                    <a:pt x="-20794" y="289254"/>
                    <a:pt x="0" y="0"/>
                  </a:cubicBezTo>
                  <a:close/>
                </a:path>
                <a:path w="3269888" h="2068157" stroke="0" extrusionOk="0">
                  <a:moveTo>
                    <a:pt x="0" y="0"/>
                  </a:moveTo>
                  <a:cubicBezTo>
                    <a:pt x="184939" y="27420"/>
                    <a:pt x="310702" y="-3601"/>
                    <a:pt x="555881" y="0"/>
                  </a:cubicBezTo>
                  <a:cubicBezTo>
                    <a:pt x="801060" y="3601"/>
                    <a:pt x="963106" y="10845"/>
                    <a:pt x="1144461" y="0"/>
                  </a:cubicBezTo>
                  <a:cubicBezTo>
                    <a:pt x="1325816" y="-10845"/>
                    <a:pt x="1605776" y="-15552"/>
                    <a:pt x="1863836" y="0"/>
                  </a:cubicBezTo>
                  <a:cubicBezTo>
                    <a:pt x="2121896" y="15552"/>
                    <a:pt x="2185735" y="-18350"/>
                    <a:pt x="2485115" y="0"/>
                  </a:cubicBezTo>
                  <a:cubicBezTo>
                    <a:pt x="2784495" y="18350"/>
                    <a:pt x="3005377" y="38812"/>
                    <a:pt x="3269888" y="0"/>
                  </a:cubicBezTo>
                  <a:cubicBezTo>
                    <a:pt x="3273214" y="278006"/>
                    <a:pt x="3269331" y="331262"/>
                    <a:pt x="3269888" y="627341"/>
                  </a:cubicBezTo>
                  <a:cubicBezTo>
                    <a:pt x="3270445" y="923420"/>
                    <a:pt x="3300753" y="1145494"/>
                    <a:pt x="3269888" y="1316727"/>
                  </a:cubicBezTo>
                  <a:cubicBezTo>
                    <a:pt x="3239023" y="1487960"/>
                    <a:pt x="3246837" y="1896917"/>
                    <a:pt x="3269888" y="2068157"/>
                  </a:cubicBezTo>
                  <a:cubicBezTo>
                    <a:pt x="3104354" y="2045741"/>
                    <a:pt x="2889338" y="2078386"/>
                    <a:pt x="2550513" y="2068157"/>
                  </a:cubicBezTo>
                  <a:cubicBezTo>
                    <a:pt x="2211688" y="2057928"/>
                    <a:pt x="2147462" y="2079378"/>
                    <a:pt x="1961933" y="2068157"/>
                  </a:cubicBezTo>
                  <a:cubicBezTo>
                    <a:pt x="1776404" y="2056936"/>
                    <a:pt x="1568821" y="2073549"/>
                    <a:pt x="1307955" y="2068157"/>
                  </a:cubicBezTo>
                  <a:cubicBezTo>
                    <a:pt x="1047089" y="2062765"/>
                    <a:pt x="908980" y="2072355"/>
                    <a:pt x="719375" y="2068157"/>
                  </a:cubicBezTo>
                  <a:cubicBezTo>
                    <a:pt x="529770" y="2063959"/>
                    <a:pt x="154074" y="2076830"/>
                    <a:pt x="0" y="2068157"/>
                  </a:cubicBezTo>
                  <a:cubicBezTo>
                    <a:pt x="-32101" y="1818263"/>
                    <a:pt x="15522" y="1691774"/>
                    <a:pt x="0" y="1337408"/>
                  </a:cubicBezTo>
                  <a:cubicBezTo>
                    <a:pt x="-15522" y="983042"/>
                    <a:pt x="-9130" y="824800"/>
                    <a:pt x="0" y="689386"/>
                  </a:cubicBezTo>
                  <a:cubicBezTo>
                    <a:pt x="9130" y="553972"/>
                    <a:pt x="31682" y="250696"/>
                    <a:pt x="0" y="0"/>
                  </a:cubicBezTo>
                  <a:close/>
                </a:path>
              </a:pathLst>
            </a:custGeom>
            <a:solidFill>
              <a:srgbClr val="92D050"/>
            </a:solidFill>
            <a:ln>
              <a:solidFill>
                <a:schemeClr val="tx1"/>
              </a:solidFill>
              <a:extLst>
                <a:ext uri="{C807C97D-BFC1-408E-A445-0C87EB9F89A2}">
                  <ask:lineSketchStyleProps xmlns:ask="http://schemas.microsoft.com/office/drawing/2018/sketchyshapes" sd="4277829761">
                    <a:prstGeom prst="rect">
                      <a:avLst/>
                    </a:prstGeom>
                    <ask:type>
                      <ask:lineSketchFreehand/>
                    </ask:type>
                  </ask:lineSketchStyleProps>
                </a:ext>
              </a:extLst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US" sz="3200" dirty="0">
                  <a:ln w="0"/>
                  <a:solidFill>
                    <a:srgbClr val="FF0000"/>
                  </a:solidFill>
                  <a:effectLst>
                    <a:outerShdw blurRad="38100" dist="25400" dir="5400000" algn="ctr" rotWithShape="0">
                      <a:srgbClr val="6E747A">
                        <a:alpha val="43000"/>
                      </a:srgbClr>
                    </a:outerShdw>
                  </a:effectLst>
                  <a:latin typeface="Circus Wide" panose="00000400000000000000" pitchFamily="2" charset="0"/>
                </a:rPr>
                <a:t>Trinity Troops!</a:t>
              </a:r>
            </a:p>
            <a:p>
              <a:endParaRPr lang="en-US" dirty="0">
                <a:ln w="0"/>
                <a:solidFill>
                  <a:schemeClr val="accent1"/>
                </a:solidFill>
                <a:effectLst>
                  <a:outerShdw blurRad="38100" dist="25400" dir="5400000" algn="ctr" rotWithShape="0">
                    <a:srgbClr val="6E747A">
                      <a:alpha val="43000"/>
                    </a:srgbClr>
                  </a:outerShdw>
                </a:effectLst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37993311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750" fill="hold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75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1" fill="hold">
                            <p:stCondLst>
                              <p:cond delay="1750"/>
                            </p:stCondLst>
                            <p:childTnLst>
                              <p:par>
                                <p:cTn id="12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4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5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750" fill="hold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750"/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3500"/>
                            </p:stCondLst>
                            <p:childTnLst>
                              <p:par>
                                <p:cTn id="19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1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2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750" fill="hold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750"/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250"/>
                            </p:stCondLst>
                            <p:childTnLst>
                              <p:par>
                                <p:cTn id="26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0" dur="1750" fill="hold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1" dur="1750"/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7000"/>
                            </p:stCondLst>
                            <p:childTnLst>
                              <p:par>
                                <p:cTn id="33" presetID="3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5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6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7" dur="1750" fill="hold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8" dur="1750"/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uiExpand="1" build="p"/>
    </p:bld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ABC43350-07DF-1B26-7E26-47E5415AF9F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Picture 4">
            <a:extLst>
              <a:ext uri="{FF2B5EF4-FFF2-40B4-BE49-F238E27FC236}">
                <a16:creationId xmlns:a16="http://schemas.microsoft.com/office/drawing/2014/main" id="{17B06F48-9E07-1E4A-47B9-AB8C23FA365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3687099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E90920-D414-C1A7-3CCA-66B19115225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Picture 2">
            <a:extLst>
              <a:ext uri="{FF2B5EF4-FFF2-40B4-BE49-F238E27FC236}">
                <a16:creationId xmlns:a16="http://schemas.microsoft.com/office/drawing/2014/main" id="{0FD6FC83-1884-6F06-55D0-C16ACCE527E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01953" y="723900"/>
            <a:ext cx="8546771" cy="5484178"/>
          </a:xfrm>
          <a:prstGeom prst="rect">
            <a:avLst/>
          </a:prstGeom>
          <a:ln w="228600" cap="sq" cmpd="thickThin">
            <a:solidFill>
              <a:srgbClr val="000000"/>
            </a:solidFill>
            <a:prstDash val="solid"/>
            <a:miter lim="800000"/>
          </a:ln>
          <a:effectLst>
            <a:innerShdw blurRad="76200">
              <a:srgbClr val="000000"/>
            </a:innerShdw>
          </a:effectLst>
        </p:spPr>
      </p:pic>
    </p:spTree>
    <p:extLst>
      <p:ext uri="{BB962C8B-B14F-4D97-AF65-F5344CB8AC3E}">
        <p14:creationId xmlns:p14="http://schemas.microsoft.com/office/powerpoint/2010/main" val="37968697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9A95BF2-831A-E3F9-79DA-7C2E91AA63A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41F902E8-B023-2291-478F-85AF0EC80C42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911BF643-F95A-8CB7-BE49-75529AF1F9D6}"/>
              </a:ext>
            </a:extLst>
          </p:cNvPr>
          <p:cNvSpPr/>
          <p:nvPr/>
        </p:nvSpPr>
        <p:spPr>
          <a:xfrm>
            <a:off x="590550" y="2143172"/>
            <a:ext cx="7486650" cy="252376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Save the Date:  October 18, 2026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Time 3:00 – 5:00 pm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Food, Games, Prizes, &amp; lots of fun!</a:t>
            </a:r>
          </a:p>
          <a:p>
            <a:pPr marL="457200" indent="-457200">
              <a:spcAft>
                <a:spcPts val="1200"/>
              </a:spcAft>
              <a:buFont typeface="Arial" panose="020B0604020202020204" pitchFamily="34" charset="0"/>
              <a:buChar char="•"/>
            </a:pPr>
            <a:r>
              <a:rPr lang="en-US" sz="3200" b="1" dirty="0">
                <a:solidFill>
                  <a:srgbClr val="00B050"/>
                </a:solidFill>
                <a:latin typeface="Arial Rounded MT Bold" panose="020F0704030504030204" pitchFamily="34" charset="0"/>
              </a:rPr>
              <a:t>Bring your Friends!</a:t>
            </a:r>
          </a:p>
        </p:txBody>
      </p:sp>
      <p:sp>
        <p:nvSpPr>
          <p:cNvPr id="4" name="Rectangle 3">
            <a:extLst>
              <a:ext uri="{FF2B5EF4-FFF2-40B4-BE49-F238E27FC236}">
                <a16:creationId xmlns:a16="http://schemas.microsoft.com/office/drawing/2014/main" id="{2CADC4E6-12B0-8E18-F03B-CBA7C98E607F}"/>
              </a:ext>
            </a:extLst>
          </p:cNvPr>
          <p:cNvSpPr/>
          <p:nvPr/>
        </p:nvSpPr>
        <p:spPr>
          <a:xfrm>
            <a:off x="1246667" y="128885"/>
            <a:ext cx="6650667" cy="2031325"/>
          </a:xfrm>
          <a:prstGeom prst="rect">
            <a:avLst/>
          </a:prstGeom>
          <a:noFill/>
        </p:spPr>
        <p:txBody>
          <a:bodyPr wrap="none" lIns="91440" tIns="45720" rIns="91440" bIns="45720">
            <a:spAutoFit/>
          </a:bodyPr>
          <a:lstStyle/>
          <a:p>
            <a:pPr algn="ctr"/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12</a:t>
            </a:r>
            <a:r>
              <a:rPr lang="en-US" sz="7200" b="1" i="1" u="sng" cap="none" spc="0" baseline="3000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th</a:t>
            </a:r>
            <a:r>
              <a:rPr lang="en-US" sz="7200" b="1" i="1" u="sng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 Annual</a:t>
            </a:r>
          </a:p>
          <a:p>
            <a:pPr algn="ctr"/>
            <a:r>
              <a:rPr lang="en-US" sz="5400" b="1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Trinity </a:t>
            </a:r>
            <a:r>
              <a:rPr lang="en-US" sz="5400" b="1" cap="none" spc="0" dirty="0">
                <a:ln w="12700">
                  <a:solidFill>
                    <a:schemeClr val="tx2">
                      <a:lumMod val="75000"/>
                    </a:schemeClr>
                  </a:solidFill>
                  <a:prstDash val="solid"/>
                </a:ln>
                <a:solidFill>
                  <a:srgbClr val="FF9933"/>
                </a:solidFill>
                <a:effectLst>
                  <a:outerShdw dist="38100" dir="2640000" algn="bl" rotWithShape="0">
                    <a:schemeClr val="tx2">
                      <a:lumMod val="75000"/>
                    </a:schemeClr>
                  </a:outerShdw>
                </a:effectLst>
                <a:latin typeface="Arial Rounded MT Bold" panose="020F0704030504030204" pitchFamily="34" charset="0"/>
              </a:rPr>
              <a:t>Fall Festival!</a:t>
            </a:r>
            <a:endParaRPr lang="en-US" sz="5400" b="1" cap="none" spc="0" dirty="0">
              <a:ln w="12700">
                <a:solidFill>
                  <a:schemeClr val="tx2">
                    <a:lumMod val="75000"/>
                  </a:schemeClr>
                </a:solidFill>
                <a:prstDash val="solid"/>
              </a:ln>
              <a:solidFill>
                <a:srgbClr val="FF9933"/>
              </a:solidFill>
              <a:effectLst>
                <a:outerShdw dist="38100" dir="2640000" algn="bl" rotWithShape="0">
                  <a:schemeClr val="tx2">
                    <a:lumMod val="75000"/>
                  </a:schemeClr>
                </a:outerShdw>
              </a:effectLst>
            </a:endParaRPr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83CE7424-D395-4B0F-7CD7-E4B933B5BB92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13575" y="4680681"/>
            <a:ext cx="8516850" cy="20484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3612931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p14:dur="250" advClick="0" advTm="25000">
        <p:random/>
      </p:transition>
    </mc:Choice>
    <mc:Fallback xmlns=""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31" presetClass="entr" presetSubtype="0" fill="hold" grpId="0" nodeType="after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500" fill="hold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0" dur="1500"/>
                                        <p:tgtEl>
                                          <p:spTgt spid="2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7" dur="1500" fill="hold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8" dur="1500"/>
                                        <p:tgtEl>
                                          <p:spTgt spid="2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500" fill="hold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500"/>
                                        <p:tgtEl>
                                          <p:spTgt spid="2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31" presetClass="entr" presetSubtype="0" fill="hold" grpId="0" nodeType="clickEffect">
                                  <p:stCondLst>
                                    <p:cond delay="100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31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1500" fill="hold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style.rotation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90"/>
                                          </p:val>
                                        </p:tav>
                                        <p:tav tm="100000">
                                          <p:val>
                                            <p:fltVal val="0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4" dur="1500"/>
                                        <p:tgtEl>
                                          <p:spTgt spid="2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build="p"/>
    </p:bld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7D732EEF-05D1-A873-2F44-6F496206A13B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1" name="Picture 10">
            <a:extLst>
              <a:ext uri="{FF2B5EF4-FFF2-40B4-BE49-F238E27FC236}">
                <a16:creationId xmlns:a16="http://schemas.microsoft.com/office/drawing/2014/main" id="{44B569C9-8B77-97F7-ECBD-5DB341C6B3AE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-1"/>
            <a:ext cx="9144000" cy="685799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24535031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 show="0">
  <p:cSld>
    <p:spTree>
      <p:nvGrpSpPr>
        <p:cNvPr id="1" name="">
          <a:extLst>
            <a:ext uri="{FF2B5EF4-FFF2-40B4-BE49-F238E27FC236}">
              <a16:creationId xmlns:a16="http://schemas.microsoft.com/office/drawing/2014/main" id="{218347C9-4142-1A7E-23B3-6E0227368E9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8" name="Straight Connector 7">
            <a:extLst>
              <a:ext uri="{FF2B5EF4-FFF2-40B4-BE49-F238E27FC236}">
                <a16:creationId xmlns:a16="http://schemas.microsoft.com/office/drawing/2014/main" id="{AC8232BB-B308-7151-BD46-35AF23FEF023}"/>
              </a:ext>
            </a:extLst>
          </p:cNvPr>
          <p:cNvCxnSpPr/>
          <p:nvPr/>
        </p:nvCxnSpPr>
        <p:spPr>
          <a:xfrm>
            <a:off x="0" y="0"/>
            <a:ext cx="914400" cy="0"/>
          </a:xfrm>
          <a:prstGeom prst="line">
            <a:avLst/>
          </a:prstGeom>
          <a:ln w="0" cap="flat" cmpd="sng" algn="ctr">
            <a:solidFill>
              <a:srgbClr val="FBFFFF"/>
            </a:solidFill>
            <a:prstDash val="solid"/>
            <a:miter lim="800000"/>
            <a:headEnd type="none" w="med" len="med"/>
            <a:tailEnd type="none" w="med" len="med"/>
          </a:ln>
          <a:effectLst/>
          <a:extLst>
            <a:ext uri="{AF507438-7753-43E0-B8FC-AC1667EBCBE1}">
              <a14:hiddenEffects xmlns:a14="http://schemas.microsoft.com/office/drawing/2010/main">
                <a:effectLst>
                  <a:outerShdw blurRad="63500" rotWithShape="0">
                    <a:scrgbClr r="0" g="0" b="0"/>
                  </a:outerShdw>
                </a:effectLst>
              </a14:hiddenEffects>
            </a:ext>
          </a:ex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" name="Rectangle 1">
            <a:extLst>
              <a:ext uri="{FF2B5EF4-FFF2-40B4-BE49-F238E27FC236}">
                <a16:creationId xmlns:a16="http://schemas.microsoft.com/office/drawing/2014/main" id="{A609CC1F-BAE1-B8F4-E4DE-15EB0CADF3D7}"/>
              </a:ext>
            </a:extLst>
          </p:cNvPr>
          <p:cNvSpPr/>
          <p:nvPr/>
        </p:nvSpPr>
        <p:spPr>
          <a:xfrm>
            <a:off x="0" y="1933205"/>
            <a:ext cx="8553449" cy="10772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When:  </a:t>
            </a:r>
            <a:r>
              <a:rPr lang="en-US" sz="3200" b="1" dirty="0">
                <a:latin typeface="Arial Rounded MT Bold" panose="020F0704030504030204" pitchFamily="34" charset="0"/>
              </a:rPr>
              <a:t>Wednesday, September 16, 2026 </a:t>
            </a:r>
            <a:endParaRPr lang="en-US" sz="3200" dirty="0">
              <a:latin typeface="Arial Rounded MT Bold" panose="020F0704030504030204" pitchFamily="34" charset="0"/>
            </a:endParaRP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10:00 am to 1:00 pm.  </a:t>
            </a:r>
          </a:p>
        </p:txBody>
      </p:sp>
      <p:sp>
        <p:nvSpPr>
          <p:cNvPr id="3" name="Rectangle 2">
            <a:extLst>
              <a:ext uri="{FF2B5EF4-FFF2-40B4-BE49-F238E27FC236}">
                <a16:creationId xmlns:a16="http://schemas.microsoft.com/office/drawing/2014/main" id="{E6167B6C-A867-21DA-1288-0DC4AEE1CD83}"/>
              </a:ext>
            </a:extLst>
          </p:cNvPr>
          <p:cNvSpPr/>
          <p:nvPr/>
        </p:nvSpPr>
        <p:spPr>
          <a:xfrm>
            <a:off x="3176336" y="76200"/>
            <a:ext cx="5510463" cy="175432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Grace Resurrection Community Center</a:t>
            </a:r>
          </a:p>
          <a:p>
            <a:pPr algn="ctr"/>
            <a:r>
              <a:rPr lang="en-US" sz="3600" b="1" dirty="0">
                <a:latin typeface="Arial Rounded MT Bold" panose="020F0704030504030204" pitchFamily="34" charset="0"/>
              </a:rPr>
              <a:t> Soup Kitchen Meal</a:t>
            </a:r>
          </a:p>
        </p:txBody>
      </p:sp>
      <p:sp>
        <p:nvSpPr>
          <p:cNvPr id="5" name="Rectangle 4">
            <a:extLst>
              <a:ext uri="{FF2B5EF4-FFF2-40B4-BE49-F238E27FC236}">
                <a16:creationId xmlns:a16="http://schemas.microsoft.com/office/drawing/2014/main" id="{152FBDA2-B3FB-AFBA-8BF1-519FDCAF7DD0}"/>
              </a:ext>
            </a:extLst>
          </p:cNvPr>
          <p:cNvSpPr/>
          <p:nvPr/>
        </p:nvSpPr>
        <p:spPr>
          <a:xfrm>
            <a:off x="479658" y="3075481"/>
            <a:ext cx="8435741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marL="457200" indent="-457200">
              <a:buFont typeface="Arial" panose="020B0604020202020204" pitchFamily="34" charset="0"/>
              <a:buChar char="•"/>
            </a:pPr>
            <a:r>
              <a:rPr lang="en-US" sz="3200" dirty="0">
                <a:latin typeface="Arial Rounded MT Bold" panose="020F0704030504030204" pitchFamily="34" charset="0"/>
              </a:rPr>
              <a:t>Where:  433 Water Street in Greenville</a:t>
            </a:r>
          </a:p>
        </p:txBody>
      </p:sp>
      <p:pic>
        <p:nvPicPr>
          <p:cNvPr id="6" name="Picture 5" descr="The leprous man said] ‘Lord, if you are willing, you can make me ...">
            <a:extLst>
              <a:ext uri="{FF2B5EF4-FFF2-40B4-BE49-F238E27FC236}">
                <a16:creationId xmlns:a16="http://schemas.microsoft.com/office/drawing/2014/main" id="{7387DD9F-B1BC-CA85-57A8-6E517FFE6CA9}"/>
              </a:ext>
            </a:extLst>
          </p:cNvPr>
          <p:cNvPicPr>
            <a:picLocks noChangeAspect="1"/>
          </p:cNvPicPr>
          <p:nvPr/>
        </p:nvPicPr>
        <p:blipFill>
          <a:blip r:embed="rId2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2458824" y="3859817"/>
            <a:ext cx="4318427" cy="288194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7" name="Picture 6" descr="&lt;strong&gt;Soup Kitchen&lt;/strong&gt; logo | Flickr - Photo Sharing!">
            <a:extLst>
              <a:ext uri="{FF2B5EF4-FFF2-40B4-BE49-F238E27FC236}">
                <a16:creationId xmlns:a16="http://schemas.microsoft.com/office/drawing/2014/main" id="{9BDBB813-AF50-E632-2127-556FC9267E84}"/>
              </a:ext>
            </a:extLst>
          </p:cNvPr>
          <p:cNvPicPr>
            <a:picLocks noChangeAspect="1"/>
          </p:cNvPicPr>
          <p:nvPr/>
        </p:nvPicPr>
        <p:blipFill>
          <a:blip r:embed="rId3" cstate="email">
            <a:extLst>
              <a:ext uri="{28A0092B-C50C-407E-A947-70E740481C1C}">
                <a14:useLocalDpi xmlns:a14="http://schemas.microsoft.com/office/drawing/2010/main"/>
              </a:ext>
            </a:extLst>
          </a:blip>
          <a:stretch>
            <a:fillRect/>
          </a:stretch>
        </p:blipFill>
        <p:spPr>
          <a:xfrm>
            <a:off x="111687" y="111019"/>
            <a:ext cx="3064650" cy="132392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803832938"/>
      </p:ext>
    </p:extLst>
  </p:cSld>
  <p:clrMapOvr>
    <a:masterClrMapping/>
  </p:clrMapOvr>
  <mc:AlternateContent xmlns:mc="http://schemas.openxmlformats.org/markup-compatibility/2006">
    <mc:Choice xmlns:p14="http://schemas.microsoft.com/office/powerpoint/2010/main" Requires="p14">
      <p:transition p14:dur="250" advClick="0" advTm="25000">
        <p:random/>
      </p:transition>
    </mc:Choice>
    <mc:Fallback>
      <p:transition advClick="0" advTm="25000">
        <p:random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8" dur="2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2000"/>
                            </p:stCondLst>
                            <p:childTnLst>
                              <p:par>
                                <p:cTn id="10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20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4000"/>
                            </p:stCondLst>
                            <p:childTnLst>
                              <p:par>
                                <p:cTn id="15" presetID="23" presetClass="entr" presetSubtype="16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2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6000"/>
                            </p:stCondLst>
                            <p:childTnLst>
                              <p:par>
                                <p:cTn id="20" presetID="23" presetClass="entr" presetSubtype="16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/>
      <p:bldP spid="5" grpId="0"/>
    </p:bldLst>
  </p:timing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32869</TotalTime>
  <Words>889</Words>
  <Application>Microsoft Office PowerPoint</Application>
  <PresentationFormat>On-screen Show (4:3)</PresentationFormat>
  <Paragraphs>177</Paragraphs>
  <Slides>30</Slides>
  <Notes>27</Notes>
  <HiddenSlides>4</HiddenSlides>
  <MMClips>0</MMClips>
  <ScaleCrop>false</ScaleCrop>
  <HeadingPairs>
    <vt:vector size="6" baseType="variant">
      <vt:variant>
        <vt:lpstr>Fonts Used</vt:lpstr>
      </vt:variant>
      <vt:variant>
        <vt:i4>8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30</vt:i4>
      </vt:variant>
    </vt:vector>
  </HeadingPairs>
  <TitlesOfParts>
    <vt:vector size="39" baseType="lpstr">
      <vt:lpstr>Arial</vt:lpstr>
      <vt:lpstr>Arial Rounded MT Bold</vt:lpstr>
      <vt:lpstr>Calibri</vt:lpstr>
      <vt:lpstr>Calibri Light</vt:lpstr>
      <vt:lpstr>Circus Wide</vt:lpstr>
      <vt:lpstr>Courier New</vt:lpstr>
      <vt:lpstr>Times New Roman</vt:lpstr>
      <vt:lpstr>Wingdings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Welcome to Trinity Evangelical Lutheran Church</dc:title>
  <dc:creator>Mel Musser</dc:creator>
  <cp:lastModifiedBy>Mel Musser</cp:lastModifiedBy>
  <cp:revision>445</cp:revision>
  <cp:lastPrinted>2025-02-08T21:29:34Z</cp:lastPrinted>
  <dcterms:created xsi:type="dcterms:W3CDTF">2020-11-15T00:46:00Z</dcterms:created>
  <dcterms:modified xsi:type="dcterms:W3CDTF">2026-10-04T02:36:42Z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967252F3CABA48D8A771E18EF4473AEC</vt:lpwstr>
  </property>
  <property fmtid="{D5CDD505-2E9C-101B-9397-08002B2CF9AE}" pid="3" name="KSOProductBuildVer">
    <vt:lpwstr>1033-11.2.0.11219</vt:lpwstr>
  </property>
</Properties>
</file>