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76"/>
  </p:notesMasterIdLst>
  <p:sldIdLst>
    <p:sldId id="258" r:id="rId3"/>
    <p:sldId id="260" r:id="rId4"/>
    <p:sldId id="267" r:id="rId5"/>
    <p:sldId id="1018" r:id="rId6"/>
    <p:sldId id="1391" r:id="rId7"/>
    <p:sldId id="1395" r:id="rId8"/>
    <p:sldId id="1392" r:id="rId9"/>
    <p:sldId id="1396" r:id="rId10"/>
    <p:sldId id="1394" r:id="rId11"/>
    <p:sldId id="1397" r:id="rId12"/>
    <p:sldId id="1393" r:id="rId13"/>
    <p:sldId id="1398" r:id="rId14"/>
    <p:sldId id="261" r:id="rId15"/>
    <p:sldId id="1016" r:id="rId16"/>
    <p:sldId id="1309" r:id="rId17"/>
    <p:sldId id="341" r:id="rId18"/>
    <p:sldId id="270" r:id="rId19"/>
    <p:sldId id="272" r:id="rId20"/>
    <p:sldId id="271" r:id="rId21"/>
    <p:sldId id="273" r:id="rId22"/>
    <p:sldId id="274" r:id="rId23"/>
    <p:sldId id="275" r:id="rId24"/>
    <p:sldId id="348" r:id="rId25"/>
    <p:sldId id="277" r:id="rId26"/>
    <p:sldId id="1283" r:id="rId27"/>
    <p:sldId id="278" r:id="rId28"/>
    <p:sldId id="289" r:id="rId29"/>
    <p:sldId id="1399" r:id="rId30"/>
    <p:sldId id="1400" r:id="rId31"/>
    <p:sldId id="1401" r:id="rId32"/>
    <p:sldId id="1402" r:id="rId33"/>
    <p:sldId id="1403" r:id="rId34"/>
    <p:sldId id="1404" r:id="rId35"/>
    <p:sldId id="995" r:id="rId36"/>
    <p:sldId id="1381" r:id="rId37"/>
    <p:sldId id="1407" r:id="rId38"/>
    <p:sldId id="1408" r:id="rId39"/>
    <p:sldId id="1409" r:id="rId40"/>
    <p:sldId id="1410" r:id="rId41"/>
    <p:sldId id="1411" r:id="rId42"/>
    <p:sldId id="1412" r:id="rId43"/>
    <p:sldId id="1413" r:id="rId44"/>
    <p:sldId id="1414" r:id="rId45"/>
    <p:sldId id="339" r:id="rId46"/>
    <p:sldId id="334" r:id="rId47"/>
    <p:sldId id="335" r:id="rId48"/>
    <p:sldId id="336" r:id="rId49"/>
    <p:sldId id="337" r:id="rId50"/>
    <p:sldId id="338" r:id="rId51"/>
    <p:sldId id="304" r:id="rId52"/>
    <p:sldId id="305" r:id="rId53"/>
    <p:sldId id="1014" r:id="rId54"/>
    <p:sldId id="1291" r:id="rId55"/>
    <p:sldId id="311" r:id="rId56"/>
    <p:sldId id="312" r:id="rId57"/>
    <p:sldId id="313" r:id="rId58"/>
    <p:sldId id="314" r:id="rId59"/>
    <p:sldId id="315" r:id="rId60"/>
    <p:sldId id="316" r:id="rId61"/>
    <p:sldId id="317" r:id="rId62"/>
    <p:sldId id="318" r:id="rId63"/>
    <p:sldId id="1320" r:id="rId64"/>
    <p:sldId id="1292" r:id="rId65"/>
    <p:sldId id="1293" r:id="rId66"/>
    <p:sldId id="1295" r:id="rId67"/>
    <p:sldId id="321" r:id="rId68"/>
    <p:sldId id="1302" r:id="rId69"/>
    <p:sldId id="485" r:id="rId70"/>
    <p:sldId id="1017" r:id="rId71"/>
    <p:sldId id="297" r:id="rId72"/>
    <p:sldId id="1405" r:id="rId73"/>
    <p:sldId id="1406" r:id="rId74"/>
    <p:sldId id="330" r:id="rId75"/>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3" autoAdjust="0"/>
    <p:restoredTop sz="94660"/>
  </p:normalViewPr>
  <p:slideViewPr>
    <p:cSldViewPr snapToGrid="0" snapToObjects="1" showGuides="1">
      <p:cViewPr varScale="1">
        <p:scale>
          <a:sx n="97" d="100"/>
          <a:sy n="97" d="100"/>
        </p:scale>
        <p:origin x="1524" y="78"/>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5/19/2024</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10</a:t>
            </a:fld>
            <a:endParaRPr lang="en-US" altLang="en-US"/>
          </a:p>
        </p:txBody>
      </p:sp>
    </p:spTree>
    <p:extLst>
      <p:ext uri="{BB962C8B-B14F-4D97-AF65-F5344CB8AC3E}">
        <p14:creationId xmlns:p14="http://schemas.microsoft.com/office/powerpoint/2010/main" val="292838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11</a:t>
            </a:fld>
            <a:endParaRPr lang="en-US" altLang="en-US"/>
          </a:p>
        </p:txBody>
      </p:sp>
    </p:spTree>
    <p:extLst>
      <p:ext uri="{BB962C8B-B14F-4D97-AF65-F5344CB8AC3E}">
        <p14:creationId xmlns:p14="http://schemas.microsoft.com/office/powerpoint/2010/main" val="334111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12</a:t>
            </a:fld>
            <a:endParaRPr lang="en-US" altLang="en-US"/>
          </a:p>
        </p:txBody>
      </p:sp>
    </p:spTree>
    <p:extLst>
      <p:ext uri="{BB962C8B-B14F-4D97-AF65-F5344CB8AC3E}">
        <p14:creationId xmlns:p14="http://schemas.microsoft.com/office/powerpoint/2010/main" val="29972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1727650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43714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776750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16</a:t>
            </a:fld>
            <a:endParaRPr lang="en-US" altLang="en-US"/>
          </a:p>
        </p:txBody>
      </p:sp>
    </p:spTree>
    <p:extLst>
      <p:ext uri="{BB962C8B-B14F-4D97-AF65-F5344CB8AC3E}">
        <p14:creationId xmlns:p14="http://schemas.microsoft.com/office/powerpoint/2010/main" val="443271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17</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4279978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374027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20</a:t>
            </a:fld>
            <a:endParaRPr lang="en-US" altLang="en-US"/>
          </a:p>
        </p:txBody>
      </p:sp>
    </p:spTree>
    <p:extLst>
      <p:ext uri="{BB962C8B-B14F-4D97-AF65-F5344CB8AC3E}">
        <p14:creationId xmlns:p14="http://schemas.microsoft.com/office/powerpoint/2010/main" val="3069134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1361690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1285793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572276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25</a:t>
            </a:fld>
            <a:endParaRPr lang="en-US" altLang="en-US"/>
          </a:p>
        </p:txBody>
      </p:sp>
    </p:spTree>
    <p:extLst>
      <p:ext uri="{BB962C8B-B14F-4D97-AF65-F5344CB8AC3E}">
        <p14:creationId xmlns:p14="http://schemas.microsoft.com/office/powerpoint/2010/main" val="3231068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26</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1041139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28</a:t>
            </a:fld>
            <a:endParaRPr lang="en-US" altLang="en-US"/>
          </a:p>
        </p:txBody>
      </p:sp>
    </p:spTree>
    <p:extLst>
      <p:ext uri="{BB962C8B-B14F-4D97-AF65-F5344CB8AC3E}">
        <p14:creationId xmlns:p14="http://schemas.microsoft.com/office/powerpoint/2010/main" val="2300250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29</a:t>
            </a:fld>
            <a:endParaRPr lang="en-US" altLang="en-US"/>
          </a:p>
        </p:txBody>
      </p:sp>
    </p:spTree>
    <p:extLst>
      <p:ext uri="{BB962C8B-B14F-4D97-AF65-F5344CB8AC3E}">
        <p14:creationId xmlns:p14="http://schemas.microsoft.com/office/powerpoint/2010/main" val="116065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3</a:t>
            </a:fld>
            <a:endParaRPr lang="en-US" altLang="en-US"/>
          </a:p>
        </p:txBody>
      </p:sp>
    </p:spTree>
    <p:extLst>
      <p:ext uri="{BB962C8B-B14F-4D97-AF65-F5344CB8AC3E}">
        <p14:creationId xmlns:p14="http://schemas.microsoft.com/office/powerpoint/2010/main" val="4004917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30</a:t>
            </a:fld>
            <a:endParaRPr lang="en-US" altLang="en-US"/>
          </a:p>
        </p:txBody>
      </p:sp>
    </p:spTree>
    <p:extLst>
      <p:ext uri="{BB962C8B-B14F-4D97-AF65-F5344CB8AC3E}">
        <p14:creationId xmlns:p14="http://schemas.microsoft.com/office/powerpoint/2010/main" val="1514809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31</a:t>
            </a:fld>
            <a:endParaRPr lang="en-US" altLang="en-US"/>
          </a:p>
        </p:txBody>
      </p:sp>
    </p:spTree>
    <p:extLst>
      <p:ext uri="{BB962C8B-B14F-4D97-AF65-F5344CB8AC3E}">
        <p14:creationId xmlns:p14="http://schemas.microsoft.com/office/powerpoint/2010/main" val="4034059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32</a:t>
            </a:fld>
            <a:endParaRPr lang="en-US" altLang="en-US"/>
          </a:p>
        </p:txBody>
      </p:sp>
    </p:spTree>
    <p:extLst>
      <p:ext uri="{BB962C8B-B14F-4D97-AF65-F5344CB8AC3E}">
        <p14:creationId xmlns:p14="http://schemas.microsoft.com/office/powerpoint/2010/main" val="3875042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33</a:t>
            </a:fld>
            <a:endParaRPr lang="en-US" altLang="en-US"/>
          </a:p>
        </p:txBody>
      </p:sp>
    </p:spTree>
    <p:extLst>
      <p:ext uri="{BB962C8B-B14F-4D97-AF65-F5344CB8AC3E}">
        <p14:creationId xmlns:p14="http://schemas.microsoft.com/office/powerpoint/2010/main" val="4276187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34</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35</a:t>
            </a:fld>
            <a:endParaRPr lang="en-US" altLang="en-US"/>
          </a:p>
        </p:txBody>
      </p:sp>
    </p:spTree>
    <p:extLst>
      <p:ext uri="{BB962C8B-B14F-4D97-AF65-F5344CB8AC3E}">
        <p14:creationId xmlns:p14="http://schemas.microsoft.com/office/powerpoint/2010/main" val="2910206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36</a:t>
            </a:fld>
            <a:endParaRPr lang="en-US" altLang="en-US"/>
          </a:p>
        </p:txBody>
      </p:sp>
    </p:spTree>
    <p:extLst>
      <p:ext uri="{BB962C8B-B14F-4D97-AF65-F5344CB8AC3E}">
        <p14:creationId xmlns:p14="http://schemas.microsoft.com/office/powerpoint/2010/main" val="1634411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37</a:t>
            </a:fld>
            <a:endParaRPr lang="en-US" altLang="en-US"/>
          </a:p>
        </p:txBody>
      </p:sp>
    </p:spTree>
    <p:extLst>
      <p:ext uri="{BB962C8B-B14F-4D97-AF65-F5344CB8AC3E}">
        <p14:creationId xmlns:p14="http://schemas.microsoft.com/office/powerpoint/2010/main" val="1616692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38</a:t>
            </a:fld>
            <a:endParaRPr lang="en-US" altLang="en-US"/>
          </a:p>
        </p:txBody>
      </p:sp>
    </p:spTree>
    <p:extLst>
      <p:ext uri="{BB962C8B-B14F-4D97-AF65-F5344CB8AC3E}">
        <p14:creationId xmlns:p14="http://schemas.microsoft.com/office/powerpoint/2010/main" val="1458243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39</a:t>
            </a:fld>
            <a:endParaRPr lang="en-US" altLang="en-US"/>
          </a:p>
        </p:txBody>
      </p:sp>
    </p:spTree>
    <p:extLst>
      <p:ext uri="{BB962C8B-B14F-4D97-AF65-F5344CB8AC3E}">
        <p14:creationId xmlns:p14="http://schemas.microsoft.com/office/powerpoint/2010/main" val="2065098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4</a:t>
            </a:fld>
            <a:endParaRPr lang="en-US" altLang="en-US"/>
          </a:p>
        </p:txBody>
      </p:sp>
    </p:spTree>
    <p:extLst>
      <p:ext uri="{BB962C8B-B14F-4D97-AF65-F5344CB8AC3E}">
        <p14:creationId xmlns:p14="http://schemas.microsoft.com/office/powerpoint/2010/main" val="1565712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40</a:t>
            </a:fld>
            <a:endParaRPr lang="en-US" altLang="en-US"/>
          </a:p>
        </p:txBody>
      </p:sp>
    </p:spTree>
    <p:extLst>
      <p:ext uri="{BB962C8B-B14F-4D97-AF65-F5344CB8AC3E}">
        <p14:creationId xmlns:p14="http://schemas.microsoft.com/office/powerpoint/2010/main" val="1651782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41</a:t>
            </a:fld>
            <a:endParaRPr lang="en-US" altLang="en-US"/>
          </a:p>
        </p:txBody>
      </p:sp>
    </p:spTree>
    <p:extLst>
      <p:ext uri="{BB962C8B-B14F-4D97-AF65-F5344CB8AC3E}">
        <p14:creationId xmlns:p14="http://schemas.microsoft.com/office/powerpoint/2010/main" val="4049139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42</a:t>
            </a:fld>
            <a:endParaRPr lang="en-US" altLang="en-US"/>
          </a:p>
        </p:txBody>
      </p:sp>
    </p:spTree>
    <p:extLst>
      <p:ext uri="{BB962C8B-B14F-4D97-AF65-F5344CB8AC3E}">
        <p14:creationId xmlns:p14="http://schemas.microsoft.com/office/powerpoint/2010/main" val="24855113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43</a:t>
            </a:fld>
            <a:endParaRPr lang="en-US" altLang="en-US"/>
          </a:p>
        </p:txBody>
      </p:sp>
    </p:spTree>
    <p:extLst>
      <p:ext uri="{BB962C8B-B14F-4D97-AF65-F5344CB8AC3E}">
        <p14:creationId xmlns:p14="http://schemas.microsoft.com/office/powerpoint/2010/main" val="450576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52</a:t>
            </a:fld>
            <a:endParaRPr lang="en-US" altLang="en-US"/>
          </a:p>
        </p:txBody>
      </p:sp>
    </p:spTree>
    <p:extLst>
      <p:ext uri="{BB962C8B-B14F-4D97-AF65-F5344CB8AC3E}">
        <p14:creationId xmlns:p14="http://schemas.microsoft.com/office/powerpoint/2010/main" val="746713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53</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67</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69</a:t>
            </a:fld>
            <a:endParaRPr lang="en-US" altLang="en-US"/>
          </a:p>
        </p:txBody>
      </p:sp>
    </p:spTree>
    <p:extLst>
      <p:ext uri="{BB962C8B-B14F-4D97-AF65-F5344CB8AC3E}">
        <p14:creationId xmlns:p14="http://schemas.microsoft.com/office/powerpoint/2010/main" val="4276680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822477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23312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5</a:t>
            </a:fld>
            <a:endParaRPr lang="en-US" altLang="en-US"/>
          </a:p>
        </p:txBody>
      </p:sp>
    </p:spTree>
    <p:extLst>
      <p:ext uri="{BB962C8B-B14F-4D97-AF65-F5344CB8AC3E}">
        <p14:creationId xmlns:p14="http://schemas.microsoft.com/office/powerpoint/2010/main" val="1939520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98486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6</a:t>
            </a:fld>
            <a:endParaRPr lang="en-US" altLang="en-US"/>
          </a:p>
        </p:txBody>
      </p:sp>
    </p:spTree>
    <p:extLst>
      <p:ext uri="{BB962C8B-B14F-4D97-AF65-F5344CB8AC3E}">
        <p14:creationId xmlns:p14="http://schemas.microsoft.com/office/powerpoint/2010/main" val="196012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7</a:t>
            </a:fld>
            <a:endParaRPr lang="en-US" altLang="en-US"/>
          </a:p>
        </p:txBody>
      </p:sp>
    </p:spTree>
    <p:extLst>
      <p:ext uri="{BB962C8B-B14F-4D97-AF65-F5344CB8AC3E}">
        <p14:creationId xmlns:p14="http://schemas.microsoft.com/office/powerpoint/2010/main" val="321810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8</a:t>
            </a:fld>
            <a:endParaRPr lang="en-US" altLang="en-US"/>
          </a:p>
        </p:txBody>
      </p:sp>
    </p:spTree>
    <p:extLst>
      <p:ext uri="{BB962C8B-B14F-4D97-AF65-F5344CB8AC3E}">
        <p14:creationId xmlns:p14="http://schemas.microsoft.com/office/powerpoint/2010/main" val="2239637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9</a:t>
            </a:fld>
            <a:endParaRPr lang="en-US" altLang="en-US"/>
          </a:p>
        </p:txBody>
      </p:sp>
    </p:spTree>
    <p:extLst>
      <p:ext uri="{BB962C8B-B14F-4D97-AF65-F5344CB8AC3E}">
        <p14:creationId xmlns:p14="http://schemas.microsoft.com/office/powerpoint/2010/main" val="2887749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3972117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2232202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04216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5/19/2024</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3179893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5/19/2024</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85606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5/19/2024</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847905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5/19/2024</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740198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5/19/2024</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363047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5/19/2024</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3548683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2056739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265625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5/19/2024</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5/19/2024</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5/19/2024</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5/19/2024</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5/19/2024</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5/19/2024</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5/19/2024</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extLst>
      <p:ext uri="{BB962C8B-B14F-4D97-AF65-F5344CB8AC3E}">
        <p14:creationId xmlns:p14="http://schemas.microsoft.com/office/powerpoint/2010/main" val="20774562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8" name="Rectangle 308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Oval 308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495031" y="891652"/>
            <a:ext cx="3309016" cy="3030724"/>
          </a:xfrm>
        </p:spPr>
        <p:txBody>
          <a:bodyPr vert="horz" lIns="91440" tIns="45720" rIns="91440" bIns="45720" rtlCol="0" anchor="b">
            <a:normAutofit/>
          </a:bodyPr>
          <a:lstStyle/>
          <a:p>
            <a:pPr algn="r" eaLnBrk="1" hangingPunct="1"/>
            <a:r>
              <a:rPr lang="en-US" altLang="en-US" sz="3600" kern="1200" dirty="0">
                <a:solidFill>
                  <a:srgbClr val="FFFFFF"/>
                </a:solidFill>
                <a:ea typeface="+mj-ea"/>
                <a:cs typeface="+mj-cs"/>
              </a:rPr>
              <a:t>Trinity Evangelical Lutheran Church</a:t>
            </a:r>
            <a:br>
              <a:rPr lang="en-US" altLang="en-US" sz="3600" kern="1200" dirty="0">
                <a:solidFill>
                  <a:srgbClr val="FFFFFF"/>
                </a:solidFill>
                <a:ea typeface="+mj-ea"/>
                <a:cs typeface="+mj-cs"/>
              </a:rPr>
            </a:br>
            <a:r>
              <a:rPr lang="en-US" altLang="en-US" sz="3600" kern="1200" dirty="0">
                <a:solidFill>
                  <a:srgbClr val="FFFFFF"/>
                </a:solidFill>
                <a:ea typeface="+mj-ea"/>
                <a:cs typeface="+mj-cs"/>
              </a:rPr>
              <a:t>May 19, 2024</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709343" y="4745317"/>
            <a:ext cx="3094704" cy="13751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r" defTabSz="914400" eaLnBrk="1" hangingPunct="1">
              <a:spcBef>
                <a:spcPts val="1000"/>
              </a:spcBef>
            </a:pPr>
            <a:r>
              <a:rPr lang="en-US" altLang="en-US" sz="3600" kern="1200" dirty="0">
                <a:solidFill>
                  <a:srgbClr val="FFFFFF"/>
                </a:solidFill>
                <a:latin typeface="Arial Rounded MT Bold" panose="020F0704030504030204" pitchFamily="34" charset="0"/>
                <a:ea typeface="+mn-ea"/>
                <a:cs typeface="+mn-cs"/>
              </a:rPr>
              <a:t>WELCOME!</a:t>
            </a:r>
          </a:p>
        </p:txBody>
      </p:sp>
      <p:pic>
        <p:nvPicPr>
          <p:cNvPr id="3" name="Picture 2">
            <a:extLst>
              <a:ext uri="{FF2B5EF4-FFF2-40B4-BE49-F238E27FC236}">
                <a16:creationId xmlns:a16="http://schemas.microsoft.com/office/drawing/2014/main" id="{E2A67654-1C0E-0C86-9CEF-885A0091DFA0}"/>
              </a:ext>
            </a:extLst>
          </p:cNvPr>
          <p:cNvPicPr>
            <a:picLocks noChangeAspect="1"/>
          </p:cNvPicPr>
          <p:nvPr/>
        </p:nvPicPr>
        <p:blipFill>
          <a:blip r:embed="rId3"/>
          <a:stretch>
            <a:fillRect/>
          </a:stretch>
        </p:blipFill>
        <p:spPr>
          <a:xfrm>
            <a:off x="4396601" y="238647"/>
            <a:ext cx="4746825" cy="63489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77338"/>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“Spirit of Gentleness”                        ELW 396</a:t>
            </a:r>
          </a:p>
        </p:txBody>
      </p:sp>
      <p:sp>
        <p:nvSpPr>
          <p:cNvPr id="4" name="TextBox 3">
            <a:extLst>
              <a:ext uri="{FF2B5EF4-FFF2-40B4-BE49-F238E27FC236}">
                <a16:creationId xmlns:a16="http://schemas.microsoft.com/office/drawing/2014/main" id="{F7644846-FA95-211E-32CA-E19A35E00127}"/>
              </a:ext>
            </a:extLst>
          </p:cNvPr>
          <p:cNvSpPr txBox="1"/>
          <p:nvPr/>
        </p:nvSpPr>
        <p:spPr>
          <a:xfrm>
            <a:off x="1125793" y="1288026"/>
            <a:ext cx="6892413" cy="3970318"/>
          </a:xfrm>
          <a:prstGeom prst="rect">
            <a:avLst/>
          </a:prstGeom>
          <a:noFill/>
        </p:spPr>
        <p:txBody>
          <a:bodyPr wrap="square">
            <a:spAutoFit/>
          </a:bodyPr>
          <a:lstStyle/>
          <a:p>
            <a:pPr marL="0" marR="0">
              <a:spcBef>
                <a:spcPts val="0"/>
              </a:spcBef>
              <a:spcAft>
                <a:spcPts val="0"/>
              </a:spcAft>
            </a:pPr>
            <a:r>
              <a:rPr lang="en-US" sz="3600" b="1" i="1" dirty="0">
                <a:effectLst/>
                <a:latin typeface="Arial Rounded MT Bold" panose="020F0704030504030204" pitchFamily="34" charset="0"/>
                <a:ea typeface="MS Mincho" panose="02020609040205080304" pitchFamily="49" charset="-128"/>
              </a:rPr>
              <a:t>Refrain</a:t>
            </a:r>
            <a:endParaRPr lang="en-US" sz="3600" b="1" i="1"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200762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77338"/>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“Spirit of Gentleness”                        ELW 396</a:t>
            </a:r>
          </a:p>
        </p:txBody>
      </p:sp>
      <p:sp>
        <p:nvSpPr>
          <p:cNvPr id="4" name="TextBox 3">
            <a:extLst>
              <a:ext uri="{FF2B5EF4-FFF2-40B4-BE49-F238E27FC236}">
                <a16:creationId xmlns:a16="http://schemas.microsoft.com/office/drawing/2014/main" id="{F7644846-FA95-211E-32CA-E19A35E00127}"/>
              </a:ext>
            </a:extLst>
          </p:cNvPr>
          <p:cNvSpPr txBox="1"/>
          <p:nvPr/>
        </p:nvSpPr>
        <p:spPr>
          <a:xfrm>
            <a:off x="830825" y="1166842"/>
            <a:ext cx="7482349"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4	You call from tomorrow,                                                     you break ancient schemes.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From the bondage of sorrow                                         all the captives dream dreams;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our women see visions,                                    our men clear their eyes.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With bold new decisions                                     your people arise.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2814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77338"/>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“Spirit of Gentleness”                        ELW 396</a:t>
            </a:r>
          </a:p>
        </p:txBody>
      </p:sp>
      <p:sp>
        <p:nvSpPr>
          <p:cNvPr id="4" name="TextBox 3">
            <a:extLst>
              <a:ext uri="{FF2B5EF4-FFF2-40B4-BE49-F238E27FC236}">
                <a16:creationId xmlns:a16="http://schemas.microsoft.com/office/drawing/2014/main" id="{F7644846-FA95-211E-32CA-E19A35E00127}"/>
              </a:ext>
            </a:extLst>
          </p:cNvPr>
          <p:cNvSpPr txBox="1"/>
          <p:nvPr/>
        </p:nvSpPr>
        <p:spPr>
          <a:xfrm>
            <a:off x="1125793" y="1288026"/>
            <a:ext cx="6892413" cy="3970318"/>
          </a:xfrm>
          <a:prstGeom prst="rect">
            <a:avLst/>
          </a:prstGeom>
          <a:noFill/>
        </p:spPr>
        <p:txBody>
          <a:bodyPr wrap="square">
            <a:spAutoFit/>
          </a:bodyPr>
          <a:lstStyle/>
          <a:p>
            <a:pPr marL="0" marR="0">
              <a:spcBef>
                <a:spcPts val="0"/>
              </a:spcBef>
              <a:spcAft>
                <a:spcPts val="0"/>
              </a:spcAft>
            </a:pPr>
            <a:r>
              <a:rPr lang="en-US" sz="3600" b="1" i="1" dirty="0">
                <a:effectLst/>
                <a:latin typeface="Arial Rounded MT Bold" panose="020F0704030504030204" pitchFamily="34" charset="0"/>
                <a:ea typeface="MS Mincho" panose="02020609040205080304" pitchFamily="49" charset="-128"/>
              </a:rPr>
              <a:t>Refrain</a:t>
            </a:r>
            <a:endParaRPr lang="en-US" sz="3600" b="1" i="1"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504991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a:extLst>
              <a:ext uri="{FF2B5EF4-FFF2-40B4-BE49-F238E27FC236}">
                <a16:creationId xmlns:a16="http://schemas.microsoft.com/office/drawing/2014/main" id="{0FB00A36-8166-4946-A857-83D76CE2E813}"/>
              </a:ext>
            </a:extLst>
          </p:cNvPr>
          <p:cNvSpPr/>
          <p:nvPr/>
        </p:nvSpPr>
        <p:spPr>
          <a:xfrm>
            <a:off x="246580" y="3090055"/>
            <a:ext cx="8650839" cy="2312043"/>
          </a:xfrm>
          <a:prstGeom prst="rect">
            <a:avLst/>
          </a:prstGeom>
        </p:spPr>
        <p:txBody>
          <a:bodyPr wrap="square">
            <a:spAutoFit/>
          </a:bodyPr>
          <a:lstStyle/>
          <a:p>
            <a:pPr marL="682625" marR="0" indent="-682625" defTabSz="645953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538">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53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Risen God,</a:t>
            </a:r>
          </a:p>
        </p:txBody>
      </p:sp>
    </p:spTree>
    <p:extLst>
      <p:ext uri="{BB962C8B-B14F-4D97-AF65-F5344CB8AC3E}">
        <p14:creationId xmlns:p14="http://schemas.microsoft.com/office/powerpoint/2010/main" val="1260561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938981" y="1504766"/>
            <a:ext cx="7266038" cy="4194674"/>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confess to you, to ourselves, and to one another that we have caused harm by the things we have said and done, and by the things we have not said and not done. </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961945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727587" y="1219630"/>
            <a:ext cx="7688825" cy="4194674"/>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Take away our sins that we might fully embody your commandment to love you with all our hearts, souls, minds, and strength, and to love our neighbors as ourselves.</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9738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545340" y="1209797"/>
            <a:ext cx="8053319" cy="5166479"/>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In grace and mercy, God forgives all our sins, and with joy and expectation calls us into new life for the sake of the world, </a:t>
            </a:r>
            <a:r>
              <a:rPr lang="en-US" sz="3200" dirty="0">
                <a:solidFill>
                  <a:srgbClr val="C00000"/>
                </a:solidFill>
                <a:effectLst/>
                <a:latin typeface="Arial Rounded MT Bold" panose="020F0704030504030204" pitchFamily="34" charset="0"/>
                <a:ea typeface="Calibri" panose="020F0502020204030204" pitchFamily="34" charset="0"/>
                <a:cs typeface="Segoe UI Symbol" panose="020B0502040204020203" pitchFamily="34" charset="0"/>
              </a:rPr>
              <a:t>☩</a:t>
            </a:r>
            <a:r>
              <a:rPr lang="en-US" sz="3200" dirty="0">
                <a:solidFill>
                  <a:srgbClr val="000000"/>
                </a:solidFill>
                <a:latin typeface="Arial Rounded MT Bold" panose="020F0704030504030204" pitchFamily="34" charset="0"/>
                <a:ea typeface="Times New Roman" panose="02020603050405020304" pitchFamily="18" charset="0"/>
              </a:rPr>
              <a:t> through Jesus Christ our savior.</a:t>
            </a:r>
          </a:p>
          <a:p>
            <a:pPr marL="682625" marR="0" indent="-682625">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a:p>
            <a:pPr marL="682625" marR="0" indent="-682625">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74946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213" marR="0" indent="-6842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b="67517"/>
          <a:stretch/>
        </p:blipFill>
        <p:spPr>
          <a:xfrm>
            <a:off x="18600" y="856344"/>
            <a:ext cx="9118361" cy="5159992"/>
          </a:xfrm>
          <a:prstGeom prst="rect">
            <a:avLst/>
          </a:prstGeom>
        </p:spPr>
      </p:pic>
    </p:spTree>
    <p:extLst>
      <p:ext uri="{BB962C8B-B14F-4D97-AF65-F5344CB8AC3E}">
        <p14:creationId xmlns:p14="http://schemas.microsoft.com/office/powerpoint/2010/main" val="2289408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228" t="33408" r="1516" b="33843"/>
          <a:stretch/>
        </p:blipFill>
        <p:spPr>
          <a:xfrm>
            <a:off x="0" y="955965"/>
            <a:ext cx="9157803" cy="4925290"/>
          </a:xfrm>
          <a:prstGeom prst="rect">
            <a:avLst/>
          </a:prstGeom>
        </p:spPr>
      </p:pic>
    </p:spTree>
    <p:extLst>
      <p:ext uri="{BB962C8B-B14F-4D97-AF65-F5344CB8AC3E}">
        <p14:creationId xmlns:p14="http://schemas.microsoft.com/office/powerpoint/2010/main" val="3358255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E9FA35E5-C22E-4876-B6DA-86D7CFD84609}"/>
              </a:ext>
            </a:extLst>
          </p:cNvPr>
          <p:cNvSpPr>
            <a:spLocks noGrp="1"/>
          </p:cNvSpPr>
          <p:nvPr>
            <p:ph type="title"/>
          </p:nvPr>
        </p:nvSpPr>
        <p:spPr>
          <a:xfrm>
            <a:off x="272264" y="1382956"/>
            <a:ext cx="8192654" cy="701484"/>
          </a:xfrm>
        </p:spPr>
        <p:txBody>
          <a:bodyPr anchor="t"/>
          <a:lstStyle/>
          <a:p>
            <a:pPr marL="571500" marR="0" lvl="0" indent="-571500">
              <a:lnSpc>
                <a:spcPct val="100000"/>
              </a:lnSpc>
              <a:spcBef>
                <a:spcPts val="0"/>
              </a:spcBef>
              <a:spcAft>
                <a:spcPts val="600"/>
              </a:spcAft>
              <a:buFont typeface="Arial" panose="020B0604020202020204" pitchFamily="34" charset="0"/>
              <a:buChar char="•"/>
            </a:pPr>
            <a:r>
              <a:rPr lang="en-US" sz="3600" b="1" dirty="0">
                <a:solidFill>
                  <a:srgbClr val="000000"/>
                </a:solidFill>
                <a:effectLst/>
                <a:latin typeface="Arial Rounded MT Bold" panose="020F0704030504030204" pitchFamily="34" charset="0"/>
                <a:ea typeface="Calibri" panose="020F0502020204030204" pitchFamily="34" charset="0"/>
              </a:rPr>
              <a:t>Prelude	        </a:t>
            </a:r>
            <a:r>
              <a:rPr lang="en-US" sz="3600" b="1" dirty="0">
                <a:solidFill>
                  <a:srgbClr val="000000"/>
                </a:solidFill>
                <a:ea typeface="Calibri" panose="020F0502020204030204" pitchFamily="34" charset="0"/>
              </a:rPr>
              <a:t>  </a:t>
            </a:r>
            <a:r>
              <a:rPr lang="en-US" sz="3600" i="1" dirty="0">
                <a:solidFill>
                  <a:srgbClr val="000000"/>
                </a:solidFill>
                <a:effectLst/>
                <a:latin typeface="Arial Rounded MT Bold" panose="020F0704030504030204" pitchFamily="34" charset="0"/>
                <a:ea typeface="Calibri" panose="020F0502020204030204" pitchFamily="34" charset="0"/>
              </a:rPr>
              <a:t>By Roxanne Groff					</a:t>
            </a:r>
            <a:endParaRPr lang="en-US" sz="36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C9E60F6B-FED9-4E5F-A70B-7DC504A676CB}"/>
              </a:ext>
            </a:extLst>
          </p:cNvPr>
          <p:cNvSpPr/>
          <p:nvPr/>
        </p:nvSpPr>
        <p:spPr>
          <a:xfrm>
            <a:off x="272264" y="2828284"/>
            <a:ext cx="8785109" cy="1415772"/>
          </a:xfrm>
          <a:prstGeom prst="rect">
            <a:avLst/>
          </a:prstGeom>
        </p:spPr>
        <p:txBody>
          <a:bodyPr wrap="square">
            <a:spAutoFit/>
          </a:bodyPr>
          <a:lstStyle/>
          <a:p>
            <a:pPr marL="457200" indent="-457200">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 and Ringing of the Bell</a:t>
            </a:r>
            <a:br>
              <a:rPr lang="en-US" sz="3600" b="1" dirty="0">
                <a:solidFill>
                  <a:srgbClr val="000000"/>
                </a:solidFill>
                <a:latin typeface="Arial Rounded MT Bold" panose="020F0704030504030204" pitchFamily="34" charset="0"/>
                <a:ea typeface="Calibri" panose="020F0502020204030204" pitchFamily="34" charset="0"/>
              </a:rPr>
            </a:br>
            <a:endParaRPr lang="en-US" sz="1400" dirty="0"/>
          </a:p>
        </p:txBody>
      </p:sp>
      <p:sp>
        <p:nvSpPr>
          <p:cNvPr id="3" name="Rectangle 2">
            <a:extLst>
              <a:ext uri="{FF2B5EF4-FFF2-40B4-BE49-F238E27FC236}">
                <a16:creationId xmlns:a16="http://schemas.microsoft.com/office/drawing/2014/main" id="{B8588CE1-B3F8-4002-BD43-0154334815CB}"/>
              </a:ext>
            </a:extLst>
          </p:cNvPr>
          <p:cNvSpPr/>
          <p:nvPr/>
        </p:nvSpPr>
        <p:spPr>
          <a:xfrm>
            <a:off x="320390" y="4367263"/>
            <a:ext cx="8688856" cy="1200329"/>
          </a:xfrm>
          <a:prstGeom prst="rect">
            <a:avLst/>
          </a:prstGeom>
        </p:spPr>
        <p:txBody>
          <a:bodyPr wrap="square">
            <a:spAutoFit/>
          </a:bodyPr>
          <a:lstStyle/>
          <a:p>
            <a:pPr marL="457200" indent="-457200">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Welcome</a:t>
            </a:r>
          </a:p>
          <a:p>
            <a:endParaRPr lang="en-US" sz="3600" b="1" dirty="0">
              <a:solidFill>
                <a:srgbClr val="000000"/>
              </a:solidFill>
              <a:latin typeface="Arial Rounded MT Bold" panose="020F0704030504030204" pitchFamily="34" charset="0"/>
            </a:endParaRPr>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311" t="65490" r="1751" b="267"/>
          <a:stretch/>
        </p:blipFill>
        <p:spPr>
          <a:xfrm>
            <a:off x="0" y="831272"/>
            <a:ext cx="9144000" cy="5798127"/>
          </a:xfrm>
          <a:prstGeom prst="rect">
            <a:avLst/>
          </a:prstGeom>
        </p:spPr>
      </p:pic>
    </p:spTree>
    <p:extLst>
      <p:ext uri="{BB962C8B-B14F-4D97-AF65-F5344CB8AC3E}">
        <p14:creationId xmlns:p14="http://schemas.microsoft.com/office/powerpoint/2010/main" val="117444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b="0" i="0" dirty="0">
              <a:solidFill>
                <a:srgbClr val="222222"/>
              </a:solidFill>
              <a:effectLst/>
              <a:latin typeface="Arial Rounded MT Bold" panose="020F0704030504030204" pitchFamily="34" charset="0"/>
            </a:endParaRPr>
          </a:p>
        </p:txBody>
      </p:sp>
      <p:sp>
        <p:nvSpPr>
          <p:cNvPr id="4" name="Rectangle 3">
            <a:extLst>
              <a:ext uri="{FF2B5EF4-FFF2-40B4-BE49-F238E27FC236}">
                <a16:creationId xmlns:a16="http://schemas.microsoft.com/office/drawing/2014/main" id="{CF3D1F17-4212-4CC9-A3DF-0EFB19E070A7}"/>
              </a:ext>
            </a:extLst>
          </p:cNvPr>
          <p:cNvSpPr/>
          <p:nvPr/>
        </p:nvSpPr>
        <p:spPr>
          <a:xfrm>
            <a:off x="1406012" y="51769"/>
            <a:ext cx="7737987"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79057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b="0" i="0" dirty="0">
              <a:solidFill>
                <a:srgbClr val="222222"/>
              </a:solidFill>
              <a:effectLst/>
              <a:latin typeface="Arial Rounded MT Bold" panose="020F0704030504030204" pitchFamily="34" charset="0"/>
            </a:endParaRPr>
          </a:p>
        </p:txBody>
      </p:sp>
      <p:sp>
        <p:nvSpPr>
          <p:cNvPr id="10" name="Rectangle 9">
            <a:extLst>
              <a:ext uri="{FF2B5EF4-FFF2-40B4-BE49-F238E27FC236}">
                <a16:creationId xmlns:a16="http://schemas.microsoft.com/office/drawing/2014/main" id="{0D825FCB-08CD-938C-2433-5BAC9D1E1E20}"/>
              </a:ext>
            </a:extLst>
          </p:cNvPr>
          <p:cNvSpPr/>
          <p:nvPr/>
        </p:nvSpPr>
        <p:spPr>
          <a:xfrm>
            <a:off x="1406012" y="51769"/>
            <a:ext cx="7737987"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913170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0"/>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b="0" i="0" dirty="0">
              <a:solidFill>
                <a:srgbClr val="222222"/>
              </a:solidFill>
              <a:effectLst/>
              <a:latin typeface="Arial Rounded MT Bold" panose="020F0704030504030204" pitchFamily="34" charset="0"/>
            </a:endParaRPr>
          </a:p>
        </p:txBody>
      </p:sp>
      <p:sp>
        <p:nvSpPr>
          <p:cNvPr id="8" name="Rectangle 7">
            <a:extLst>
              <a:ext uri="{FF2B5EF4-FFF2-40B4-BE49-F238E27FC236}">
                <a16:creationId xmlns:a16="http://schemas.microsoft.com/office/drawing/2014/main" id="{AB349273-B5B9-2EBB-70DD-4586D8C8D87B}"/>
              </a:ext>
            </a:extLst>
          </p:cNvPr>
          <p:cNvSpPr/>
          <p:nvPr/>
        </p:nvSpPr>
        <p:spPr>
          <a:xfrm>
            <a:off x="1406012" y="51769"/>
            <a:ext cx="7737987"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93984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BA48FEC2-DD0B-492D-AC1C-B93C6F913E50}"/>
              </a:ext>
            </a:extLst>
          </p:cNvPr>
          <p:cNvSpPr/>
          <p:nvPr/>
        </p:nvSpPr>
        <p:spPr>
          <a:xfrm>
            <a:off x="292100" y="861098"/>
            <a:ext cx="8697896" cy="5539978"/>
          </a:xfrm>
          <a:prstGeom prst="rect">
            <a:avLst/>
          </a:prstGeom>
        </p:spPr>
        <p:txBody>
          <a:bodyPr wrap="square">
            <a:spAutoFit/>
          </a:bodyPr>
          <a:lstStyle/>
          <a:p>
            <a:pPr marL="682625" marR="0" indent="-682625">
              <a:spcBef>
                <a:spcPts val="0"/>
              </a:spcBef>
              <a:spcAft>
                <a:spcPts val="1800"/>
              </a:spcAft>
            </a:pPr>
            <a:r>
              <a:rPr lang="en-US" sz="3200" dirty="0">
                <a:solidFill>
                  <a:srgbClr val="000000"/>
                </a:solidFill>
                <a:latin typeface="Arial Rounded MT Bold" panose="020F0704030504030204" pitchFamily="34" charset="0"/>
                <a:ea typeface="Calibri" panose="020F0502020204030204" pitchFamily="34" charset="0"/>
              </a:rPr>
              <a:t>P:	Let us pray…  Holy Spirit, by your power, the church came to be, and by your power, we continue to carry the good news of Jesus into the world. Inspire us to give the gifts you have given us in service to God, our neighbors, and the whole of creation.  In Jesus’ name we pray.</a:t>
            </a:r>
          </a:p>
          <a:p>
            <a:pPr marL="682625" marR="0" indent="-682625">
              <a:spcBef>
                <a:spcPts val="0"/>
              </a:spcBef>
              <a:spcAft>
                <a:spcPts val="1800"/>
              </a:spcAft>
            </a:pPr>
            <a:endParaRPr lang="en-US" sz="3200" b="1" dirty="0">
              <a:solidFill>
                <a:srgbClr val="000000"/>
              </a:solidFill>
              <a:effectLst/>
              <a:latin typeface="Arial Rounded MT Bold" panose="020F0704030504030204" pitchFamily="34" charset="0"/>
              <a:ea typeface="Calibri" panose="020F0502020204030204" pitchFamily="34" charset="0"/>
            </a:endParaRPr>
          </a:p>
          <a:p>
            <a:pPr marL="682625" marR="0" indent="-682625">
              <a:spcBef>
                <a:spcPts val="0"/>
              </a:spcBef>
              <a:spcAft>
                <a:spcPts val="18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89961" y="0"/>
            <a:ext cx="4777007" cy="2181500"/>
          </a:xfrm>
          <a:prstGeom prst="rect">
            <a:avLst/>
          </a:prstGeom>
        </p:spPr>
      </p:pic>
      <p:pic>
        <p:nvPicPr>
          <p:cNvPr id="2" name="Picture 1">
            <a:extLst>
              <a:ext uri="{FF2B5EF4-FFF2-40B4-BE49-F238E27FC236}">
                <a16:creationId xmlns:a16="http://schemas.microsoft.com/office/drawing/2014/main" id="{C2374CC9-7566-FA15-D816-F8AE763C70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2" b="98876" l="5965" r="91053">
                        <a14:foregroundMark x1="9649" y1="24880" x2="6140" y2="33066"/>
                        <a14:foregroundMark x1="6140" y1="33066" x2="8596" y2="42215"/>
                        <a14:foregroundMark x1="24912" y1="9149" x2="35789" y2="6742"/>
                        <a14:foregroundMark x1="35789" y1="6742" x2="42632" y2="10112"/>
                        <a14:foregroundMark x1="50351" y1="5618" x2="60702" y2="5778"/>
                        <a14:foregroundMark x1="60702" y1="5778" x2="63509" y2="7223"/>
                        <a14:foregroundMark x1="33158" y1="4815" x2="36842" y2="5136"/>
                        <a14:foregroundMark x1="52982" y1="4013" x2="57544" y2="3692"/>
                        <a14:foregroundMark x1="90351" y1="23596" x2="91053" y2="34189"/>
                        <a14:foregroundMark x1="91053" y1="34189" x2="90526" y2="34992"/>
                        <a14:foregroundMark x1="24561" y1="52488" x2="48070" y2="97111"/>
                        <a14:foregroundMark x1="36491" y1="56982" x2="43509" y2="81862"/>
                        <a14:foregroundMark x1="42807" y1="59390" x2="43333" y2="73515"/>
                        <a14:foregroundMark x1="51754" y1="53130" x2="45088" y2="93258"/>
                        <a14:foregroundMark x1="59298" y1="60032" x2="45439" y2="95024"/>
                        <a14:foregroundMark x1="74561" y1="49438" x2="42982" y2="98876"/>
                      </a14:backgroundRemoval>
                    </a14:imgEffect>
                    <a14:imgEffect>
                      <a14:brightnessContrast contrast="40000"/>
                    </a14:imgEffect>
                  </a14:imgLayer>
                </a14:imgProps>
              </a:ext>
            </a:extLst>
          </a:blip>
          <a:stretch>
            <a:fillRect/>
          </a:stretch>
        </p:blipFill>
        <p:spPr>
          <a:xfrm>
            <a:off x="4127704" y="1189703"/>
            <a:ext cx="4808258" cy="5255342"/>
          </a:xfrm>
          <a:prstGeom prst="rect">
            <a:avLst/>
          </a:prstGeom>
        </p:spPr>
      </p:pic>
      <p:pic>
        <p:nvPicPr>
          <p:cNvPr id="1026" name="Picture 2" descr="3D flat balloon ball - TurboSquid 1475050">
            <a:extLst>
              <a:ext uri="{FF2B5EF4-FFF2-40B4-BE49-F238E27FC236}">
                <a16:creationId xmlns:a16="http://schemas.microsoft.com/office/drawing/2014/main" id="{E1FE64BD-C518-CE3C-DD08-D19580FFAC8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7833" r="92500">
                        <a14:foregroundMark x1="91000" y1="35000" x2="92500" y2="44500"/>
                        <a14:foregroundMark x1="92500" y1="44500" x2="91000" y2="48500"/>
                        <a14:foregroundMark x1="7833" y1="59667" x2="8333" y2="66500"/>
                      </a14:backgroundRemoval>
                    </a14:imgEffect>
                  </a14:imgLayer>
                </a14:imgProps>
              </a:ext>
              <a:ext uri="{28A0092B-C50C-407E-A947-70E740481C1C}">
                <a14:useLocalDpi xmlns:a14="http://schemas.microsoft.com/office/drawing/2010/main" val="0"/>
              </a:ext>
            </a:extLst>
          </a:blip>
          <a:srcRect t="21135" b="23953"/>
          <a:stretch/>
        </p:blipFill>
        <p:spPr bwMode="auto">
          <a:xfrm>
            <a:off x="89961" y="4847302"/>
            <a:ext cx="3509502" cy="192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5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345718" y="1474170"/>
            <a:ext cx="8452563" cy="3214278"/>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Our scripture readings are from the Book of Acts, Chapter 2 and from First Corinthians, chapter 12.</a:t>
            </a:r>
          </a:p>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 </a:t>
            </a: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Acts 2:1-4; 1 Corinthians 12:1-13</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A885035-EF3C-8246-28C6-2B24FDB9EA7D}"/>
              </a:ext>
            </a:extLst>
          </p:cNvPr>
          <p:cNvSpPr txBox="1"/>
          <p:nvPr/>
        </p:nvSpPr>
        <p:spPr>
          <a:xfrm>
            <a:off x="206477" y="1150374"/>
            <a:ext cx="8554065" cy="5632311"/>
          </a:xfrm>
          <a:prstGeom prst="rect">
            <a:avLst/>
          </a:prstGeom>
          <a:noFill/>
        </p:spPr>
        <p:txBody>
          <a:bodyPr wrap="square">
            <a:spAutoFit/>
          </a:bodyPr>
          <a:lstStyle/>
          <a:p>
            <a:r>
              <a:rPr lang="en-US" sz="3600" b="1" dirty="0">
                <a:effectLst/>
                <a:latin typeface="Arial Rounded MT Bold" panose="020F0704030504030204" pitchFamily="34" charset="0"/>
                <a:ea typeface="Calibri" panose="020F0502020204030204" pitchFamily="34" charset="0"/>
              </a:rPr>
              <a:t>Acts 2:1-4</a:t>
            </a:r>
          </a:p>
          <a:p>
            <a:r>
              <a:rPr lang="en-US" sz="3600" dirty="0">
                <a:effectLst/>
                <a:latin typeface="Arial Rounded MT Bold" panose="020F0704030504030204" pitchFamily="34" charset="0"/>
                <a:ea typeface="Calibri" panose="020F0502020204030204" pitchFamily="34" charset="0"/>
              </a:rPr>
              <a:t>When the day of Pentecost had come, they were all together in one place. </a:t>
            </a:r>
            <a:r>
              <a:rPr lang="en-US" sz="3600" b="1" baseline="30000" dirty="0">
                <a:effectLst/>
                <a:latin typeface="Arial Rounded MT Bold" panose="020F0704030504030204" pitchFamily="34" charset="0"/>
                <a:ea typeface="Calibri" panose="020F0502020204030204" pitchFamily="34" charset="0"/>
              </a:rPr>
              <a:t>2 </a:t>
            </a:r>
            <a:r>
              <a:rPr lang="en-US" sz="3600" dirty="0">
                <a:effectLst/>
                <a:latin typeface="Arial Rounded MT Bold" panose="020F0704030504030204" pitchFamily="34" charset="0"/>
                <a:ea typeface="Calibri" panose="020F0502020204030204" pitchFamily="34" charset="0"/>
              </a:rPr>
              <a:t>And suddenly from heaven there came a sound like the rush of a violent wind, and it filled the entire house where they were sitting. </a:t>
            </a:r>
            <a:r>
              <a:rPr lang="en-US" sz="3600" b="1" baseline="30000" dirty="0">
                <a:effectLst/>
                <a:latin typeface="Arial Rounded MT Bold" panose="020F0704030504030204" pitchFamily="34" charset="0"/>
                <a:ea typeface="Calibri" panose="020F0502020204030204" pitchFamily="34" charset="0"/>
              </a:rPr>
              <a:t>3 </a:t>
            </a:r>
            <a:r>
              <a:rPr lang="en-US" sz="3600" dirty="0">
                <a:effectLst/>
                <a:latin typeface="Arial Rounded MT Bold" panose="020F0704030504030204" pitchFamily="34" charset="0"/>
                <a:ea typeface="Calibri" panose="020F0502020204030204" pitchFamily="34" charset="0"/>
              </a:rPr>
              <a:t>Divided tongues, as of fire, appeared among them, and a tongue rested on each of them. </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3728942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Acts 2:1-4; 1 Corinthians 12:1-13</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A885035-EF3C-8246-28C6-2B24FDB9EA7D}"/>
              </a:ext>
            </a:extLst>
          </p:cNvPr>
          <p:cNvSpPr txBox="1"/>
          <p:nvPr/>
        </p:nvSpPr>
        <p:spPr>
          <a:xfrm>
            <a:off x="526025" y="1582994"/>
            <a:ext cx="8091949" cy="2862322"/>
          </a:xfrm>
          <a:prstGeom prst="rect">
            <a:avLst/>
          </a:prstGeom>
          <a:noFill/>
        </p:spPr>
        <p:txBody>
          <a:bodyPr wrap="square">
            <a:spAutoFit/>
          </a:bodyPr>
          <a:lstStyle/>
          <a:p>
            <a:r>
              <a:rPr lang="en-US" sz="3600" b="1" dirty="0">
                <a:effectLst/>
                <a:latin typeface="Arial Rounded MT Bold" panose="020F0704030504030204" pitchFamily="34" charset="0"/>
                <a:ea typeface="Calibri" panose="020F0502020204030204" pitchFamily="34" charset="0"/>
              </a:rPr>
              <a:t>Acts 2:1-4</a:t>
            </a:r>
          </a:p>
          <a:p>
            <a:r>
              <a:rPr lang="en-US" sz="3600" b="1" baseline="30000" dirty="0">
                <a:effectLst/>
                <a:latin typeface="Arial Rounded MT Bold" panose="020F0704030504030204" pitchFamily="34" charset="0"/>
                <a:ea typeface="Calibri" panose="020F0502020204030204" pitchFamily="34" charset="0"/>
              </a:rPr>
              <a:t>4 </a:t>
            </a:r>
            <a:r>
              <a:rPr lang="en-US" sz="3600" dirty="0">
                <a:effectLst/>
                <a:latin typeface="Arial Rounded MT Bold" panose="020F0704030504030204" pitchFamily="34" charset="0"/>
                <a:ea typeface="Calibri" panose="020F0502020204030204" pitchFamily="34" charset="0"/>
              </a:rPr>
              <a:t>All of them were filled with the Holy Spirit and began to speak in other languages, as the Spirit gave them ability.</a:t>
            </a:r>
            <a:endParaRPr lang="en-US" sz="3600" dirty="0">
              <a:latin typeface="Arial Rounded MT Bold" panose="020F0704030504030204" pitchFamily="34" charset="0"/>
            </a:endParaRPr>
          </a:p>
        </p:txBody>
      </p:sp>
    </p:spTree>
    <p:extLst>
      <p:ext uri="{BB962C8B-B14F-4D97-AF65-F5344CB8AC3E}">
        <p14:creationId xmlns:p14="http://schemas.microsoft.com/office/powerpoint/2010/main" val="2273514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Acts 2:1-4; 1 Corinthians 12:1-13</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A885035-EF3C-8246-28C6-2B24FDB9EA7D}"/>
              </a:ext>
            </a:extLst>
          </p:cNvPr>
          <p:cNvSpPr txBox="1"/>
          <p:nvPr/>
        </p:nvSpPr>
        <p:spPr>
          <a:xfrm>
            <a:off x="319547" y="963562"/>
            <a:ext cx="8091949" cy="5632311"/>
          </a:xfrm>
          <a:prstGeom prst="rect">
            <a:avLst/>
          </a:prstGeom>
          <a:noFill/>
        </p:spPr>
        <p:txBody>
          <a:bodyPr wrap="square">
            <a:spAutoFit/>
          </a:bodyPr>
          <a:lstStyle/>
          <a:p>
            <a:r>
              <a:rPr lang="en-US" sz="3600" b="1" dirty="0">
                <a:effectLst/>
                <a:latin typeface="Arial Rounded MT Bold" panose="020F0704030504030204" pitchFamily="34" charset="0"/>
                <a:ea typeface="Calibri" panose="020F0502020204030204" pitchFamily="34" charset="0"/>
              </a:rPr>
              <a:t>1 Corinthians 12:1-13</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concerning spiritual gifts, brothers and sisters, I do not want you to be uninformed.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know that when you were pagans, you were enticed and led astray to idols that could not speak.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Therefore I want you to understand that no one speaking by the Spirit of God ever says “Let Jesus be cursed!” and no</a:t>
            </a:r>
            <a:endParaRPr lang="en-US" sz="3600" b="1" baseline="300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31993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4571999" cy="1818968"/>
          </a:xfrm>
        </p:spPr>
        <p:txBody>
          <a:bodyPr/>
          <a:lstStyle/>
          <a:p>
            <a:pPr marL="571500" indent="-571500"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1" y="2440671"/>
            <a:ext cx="4571999" cy="1900457"/>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“Spirit of Gentleness”</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ELW 396</a:t>
            </a:r>
          </a:p>
        </p:txBody>
      </p:sp>
      <p:pic>
        <p:nvPicPr>
          <p:cNvPr id="3" name="Picture 2">
            <a:extLst>
              <a:ext uri="{FF2B5EF4-FFF2-40B4-BE49-F238E27FC236}">
                <a16:creationId xmlns:a16="http://schemas.microsoft.com/office/drawing/2014/main" id="{8AFC86C3-2D95-5B1F-C677-E85F8ACE29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9" b="98944" l="1677" r="99641">
                        <a14:foregroundMark x1="37006" y1="939" x2="42994" y2="10329"/>
                        <a14:foregroundMark x1="44910" y1="5516" x2="50180" y2="50822"/>
                        <a14:foregroundMark x1="50180" y1="50822" x2="37485" y2="43310"/>
                        <a14:foregroundMark x1="37485" y1="43310" x2="52335" y2="59390"/>
                        <a14:foregroundMark x1="52335" y1="59390" x2="58204" y2="50704"/>
                        <a14:foregroundMark x1="58204" y1="50704" x2="65509" y2="45305"/>
                        <a14:foregroundMark x1="65509" y1="45305" x2="70180" y2="35563"/>
                        <a14:foregroundMark x1="15449" y1="60094" x2="14012" y2="62089"/>
                        <a14:foregroundMark x1="1677" y1="72183" x2="2036" y2="85329"/>
                        <a14:foregroundMark x1="9102" y1="71244" x2="9581" y2="80399"/>
                        <a14:foregroundMark x1="9581" y1="80399" x2="8024" y2="81573"/>
                        <a14:foregroundMark x1="17365" y1="95540" x2="20000" y2="98122"/>
                        <a14:foregroundMark x1="27904" y1="96714" x2="31257" y2="98709"/>
                        <a14:foregroundMark x1="40120" y1="95540" x2="43713" y2="98474"/>
                        <a14:foregroundMark x1="53413" y1="94601" x2="54611" y2="99061"/>
                        <a14:foregroundMark x1="64192" y1="95188" x2="62515" y2="98944"/>
                        <a14:foregroundMark x1="73892" y1="95188" x2="74970" y2="99061"/>
                        <a14:foregroundMark x1="91497" y1="87793" x2="96287" y2="79460"/>
                        <a14:foregroundMark x1="96287" y1="79460" x2="99641" y2="76878"/>
                        <a14:foregroundMark x1="35329" y1="84859" x2="39521" y2="87911"/>
                        <a14:foregroundMark x1="36048" y1="81573" x2="36886" y2="85446"/>
                        <a14:foregroundMark x1="87784" y1="86737" x2="87784" y2="80986"/>
                      </a14:backgroundRemoval>
                    </a14:imgEffect>
                  </a14:imgLayer>
                </a14:imgProps>
              </a:ext>
            </a:extLst>
          </a:blip>
          <a:stretch>
            <a:fillRect/>
          </a:stretch>
        </p:blipFill>
        <p:spPr>
          <a:xfrm>
            <a:off x="4397175" y="0"/>
            <a:ext cx="4746825" cy="6715432"/>
          </a:xfrm>
          <a:prstGeom prst="rect">
            <a:avLst/>
          </a:prstGeom>
        </p:spPr>
      </p:pic>
    </p:spTree>
    <p:extLst>
      <p:ext uri="{BB962C8B-B14F-4D97-AF65-F5344CB8AC3E}">
        <p14:creationId xmlns:p14="http://schemas.microsoft.com/office/powerpoint/2010/main" val="2521165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Acts 2:1-4; 1 Corinthians 12:1-13</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A885035-EF3C-8246-28C6-2B24FDB9EA7D}"/>
              </a:ext>
            </a:extLst>
          </p:cNvPr>
          <p:cNvSpPr txBox="1"/>
          <p:nvPr/>
        </p:nvSpPr>
        <p:spPr>
          <a:xfrm>
            <a:off x="319547" y="963562"/>
            <a:ext cx="8091949" cy="5709255"/>
          </a:xfrm>
          <a:prstGeom prst="rect">
            <a:avLst/>
          </a:prstGeom>
          <a:noFill/>
        </p:spPr>
        <p:txBody>
          <a:bodyPr wrap="square">
            <a:spAutoFit/>
          </a:bodyPr>
          <a:lstStyle/>
          <a:p>
            <a:r>
              <a:rPr lang="en-US" sz="3600" b="1" dirty="0">
                <a:effectLst/>
                <a:latin typeface="Arial Rounded MT Bold" panose="020F0704030504030204" pitchFamily="34" charset="0"/>
                <a:ea typeface="Calibri" panose="020F0502020204030204" pitchFamily="34" charset="0"/>
              </a:rPr>
              <a:t>1 Corinthians 12:1-13</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one can say “Jesus is Lord” except by the Holy Spirit.</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there are varieties of gifts, but the same Spirit;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there are varieties of services, but the same Lord;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there are varieties of activities, but it is the same God who activates all of them in everyone.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each is given the</a:t>
            </a:r>
            <a:endParaRPr lang="en-US" sz="3600" b="1" baseline="300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82930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Acts 2:1-4; 1 Corinthians 12:1-13</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A885035-EF3C-8246-28C6-2B24FDB9EA7D}"/>
              </a:ext>
            </a:extLst>
          </p:cNvPr>
          <p:cNvSpPr txBox="1"/>
          <p:nvPr/>
        </p:nvSpPr>
        <p:spPr>
          <a:xfrm>
            <a:off x="319547" y="963562"/>
            <a:ext cx="8091949" cy="5632311"/>
          </a:xfrm>
          <a:prstGeom prst="rect">
            <a:avLst/>
          </a:prstGeom>
          <a:noFill/>
        </p:spPr>
        <p:txBody>
          <a:bodyPr wrap="square">
            <a:spAutoFit/>
          </a:bodyPr>
          <a:lstStyle/>
          <a:p>
            <a:r>
              <a:rPr lang="en-US" sz="3600" b="1" dirty="0">
                <a:effectLst/>
                <a:latin typeface="Arial Rounded MT Bold" panose="020F0704030504030204" pitchFamily="34" charset="0"/>
                <a:ea typeface="Calibri" panose="020F0502020204030204" pitchFamily="34" charset="0"/>
              </a:rPr>
              <a:t>1 Corinthians 12:1-13</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manifestation of the Spirit for the common good.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one is given through the Spirit the utterance of wisdom, and to another the utterance of knowledge according to the same Spirit,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another faith by the same Spirit, to another gifts of healing by the one Spirit,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another the working of miracles, to</a:t>
            </a:r>
            <a:endParaRPr lang="en-US" sz="3600" b="1" baseline="300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10505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Acts 2:1-4; 1 Corinthians 12:1-13</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A885035-EF3C-8246-28C6-2B24FDB9EA7D}"/>
              </a:ext>
            </a:extLst>
          </p:cNvPr>
          <p:cNvSpPr txBox="1"/>
          <p:nvPr/>
        </p:nvSpPr>
        <p:spPr>
          <a:xfrm>
            <a:off x="319547" y="963562"/>
            <a:ext cx="8091949" cy="5078313"/>
          </a:xfrm>
          <a:prstGeom prst="rect">
            <a:avLst/>
          </a:prstGeom>
          <a:noFill/>
        </p:spPr>
        <p:txBody>
          <a:bodyPr wrap="square">
            <a:spAutoFit/>
          </a:bodyPr>
          <a:lstStyle/>
          <a:p>
            <a:r>
              <a:rPr lang="en-US" sz="3600" b="1" dirty="0">
                <a:effectLst/>
                <a:latin typeface="Arial Rounded MT Bold" panose="020F0704030504030204" pitchFamily="34" charset="0"/>
                <a:ea typeface="Calibri" panose="020F0502020204030204" pitchFamily="34" charset="0"/>
              </a:rPr>
              <a:t>1 Corinthians 12:1-13</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another prophecy, to another the discernment of spirits, to another various kinds of tongues, to another the interpretation of tongues.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All these are activated by one and the same Spirit, who allots to each one individually just as the Spirit chooses.</a:t>
            </a:r>
          </a:p>
        </p:txBody>
      </p:sp>
    </p:spTree>
    <p:extLst>
      <p:ext uri="{BB962C8B-B14F-4D97-AF65-F5344CB8AC3E}">
        <p14:creationId xmlns:p14="http://schemas.microsoft.com/office/powerpoint/2010/main" val="2685474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Acts 2:1-4; 1 Corinthians 12:1-13</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A885035-EF3C-8246-28C6-2B24FDB9EA7D}"/>
              </a:ext>
            </a:extLst>
          </p:cNvPr>
          <p:cNvSpPr txBox="1"/>
          <p:nvPr/>
        </p:nvSpPr>
        <p:spPr>
          <a:xfrm>
            <a:off x="319547" y="963562"/>
            <a:ext cx="8091949" cy="5447645"/>
          </a:xfrm>
          <a:prstGeom prst="rect">
            <a:avLst/>
          </a:prstGeom>
          <a:noFill/>
        </p:spPr>
        <p:txBody>
          <a:bodyPr wrap="square">
            <a:spAutoFit/>
          </a:bodyPr>
          <a:lstStyle/>
          <a:p>
            <a:r>
              <a:rPr lang="en-US" sz="3600" b="1" dirty="0">
                <a:effectLst/>
                <a:latin typeface="Arial Rounded MT Bold" panose="020F0704030504030204" pitchFamily="34" charset="0"/>
                <a:ea typeface="Calibri" panose="020F0502020204030204" pitchFamily="34" charset="0"/>
              </a:rPr>
              <a:t>1 Corinthians 12:1-13</a:t>
            </a:r>
          </a:p>
          <a:p>
            <a:r>
              <a:rPr lang="en-US" sz="3600" b="1" baseline="30000" dirty="0">
                <a:effectLst/>
                <a:latin typeface="Arial Rounded MT Bold" panose="020F0704030504030204" pitchFamily="34" charset="0"/>
                <a:ea typeface="Calibri" panose="020F0502020204030204" pitchFamily="34" charset="0"/>
              </a:rPr>
              <a:t>12 </a:t>
            </a:r>
            <a:r>
              <a:rPr lang="en-US" sz="3600" dirty="0">
                <a:effectLst/>
                <a:latin typeface="Arial Rounded MT Bold" panose="020F0704030504030204" pitchFamily="34" charset="0"/>
                <a:ea typeface="Calibri" panose="020F0502020204030204" pitchFamily="34" charset="0"/>
              </a:rPr>
              <a:t>For just as the body is one and has many members, and all the members of the body, though many, are one body, so it is with Christ. </a:t>
            </a:r>
            <a:r>
              <a:rPr lang="en-US" sz="3600" b="1" baseline="30000" dirty="0">
                <a:effectLst/>
                <a:latin typeface="Arial Rounded MT Bold" panose="020F0704030504030204" pitchFamily="34" charset="0"/>
                <a:ea typeface="Calibri" panose="020F0502020204030204" pitchFamily="34" charset="0"/>
              </a:rPr>
              <a:t>13 </a:t>
            </a:r>
            <a:r>
              <a:rPr lang="en-US" sz="3600" dirty="0">
                <a:effectLst/>
                <a:latin typeface="Arial Rounded MT Bold" panose="020F0704030504030204" pitchFamily="34" charset="0"/>
                <a:ea typeface="Calibri" panose="020F0502020204030204" pitchFamily="34" charset="0"/>
              </a:rPr>
              <a:t>For in the one Spirit we were all baptized into one body—Jews or Greeks, slaves or free—and we were all made to drink of one Spirit.</a:t>
            </a:r>
            <a:endParaRPr lang="en-US" sz="3600" b="1" baseline="30000" dirty="0">
              <a:latin typeface="Arial Rounded MT Bold" panose="020F0704030504030204" pitchFamily="34" charset="0"/>
              <a:ea typeface="Calibri" panose="020F0502020204030204" pitchFamily="34" charset="0"/>
            </a:endParaRPr>
          </a:p>
          <a:p>
            <a:endParaRPr lang="en-US" sz="3600" b="1" baseline="300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471641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55517" y="1189605"/>
            <a:ext cx="7509165" cy="276447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Acts 2:1-4; 1 Corinthians 12:1-13</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02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771525" y="1967266"/>
            <a:ext cx="1971675" cy="25472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spcAft>
                <a:spcPts val="600"/>
              </a:spcAft>
            </a:pPr>
            <a:r>
              <a:rPr lang="en-US" altLang="en-US" sz="3600" kern="1200" dirty="0">
                <a:solidFill>
                  <a:srgbClr val="FFFFFF"/>
                </a:solidFill>
                <a:latin typeface="Arial Rounded MT Bold" panose="020F0704030504030204" pitchFamily="34" charset="0"/>
                <a:ea typeface="+mj-ea"/>
                <a:cs typeface="+mj-cs"/>
              </a:rPr>
              <a:t>Sermon</a:t>
            </a:r>
          </a:p>
        </p:txBody>
      </p:sp>
      <p:pic>
        <p:nvPicPr>
          <p:cNvPr id="5" name="Picture 4">
            <a:extLst>
              <a:ext uri="{FF2B5EF4-FFF2-40B4-BE49-F238E27FC236}">
                <a16:creationId xmlns:a16="http://schemas.microsoft.com/office/drawing/2014/main" id="{D6A32728-FC5F-6FFB-F905-2FF40E3FEA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9" b="98944" l="1677" r="99641">
                        <a14:foregroundMark x1="37006" y1="939" x2="42994" y2="10329"/>
                        <a14:foregroundMark x1="44910" y1="5516" x2="50180" y2="50822"/>
                        <a14:foregroundMark x1="50180" y1="50822" x2="37485" y2="43310"/>
                        <a14:foregroundMark x1="37485" y1="43310" x2="52335" y2="59390"/>
                        <a14:foregroundMark x1="52335" y1="59390" x2="58204" y2="50704"/>
                        <a14:foregroundMark x1="58204" y1="50704" x2="65509" y2="45305"/>
                        <a14:foregroundMark x1="65509" y1="45305" x2="70180" y2="35563"/>
                        <a14:foregroundMark x1="15449" y1="60094" x2="14012" y2="62089"/>
                        <a14:foregroundMark x1="1677" y1="72183" x2="2036" y2="85329"/>
                        <a14:foregroundMark x1="9102" y1="71244" x2="9581" y2="80399"/>
                        <a14:foregroundMark x1="9581" y1="80399" x2="8024" y2="81573"/>
                        <a14:foregroundMark x1="17365" y1="95540" x2="20000" y2="98122"/>
                        <a14:foregroundMark x1="27904" y1="96714" x2="31257" y2="98709"/>
                        <a14:foregroundMark x1="40120" y1="95540" x2="43713" y2="98474"/>
                        <a14:foregroundMark x1="53413" y1="94601" x2="54611" y2="99061"/>
                        <a14:foregroundMark x1="64192" y1="95188" x2="62515" y2="98944"/>
                        <a14:foregroundMark x1="73892" y1="95188" x2="74970" y2="99061"/>
                        <a14:foregroundMark x1="91497" y1="87793" x2="96287" y2="79460"/>
                        <a14:foregroundMark x1="96287" y1="79460" x2="99641" y2="76878"/>
                        <a14:foregroundMark x1="35329" y1="84859" x2="39521" y2="87911"/>
                        <a14:foregroundMark x1="36048" y1="81573" x2="36886" y2="85446"/>
                        <a14:foregroundMark x1="87784" y1="86737" x2="87784" y2="80986"/>
                      </a14:backgroundRemoval>
                    </a14:imgEffect>
                  </a14:imgLayer>
                </a14:imgProps>
              </a:ext>
            </a:extLst>
          </a:blip>
          <a:stretch>
            <a:fillRect/>
          </a:stretch>
        </p:blipFill>
        <p:spPr>
          <a:xfrm>
            <a:off x="4397175" y="0"/>
            <a:ext cx="4746825" cy="6715432"/>
          </a:xfrm>
          <a:prstGeom prst="rect">
            <a:avLst/>
          </a:prstGeom>
        </p:spPr>
      </p:pic>
    </p:spTree>
    <p:extLst>
      <p:ext uri="{BB962C8B-B14F-4D97-AF65-F5344CB8AC3E}">
        <p14:creationId xmlns:p14="http://schemas.microsoft.com/office/powerpoint/2010/main" val="946591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050" name="Picture 2" descr="Pentecost - Sunday, May 19 - Dignity WashingtonDignity Washington">
            <a:extLst>
              <a:ext uri="{FF2B5EF4-FFF2-40B4-BE49-F238E27FC236}">
                <a16:creationId xmlns:a16="http://schemas.microsoft.com/office/drawing/2014/main" id="{E3F7382D-024E-50BA-CB3C-DD0C568F87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51" b="98730" l="4624" r="94716">
                        <a14:foregroundMark x1="24439" y1="16895" x2="52708" y2="42969"/>
                        <a14:foregroundMark x1="52708" y1="42969" x2="73580" y2="31055"/>
                        <a14:foregroundMark x1="73580" y1="31055" x2="80185" y2="20801"/>
                        <a14:foregroundMark x1="80185" y1="20801" x2="71863" y2="9277"/>
                        <a14:foregroundMark x1="71863" y1="9277" x2="59974" y2="6152"/>
                        <a14:foregroundMark x1="59974" y1="6152" x2="47028" y2="6055"/>
                        <a14:foregroundMark x1="47028" y1="6055" x2="36063" y2="8496"/>
                        <a14:foregroundMark x1="36063" y1="8496" x2="26288" y2="14063"/>
                        <a14:foregroundMark x1="26288" y1="14063" x2="24439" y2="17969"/>
                        <a14:foregroundMark x1="41215" y1="4590" x2="54293" y2="3516"/>
                        <a14:foregroundMark x1="54293" y1="3516" x2="66446" y2="6152"/>
                        <a14:foregroundMark x1="66446" y1="6152" x2="66711" y2="6348"/>
                        <a14:foregroundMark x1="37913" y1="21094" x2="56143" y2="18652"/>
                        <a14:foregroundMark x1="56143" y1="18652" x2="62219" y2="27441"/>
                        <a14:foregroundMark x1="62219" y1="27441" x2="51387" y2="31641"/>
                        <a14:foregroundMark x1="51387" y1="31641" x2="43593" y2="26563"/>
                        <a14:foregroundMark x1="43593" y1="26563" x2="45971" y2="19629"/>
                        <a14:foregroundMark x1="65258" y1="20117" x2="61823" y2="18359"/>
                        <a14:foregroundMark x1="33686" y1="21191" x2="39498" y2="28125"/>
                        <a14:foregroundMark x1="48217" y1="2051" x2="55086" y2="2246"/>
                        <a14:foregroundMark x1="24174" y1="51660" x2="16513" y2="56348"/>
                        <a14:foregroundMark x1="16513" y1="56348" x2="16513" y2="56445"/>
                        <a14:foregroundMark x1="36196" y1="52051" x2="28269" y2="58496"/>
                        <a14:foregroundMark x1="28269" y1="58496" x2="28137" y2="58789"/>
                        <a14:foregroundMark x1="81770" y1="25391" x2="75561" y2="28418"/>
                        <a14:foregroundMark x1="77015" y1="31836" x2="72655" y2="33398"/>
                        <a14:foregroundMark x1="72523" y1="35840" x2="65258" y2="38965"/>
                        <a14:foregroundMark x1="46764" y1="53809" x2="39894" y2="60254"/>
                        <a14:foregroundMark x1="60238" y1="52344" x2="53236" y2="59668"/>
                        <a14:foregroundMark x1="72655" y1="52051" x2="64993" y2="59180"/>
                        <a14:foregroundMark x1="84676" y1="53223" x2="78732" y2="60742"/>
                        <a14:foregroundMark x1="95244" y1="53320" x2="89036" y2="58398"/>
                        <a14:foregroundMark x1="78336" y1="65918" x2="87186" y2="70703"/>
                        <a14:foregroundMark x1="87186" y1="70703" x2="88904" y2="87500"/>
                        <a14:foregroundMark x1="88904" y1="87500" x2="86658" y2="79785"/>
                        <a14:foregroundMark x1="86658" y1="79785" x2="81242" y2="96484"/>
                        <a14:foregroundMark x1="81242" y1="96484" x2="76618" y2="89844"/>
                        <a14:foregroundMark x1="76618" y1="89844" x2="75429" y2="80273"/>
                        <a14:foregroundMark x1="75429" y1="80273" x2="76354" y2="76953"/>
                        <a14:foregroundMark x1="94980" y1="63379" x2="95244" y2="66113"/>
                        <a14:foregroundMark x1="7133" y1="65820" x2="10040" y2="72559"/>
                        <a14:foregroundMark x1="8058" y1="98242" x2="9115" y2="98047"/>
                        <a14:foregroundMark x1="24174" y1="98047" x2="27081" y2="98828"/>
                        <a14:foregroundMark x1="31176" y1="87695" x2="29590" y2="79688"/>
                        <a14:foregroundMark x1="25892" y1="83691" x2="22061" y2="92578"/>
                        <a14:foregroundMark x1="5416" y1="66797" x2="4624" y2="70508"/>
                        <a14:foregroundMark x1="39894" y1="39551" x2="50727" y2="45313"/>
                        <a14:foregroundMark x1="21136" y1="17188" x2="33818" y2="30762"/>
                        <a14:foregroundMark x1="33818" y1="30762" x2="37781" y2="33105"/>
                        <a14:foregroundMark x1="37781" y1="37109" x2="38177" y2="40039"/>
                      </a14:backgroundRemoval>
                    </a14:imgEffect>
                  </a14:imgLayer>
                </a14:imgProps>
              </a:ext>
              <a:ext uri="{28A0092B-C50C-407E-A947-70E740481C1C}">
                <a14:useLocalDpi xmlns:a14="http://schemas.microsoft.com/office/drawing/2010/main" val="0"/>
              </a:ext>
            </a:extLst>
          </a:blip>
          <a:srcRect/>
          <a:stretch>
            <a:fillRect/>
          </a:stretch>
        </p:blipFill>
        <p:spPr bwMode="auto">
          <a:xfrm>
            <a:off x="2152387" y="851059"/>
            <a:ext cx="4394412"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75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5A2C56E-8293-0532-2CA6-7D2A818D8F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59" b="97543" l="4808" r="95192">
                        <a14:foregroundMark x1="42147" y1="16635" x2="30929" y2="39319"/>
                        <a14:foregroundMark x1="30929" y1="39319" x2="33814" y2="61437"/>
                        <a14:foregroundMark x1="33814" y1="61437" x2="22917" y2="89225"/>
                        <a14:foregroundMark x1="22917" y1="89225" x2="52724" y2="70888"/>
                        <a14:foregroundMark x1="52724" y1="70888" x2="45833" y2="55577"/>
                        <a14:foregroundMark x1="45833" y1="55577" x2="56410" y2="39319"/>
                        <a14:foregroundMark x1="56410" y1="39319" x2="41506" y2="11720"/>
                        <a14:foregroundMark x1="41506" y1="11720" x2="25000" y2="13043"/>
                        <a14:foregroundMark x1="25000" y1="13043" x2="14423" y2="26087"/>
                        <a14:foregroundMark x1="14423" y1="26087" x2="12821" y2="38185"/>
                        <a14:foregroundMark x1="12821" y1="38185" x2="25801" y2="59546"/>
                        <a14:foregroundMark x1="4968" y1="31380" x2="4808" y2="44802"/>
                        <a14:foregroundMark x1="4808" y1="44802" x2="5288" y2="45936"/>
                        <a14:foregroundMark x1="19551" y1="7940" x2="37340" y2="4159"/>
                        <a14:foregroundMark x1="37340" y1="4159" x2="45032" y2="7750"/>
                        <a14:foregroundMark x1="18750" y1="96786" x2="33333" y2="96408"/>
                        <a14:foregroundMark x1="33333" y1="96408" x2="41987" y2="97543"/>
                        <a14:foregroundMark x1="91186" y1="34405" x2="74359" y2="46881"/>
                        <a14:foregroundMark x1="95192" y1="59546" x2="80288" y2="59357"/>
                        <a14:foregroundMark x1="91346" y1="85444" x2="78045" y2="71645"/>
                        <a14:foregroundMark x1="78045" y1="71645" x2="76442" y2="70699"/>
                      </a14:backgroundRemoval>
                    </a14:imgEffect>
                  </a14:imgLayer>
                </a14:imgProps>
              </a:ext>
            </a:extLst>
          </a:blip>
          <a:stretch>
            <a:fillRect/>
          </a:stretch>
        </p:blipFill>
        <p:spPr>
          <a:xfrm>
            <a:off x="1680049" y="1371189"/>
            <a:ext cx="5783901" cy="4903340"/>
          </a:xfrm>
          <a:prstGeom prst="rect">
            <a:avLst/>
          </a:prstGeom>
        </p:spPr>
      </p:pic>
    </p:spTree>
    <p:extLst>
      <p:ext uri="{BB962C8B-B14F-4D97-AF65-F5344CB8AC3E}">
        <p14:creationId xmlns:p14="http://schemas.microsoft.com/office/powerpoint/2010/main" val="873140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098" name="Picture 2" descr="Premium Vector | Realistic mouth and ear transfer of information smile  listening speaking">
            <a:extLst>
              <a:ext uri="{FF2B5EF4-FFF2-40B4-BE49-F238E27FC236}">
                <a16:creationId xmlns:a16="http://schemas.microsoft.com/office/drawing/2014/main" id="{96FA1C0B-DCCF-E561-00F6-BFB1A40DB7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0351" y1="72141" x2="72843" y2="53959"/>
                        <a14:foregroundMark x1="72843" y1="53959" x2="72045" y2="41349"/>
                        <a14:foregroundMark x1="72045" y1="41349" x2="73323" y2="31378"/>
                        <a14:foregroundMark x1="73323" y1="31378" x2="77476" y2="24633"/>
                        <a14:foregroundMark x1="77476" y1="24633" x2="85942" y2="33431"/>
                        <a14:foregroundMark x1="85942" y1="33431" x2="84345" y2="59824"/>
                        <a14:foregroundMark x1="84345" y1="59824" x2="82109" y2="72727"/>
                        <a14:foregroundMark x1="82109" y1="72727" x2="81470" y2="73021"/>
                      </a14:backgroundRemoval>
                    </a14:imgEffect>
                  </a14:imgLayer>
                </a14:imgProps>
              </a:ext>
              <a:ext uri="{28A0092B-C50C-407E-A947-70E740481C1C}">
                <a14:useLocalDpi xmlns:a14="http://schemas.microsoft.com/office/drawing/2010/main" val="0"/>
              </a:ext>
            </a:extLst>
          </a:blip>
          <a:srcRect l="9327" t="12928" r="10565" b="15220"/>
          <a:stretch/>
        </p:blipFill>
        <p:spPr bwMode="auto">
          <a:xfrm>
            <a:off x="0" y="1614715"/>
            <a:ext cx="9144000" cy="446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7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5122" name="Picture 2" descr="Jesus On The Cross Drawing - How To Draw Jesus On The Cross Step By Step">
            <a:extLst>
              <a:ext uri="{FF2B5EF4-FFF2-40B4-BE49-F238E27FC236}">
                <a16:creationId xmlns:a16="http://schemas.microsoft.com/office/drawing/2014/main" id="{CD043B0D-581A-B9DC-FD69-E224FAC93BB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2623" t="13291" r="22247" b="13594"/>
          <a:stretch/>
        </p:blipFill>
        <p:spPr bwMode="auto">
          <a:xfrm>
            <a:off x="244440" y="459475"/>
            <a:ext cx="2467897" cy="45818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Why We (Now) Take the Lord's Supper Every Week – Faith Church | Milford  Ohio Evangelical Free Church">
            <a:extLst>
              <a:ext uri="{FF2B5EF4-FFF2-40B4-BE49-F238E27FC236}">
                <a16:creationId xmlns:a16="http://schemas.microsoft.com/office/drawing/2014/main" id="{B9D20192-31E5-C167-1D99-7BF4CFE89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861" y="3703073"/>
            <a:ext cx="4284277" cy="2855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6" name="Picture 6" descr="Christ Through the Resurrection ...">
            <a:extLst>
              <a:ext uri="{FF2B5EF4-FFF2-40B4-BE49-F238E27FC236}">
                <a16:creationId xmlns:a16="http://schemas.microsoft.com/office/drawing/2014/main" id="{03B9E5A7-1222-17E5-2891-98578D2A90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5594"/>
          <a:stretch/>
        </p:blipFill>
        <p:spPr bwMode="auto">
          <a:xfrm>
            <a:off x="5882223" y="501694"/>
            <a:ext cx="3146323" cy="36780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87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77338"/>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“Spirit of Gentleness”                        ELW 396</a:t>
            </a:r>
          </a:p>
        </p:txBody>
      </p:sp>
      <p:sp>
        <p:nvSpPr>
          <p:cNvPr id="4" name="TextBox 3">
            <a:extLst>
              <a:ext uri="{FF2B5EF4-FFF2-40B4-BE49-F238E27FC236}">
                <a16:creationId xmlns:a16="http://schemas.microsoft.com/office/drawing/2014/main" id="{F7644846-FA95-211E-32CA-E19A35E00127}"/>
              </a:ext>
            </a:extLst>
          </p:cNvPr>
          <p:cNvSpPr txBox="1"/>
          <p:nvPr/>
        </p:nvSpPr>
        <p:spPr>
          <a:xfrm>
            <a:off x="1125793" y="1288026"/>
            <a:ext cx="6892413" cy="3970318"/>
          </a:xfrm>
          <a:prstGeom prst="rect">
            <a:avLst/>
          </a:prstGeom>
          <a:noFill/>
        </p:spPr>
        <p:txBody>
          <a:bodyPr wrap="square">
            <a:spAutoFit/>
          </a:bodyPr>
          <a:lstStyle/>
          <a:p>
            <a:pPr marL="0" marR="0">
              <a:spcBef>
                <a:spcPts val="0"/>
              </a:spcBef>
              <a:spcAft>
                <a:spcPts val="0"/>
              </a:spcAft>
            </a:pPr>
            <a:r>
              <a:rPr lang="en-US" sz="3600" b="1" i="1" dirty="0">
                <a:effectLst/>
                <a:latin typeface="Arial Rounded MT Bold" panose="020F0704030504030204" pitchFamily="34" charset="0"/>
                <a:ea typeface="MS Mincho" panose="02020609040205080304" pitchFamily="49" charset="-128"/>
              </a:rPr>
              <a:t>Refrain</a:t>
            </a:r>
            <a:endParaRPr lang="en-US" sz="3600" b="1" i="1"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66214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A73444D-25FD-C290-09D4-2C19597956BF}"/>
              </a:ext>
            </a:extLst>
          </p:cNvPr>
          <p:cNvPicPr>
            <a:picLocks noChangeAspect="1"/>
          </p:cNvPicPr>
          <p:nvPr/>
        </p:nvPicPr>
        <p:blipFill>
          <a:blip r:embed="rId3"/>
          <a:stretch>
            <a:fillRect/>
          </a:stretch>
        </p:blipFill>
        <p:spPr>
          <a:xfrm>
            <a:off x="0" y="1388838"/>
            <a:ext cx="9144000" cy="5469162"/>
          </a:xfrm>
          <a:prstGeom prst="rect">
            <a:avLst/>
          </a:prstGeom>
        </p:spPr>
      </p:pic>
    </p:spTree>
    <p:extLst>
      <p:ext uri="{BB962C8B-B14F-4D97-AF65-F5344CB8AC3E}">
        <p14:creationId xmlns:p14="http://schemas.microsoft.com/office/powerpoint/2010/main" val="589167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9737104-6F15-53AA-DDA2-319E76DCA61A}"/>
              </a:ext>
            </a:extLst>
          </p:cNvPr>
          <p:cNvPicPr>
            <a:picLocks noChangeAspect="1"/>
          </p:cNvPicPr>
          <p:nvPr/>
        </p:nvPicPr>
        <p:blipFill>
          <a:blip r:embed="rId3"/>
          <a:stretch>
            <a:fillRect/>
          </a:stretch>
        </p:blipFill>
        <p:spPr>
          <a:xfrm>
            <a:off x="2233612" y="762000"/>
            <a:ext cx="4676775" cy="6096000"/>
          </a:xfrm>
          <a:prstGeom prst="rect">
            <a:avLst/>
          </a:prstGeom>
        </p:spPr>
      </p:pic>
    </p:spTree>
    <p:extLst>
      <p:ext uri="{BB962C8B-B14F-4D97-AF65-F5344CB8AC3E}">
        <p14:creationId xmlns:p14="http://schemas.microsoft.com/office/powerpoint/2010/main" val="1890886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E2BE533-4D6F-9511-B6B4-EB10865A73CF}"/>
              </a:ext>
            </a:extLst>
          </p:cNvPr>
          <p:cNvPicPr>
            <a:picLocks noChangeAspect="1"/>
          </p:cNvPicPr>
          <p:nvPr/>
        </p:nvPicPr>
        <p:blipFill>
          <a:blip r:embed="rId3"/>
          <a:stretch>
            <a:fillRect/>
          </a:stretch>
        </p:blipFill>
        <p:spPr>
          <a:xfrm>
            <a:off x="0" y="1251109"/>
            <a:ext cx="9144000" cy="5143500"/>
          </a:xfrm>
          <a:prstGeom prst="rect">
            <a:avLst/>
          </a:prstGeom>
        </p:spPr>
      </p:pic>
    </p:spTree>
    <p:extLst>
      <p:ext uri="{BB962C8B-B14F-4D97-AF65-F5344CB8AC3E}">
        <p14:creationId xmlns:p14="http://schemas.microsoft.com/office/powerpoint/2010/main" val="156102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4EC5EAB-6FF3-DA7D-A2A4-F6FA27E2CFB5}"/>
              </a:ext>
            </a:extLst>
          </p:cNvPr>
          <p:cNvPicPr>
            <a:picLocks noChangeAspect="1"/>
          </p:cNvPicPr>
          <p:nvPr/>
        </p:nvPicPr>
        <p:blipFill>
          <a:blip r:embed="rId3"/>
          <a:stretch>
            <a:fillRect/>
          </a:stretch>
        </p:blipFill>
        <p:spPr>
          <a:xfrm>
            <a:off x="865238" y="759060"/>
            <a:ext cx="7413523" cy="6056584"/>
          </a:xfrm>
          <a:prstGeom prst="rect">
            <a:avLst/>
          </a:prstGeom>
        </p:spPr>
      </p:pic>
    </p:spTree>
    <p:extLst>
      <p:ext uri="{BB962C8B-B14F-4D97-AF65-F5344CB8AC3E}">
        <p14:creationId xmlns:p14="http://schemas.microsoft.com/office/powerpoint/2010/main" val="3207252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77338"/>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“Spirit of Gentleness”                        ELW 396</a:t>
            </a:r>
          </a:p>
        </p:txBody>
      </p:sp>
      <p:sp>
        <p:nvSpPr>
          <p:cNvPr id="4" name="TextBox 3">
            <a:extLst>
              <a:ext uri="{FF2B5EF4-FFF2-40B4-BE49-F238E27FC236}">
                <a16:creationId xmlns:a16="http://schemas.microsoft.com/office/drawing/2014/main" id="{F7644846-FA95-211E-32CA-E19A35E00127}"/>
              </a:ext>
            </a:extLst>
          </p:cNvPr>
          <p:cNvSpPr txBox="1"/>
          <p:nvPr/>
        </p:nvSpPr>
        <p:spPr>
          <a:xfrm>
            <a:off x="496529" y="1435509"/>
            <a:ext cx="8150942" cy="4524315"/>
          </a:xfrm>
          <a:prstGeom prst="rect">
            <a:avLst/>
          </a:prstGeom>
          <a:noFill/>
        </p:spPr>
        <p:txBody>
          <a:bodyPr wrap="square">
            <a:spAutoFit/>
          </a:bodyPr>
          <a:lstStyle/>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1	You moved on the waters,                            you called to the deep,</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then you coaxed up the mountains from the valleys of sleep;</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over the eons                                                         you called to each thing:</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"Awake from your slumbers                                      and rise on your wings."</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904489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new life,</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In mercy, hear our prayer.</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75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We place in your arms all for whom we pray, out loud or in our hearts, confident in your mercy and grace, through Jesus Christ, our savior.</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D568DF-5F3A-4225-9A3D-7196971BE121}"/>
              </a:ext>
            </a:extLst>
          </p:cNvPr>
          <p:cNvSpPr/>
          <p:nvPr/>
        </p:nvSpPr>
        <p:spPr>
          <a:xfrm>
            <a:off x="771525" y="1967266"/>
            <a:ext cx="1971675" cy="2547257"/>
          </a:xfrm>
          <a:prstGeom prst="rect">
            <a:avLst/>
          </a:prstGeom>
          <a:noFill/>
        </p:spPr>
        <p:txBody>
          <a:bodyPr vert="horz" lIns="91440" tIns="45720" rIns="91440" bIns="45720" rtlCol="0" anchor="ctr">
            <a:normAutofit/>
          </a:bodyPr>
          <a:lstStyle/>
          <a:p>
            <a:pPr marR="0" lvl="0" algn="ctr" defTabSz="914400" eaLnBrk="1" hangingPunct="1">
              <a:lnSpc>
                <a:spcPct val="90000"/>
              </a:lnSpc>
              <a:spcAft>
                <a:spcPts val="600"/>
              </a:spcAft>
            </a:pPr>
            <a:r>
              <a:rPr lang="en-US" sz="3100" b="1" kern="1200">
                <a:solidFill>
                  <a:srgbClr val="FFFFFF"/>
                </a:solidFill>
                <a:latin typeface="+mj-lt"/>
                <a:ea typeface="+mj-ea"/>
                <a:cs typeface="+mj-cs"/>
              </a:rPr>
              <a:t>OFFERING</a:t>
            </a:r>
          </a:p>
        </p:txBody>
      </p:sp>
      <p:pic>
        <p:nvPicPr>
          <p:cNvPr id="3" name="Picture 2">
            <a:extLst>
              <a:ext uri="{FF2B5EF4-FFF2-40B4-BE49-F238E27FC236}">
                <a16:creationId xmlns:a16="http://schemas.microsoft.com/office/drawing/2014/main" id="{8D415E98-B599-A2BA-78E1-B5F303F3A3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9" b="98944" l="1677" r="99641">
                        <a14:foregroundMark x1="37006" y1="939" x2="42994" y2="10329"/>
                        <a14:foregroundMark x1="44910" y1="5516" x2="50180" y2="50822"/>
                        <a14:foregroundMark x1="50180" y1="50822" x2="37485" y2="43310"/>
                        <a14:foregroundMark x1="37485" y1="43310" x2="52335" y2="59390"/>
                        <a14:foregroundMark x1="52335" y1="59390" x2="58204" y2="50704"/>
                        <a14:foregroundMark x1="58204" y1="50704" x2="65509" y2="45305"/>
                        <a14:foregroundMark x1="65509" y1="45305" x2="70180" y2="35563"/>
                        <a14:foregroundMark x1="15449" y1="60094" x2="14012" y2="62089"/>
                        <a14:foregroundMark x1="1677" y1="72183" x2="2036" y2="85329"/>
                        <a14:foregroundMark x1="9102" y1="71244" x2="9581" y2="80399"/>
                        <a14:foregroundMark x1="9581" y1="80399" x2="8024" y2="81573"/>
                        <a14:foregroundMark x1="17365" y1="95540" x2="20000" y2="98122"/>
                        <a14:foregroundMark x1="27904" y1="96714" x2="31257" y2="98709"/>
                        <a14:foregroundMark x1="40120" y1="95540" x2="43713" y2="98474"/>
                        <a14:foregroundMark x1="53413" y1="94601" x2="54611" y2="99061"/>
                        <a14:foregroundMark x1="64192" y1="95188" x2="62515" y2="98944"/>
                        <a14:foregroundMark x1="73892" y1="95188" x2="74970" y2="99061"/>
                        <a14:foregroundMark x1="91497" y1="87793" x2="96287" y2="79460"/>
                        <a14:foregroundMark x1="96287" y1="79460" x2="99641" y2="76878"/>
                        <a14:foregroundMark x1="35329" y1="84859" x2="39521" y2="87911"/>
                        <a14:foregroundMark x1="36048" y1="81573" x2="36886" y2="85446"/>
                        <a14:foregroundMark x1="87784" y1="86737" x2="87784" y2="80986"/>
                      </a14:backgroundRemoval>
                    </a14:imgEffect>
                  </a14:imgLayer>
                </a14:imgProps>
              </a:ext>
            </a:extLst>
          </a:blip>
          <a:stretch>
            <a:fillRect/>
          </a:stretch>
        </p:blipFill>
        <p:spPr>
          <a:xfrm>
            <a:off x="4397175" y="0"/>
            <a:ext cx="4746825" cy="6715432"/>
          </a:xfrm>
          <a:prstGeom prst="rect">
            <a:avLst/>
          </a:prstGeom>
        </p:spPr>
      </p:pic>
    </p:spTree>
    <p:extLst>
      <p:ext uri="{BB962C8B-B14F-4D97-AF65-F5344CB8AC3E}">
        <p14:creationId xmlns:p14="http://schemas.microsoft.com/office/powerpoint/2010/main" val="2563240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D568DF-5F3A-4225-9A3D-7196971BE121}"/>
              </a:ext>
            </a:extLst>
          </p:cNvPr>
          <p:cNvSpPr/>
          <p:nvPr/>
        </p:nvSpPr>
        <p:spPr>
          <a:xfrm>
            <a:off x="771525" y="1967266"/>
            <a:ext cx="1971675" cy="2547257"/>
          </a:xfrm>
          <a:prstGeom prst="rect">
            <a:avLst/>
          </a:prstGeom>
          <a:noFill/>
        </p:spPr>
        <p:txBody>
          <a:bodyPr vert="horz" lIns="91440" tIns="45720" rIns="91440" bIns="45720" rtlCol="0" anchor="ctr">
            <a:normAutofit/>
          </a:bodyPr>
          <a:lstStyle/>
          <a:p>
            <a:pPr marR="0" lvl="0" algn="ctr" defTabSz="914400" eaLnBrk="1" hangingPunct="1">
              <a:lnSpc>
                <a:spcPct val="90000"/>
              </a:lnSpc>
              <a:spcAft>
                <a:spcPts val="600"/>
              </a:spcAft>
            </a:pPr>
            <a:r>
              <a:rPr lang="en-US" sz="3100" b="1" kern="1200">
                <a:solidFill>
                  <a:srgbClr val="FFFFFF"/>
                </a:solidFill>
                <a:latin typeface="+mj-lt"/>
                <a:ea typeface="+mj-ea"/>
                <a:cs typeface="+mj-cs"/>
              </a:rPr>
              <a:t>OFFERING PRAYER</a:t>
            </a:r>
          </a:p>
        </p:txBody>
      </p:sp>
      <p:pic>
        <p:nvPicPr>
          <p:cNvPr id="3" name="Picture 2">
            <a:extLst>
              <a:ext uri="{FF2B5EF4-FFF2-40B4-BE49-F238E27FC236}">
                <a16:creationId xmlns:a16="http://schemas.microsoft.com/office/drawing/2014/main" id="{5657F15B-5B94-8E88-4161-E580443F1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9" b="98944" l="1677" r="99641">
                        <a14:foregroundMark x1="37006" y1="939" x2="42994" y2="10329"/>
                        <a14:foregroundMark x1="44910" y1="5516" x2="50180" y2="50822"/>
                        <a14:foregroundMark x1="50180" y1="50822" x2="37485" y2="43310"/>
                        <a14:foregroundMark x1="37485" y1="43310" x2="52335" y2="59390"/>
                        <a14:foregroundMark x1="52335" y1="59390" x2="58204" y2="50704"/>
                        <a14:foregroundMark x1="58204" y1="50704" x2="65509" y2="45305"/>
                        <a14:foregroundMark x1="65509" y1="45305" x2="70180" y2="35563"/>
                        <a14:foregroundMark x1="15449" y1="60094" x2="14012" y2="62089"/>
                        <a14:foregroundMark x1="1677" y1="72183" x2="2036" y2="85329"/>
                        <a14:foregroundMark x1="9102" y1="71244" x2="9581" y2="80399"/>
                        <a14:foregroundMark x1="9581" y1="80399" x2="8024" y2="81573"/>
                        <a14:foregroundMark x1="17365" y1="95540" x2="20000" y2="98122"/>
                        <a14:foregroundMark x1="27904" y1="96714" x2="31257" y2="98709"/>
                        <a14:foregroundMark x1="40120" y1="95540" x2="43713" y2="98474"/>
                        <a14:foregroundMark x1="53413" y1="94601" x2="54611" y2="99061"/>
                        <a14:foregroundMark x1="64192" y1="95188" x2="62515" y2="98944"/>
                        <a14:foregroundMark x1="73892" y1="95188" x2="74970" y2="99061"/>
                        <a14:foregroundMark x1="91497" y1="87793" x2="96287" y2="79460"/>
                        <a14:foregroundMark x1="96287" y1="79460" x2="99641" y2="76878"/>
                        <a14:foregroundMark x1="35329" y1="84859" x2="39521" y2="87911"/>
                        <a14:foregroundMark x1="36048" y1="81573" x2="36886" y2="85446"/>
                        <a14:foregroundMark x1="87784" y1="86737" x2="87784" y2="80986"/>
                      </a14:backgroundRemoval>
                    </a14:imgEffect>
                  </a14:imgLayer>
                </a14:imgProps>
              </a:ext>
            </a:extLst>
          </a:blip>
          <a:stretch>
            <a:fillRect/>
          </a:stretch>
        </p:blipFill>
        <p:spPr>
          <a:xfrm>
            <a:off x="4397175" y="0"/>
            <a:ext cx="4746825" cy="6715432"/>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094BD-6407-498B-BDDA-F42E3E030E1A}"/>
              </a:ext>
            </a:extLst>
          </p:cNvPr>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4CEE7E59-37F8-42F9-99C3-E89A921846FB}"/>
              </a:ext>
            </a:extLst>
          </p:cNvPr>
          <p:cNvSpPr/>
          <p:nvPr/>
        </p:nvSpPr>
        <p:spPr>
          <a:xfrm>
            <a:off x="645928" y="2379442"/>
            <a:ext cx="7852141" cy="1357166"/>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85365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1C308028-73A0-4104-BA91-11FB17A109C9}"/>
              </a:ext>
            </a:extLst>
          </p:cNvPr>
          <p:cNvPicPr>
            <a:picLocks noChangeAspect="1"/>
          </p:cNvPicPr>
          <p:nvPr/>
        </p:nvPicPr>
        <p:blipFill>
          <a:blip r:embed="rId2"/>
          <a:stretch>
            <a:fillRect/>
          </a:stretch>
        </p:blipFill>
        <p:spPr>
          <a:xfrm>
            <a:off x="0" y="812057"/>
            <a:ext cx="9144000" cy="6045942"/>
          </a:xfrm>
          <a:prstGeom prst="rect">
            <a:avLst/>
          </a:prstGeom>
        </p:spPr>
      </p:pic>
    </p:spTree>
    <p:extLst>
      <p:ext uri="{BB962C8B-B14F-4D97-AF65-F5344CB8AC3E}">
        <p14:creationId xmlns:p14="http://schemas.microsoft.com/office/powerpoint/2010/main" val="3134261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CAF296BA-ECD4-4806-B314-8949409D0B42}"/>
              </a:ext>
            </a:extLst>
          </p:cNvPr>
          <p:cNvSpPr/>
          <p:nvPr/>
        </p:nvSpPr>
        <p:spPr>
          <a:xfrm>
            <a:off x="318499" y="2145023"/>
            <a:ext cx="8825501" cy="2485680"/>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40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526391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7C1CD38C-4676-4AD9-8C15-B25A9A8CE4CF}"/>
              </a:ext>
            </a:extLst>
          </p:cNvPr>
          <p:cNvPicPr>
            <a:picLocks noChangeAspect="1"/>
          </p:cNvPicPr>
          <p:nvPr/>
        </p:nvPicPr>
        <p:blipFill>
          <a:blip r:embed="rId2"/>
          <a:stretch>
            <a:fillRect/>
          </a:stretch>
        </p:blipFill>
        <p:spPr>
          <a:xfrm>
            <a:off x="0" y="945221"/>
            <a:ext cx="9166814" cy="5912777"/>
          </a:xfrm>
          <a:prstGeom prst="rect">
            <a:avLst/>
          </a:prstGeom>
        </p:spPr>
      </p:pic>
    </p:spTree>
    <p:extLst>
      <p:ext uri="{BB962C8B-B14F-4D97-AF65-F5344CB8AC3E}">
        <p14:creationId xmlns:p14="http://schemas.microsoft.com/office/powerpoint/2010/main" val="3907289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5512F862-2185-4C0F-900C-D55319678986}"/>
              </a:ext>
            </a:extLst>
          </p:cNvPr>
          <p:cNvSpPr/>
          <p:nvPr/>
        </p:nvSpPr>
        <p:spPr>
          <a:xfrm>
            <a:off x="82193" y="1999634"/>
            <a:ext cx="8902557" cy="2858731"/>
          </a:xfrm>
          <a:prstGeom prst="rect">
            <a:avLst/>
          </a:prstGeom>
        </p:spPr>
        <p:txBody>
          <a:bodyPr wrap="square">
            <a:spAutoFit/>
          </a:bodyPr>
          <a:lstStyle/>
          <a:p>
            <a:pPr marL="461963" marR="0" indent="-461963">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breath of life…</a:t>
            </a:r>
          </a:p>
          <a:p>
            <a:pPr marL="461963" marR="0" indent="-461963">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1963" marR="0" indent="-461963">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1963" marR="0" indent="-4619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196593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77338"/>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“Spirit of Gentleness”                        ELW 396</a:t>
            </a:r>
          </a:p>
        </p:txBody>
      </p:sp>
      <p:sp>
        <p:nvSpPr>
          <p:cNvPr id="4" name="TextBox 3">
            <a:extLst>
              <a:ext uri="{FF2B5EF4-FFF2-40B4-BE49-F238E27FC236}">
                <a16:creationId xmlns:a16="http://schemas.microsoft.com/office/drawing/2014/main" id="{F7644846-FA95-211E-32CA-E19A35E00127}"/>
              </a:ext>
            </a:extLst>
          </p:cNvPr>
          <p:cNvSpPr txBox="1"/>
          <p:nvPr/>
        </p:nvSpPr>
        <p:spPr>
          <a:xfrm>
            <a:off x="1125793" y="1288026"/>
            <a:ext cx="6892413" cy="3970318"/>
          </a:xfrm>
          <a:prstGeom prst="rect">
            <a:avLst/>
          </a:prstGeom>
          <a:noFill/>
        </p:spPr>
        <p:txBody>
          <a:bodyPr wrap="square">
            <a:spAutoFit/>
          </a:bodyPr>
          <a:lstStyle/>
          <a:p>
            <a:pPr marL="0" marR="0">
              <a:spcBef>
                <a:spcPts val="0"/>
              </a:spcBef>
              <a:spcAft>
                <a:spcPts val="0"/>
              </a:spcAft>
            </a:pPr>
            <a:r>
              <a:rPr lang="en-US" sz="3600" b="1" i="1" dirty="0">
                <a:effectLst/>
                <a:latin typeface="Arial Rounded MT Bold" panose="020F0704030504030204" pitchFamily="34" charset="0"/>
                <a:ea typeface="MS Mincho" panose="02020609040205080304" pitchFamily="49" charset="-128"/>
              </a:rPr>
              <a:t>Refrain</a:t>
            </a:r>
            <a:endParaRPr lang="en-US" sz="3600" b="1" i="1"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90690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F6E101CF-2376-48DF-83F1-0663968FA873}"/>
              </a:ext>
            </a:extLst>
          </p:cNvPr>
          <p:cNvSpPr/>
          <p:nvPr/>
        </p:nvSpPr>
        <p:spPr>
          <a:xfrm>
            <a:off x="542032" y="1557957"/>
            <a:ext cx="8059934" cy="4194674"/>
          </a:xfrm>
          <a:prstGeom prst="rect">
            <a:avLst/>
          </a:prstGeom>
        </p:spPr>
        <p:txBody>
          <a:bodyPr wrap="square">
            <a:spAutoFit/>
          </a:bodyPr>
          <a:lstStyle/>
          <a:p>
            <a:pPr marL="573088" marR="0" indent="-573088">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Christ whose body is the whole church united invites you now to this table to share with one another the bread and wine that is his presence in our midst. Come and be fed, for all is prepared.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58479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36306" y="697420"/>
            <a:ext cx="8748444" cy="3934860"/>
          </a:xfrm>
          <a:prstGeom prst="rect">
            <a:avLst/>
          </a:prstGeom>
        </p:spPr>
        <p:txBody>
          <a:bodyPr wrap="square">
            <a:spAutoFit/>
          </a:bodyPr>
          <a:lstStyle/>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marL="0" marR="0">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1610A61-53FF-42BC-9BBB-9A2AFC5B9606}"/>
              </a:ext>
            </a:extLst>
          </p:cNvPr>
          <p:cNvSpPr/>
          <p:nvPr/>
        </p:nvSpPr>
        <p:spPr>
          <a:xfrm>
            <a:off x="471055" y="1706534"/>
            <a:ext cx="8423564" cy="3108543"/>
          </a:xfrm>
          <a:prstGeom prst="rect">
            <a:avLst/>
          </a:prstGeom>
        </p:spPr>
        <p:txBody>
          <a:bodyPr wrap="square">
            <a:spAutoFit/>
          </a:bodyPr>
          <a:lstStyle/>
          <a:p>
            <a:pPr marL="914400" indent="-914400" defTabSz="7777163"/>
            <a:r>
              <a:rPr lang="en-US" sz="3200" dirty="0">
                <a:latin typeface="Arial Rounded MT Bold" panose="020F0704030504030204" pitchFamily="34" charset="0"/>
                <a:cs typeface="Arial" panose="020B0604020202020204" pitchFamily="34" charset="0"/>
              </a:rPr>
              <a:t>P:	</a:t>
            </a:r>
            <a:r>
              <a:rPr lang="en-US" sz="3200" dirty="0">
                <a:solidFill>
                  <a:srgbClr val="000000"/>
                </a:solidFill>
                <a:effectLst/>
                <a:latin typeface="Arial Rounded MT Bold" panose="020F0704030504030204" pitchFamily="34" charset="0"/>
                <a:ea typeface="Calibri" panose="020F0502020204030204" pitchFamily="34" charset="0"/>
              </a:rPr>
              <a:t>May this body and blood of our Lord and Savior, Jesus Christ, strengthen, keep and unite us, </a:t>
            </a:r>
            <a:r>
              <a:rPr lang="en-US" sz="3200" dirty="0">
                <a:solidFill>
                  <a:srgbClr val="C00000"/>
                </a:solidFill>
                <a:effectLst/>
                <a:latin typeface="Arial Rounded MT Bold" panose="020F0704030504030204" pitchFamily="34" charset="0"/>
                <a:ea typeface="Calibri" panose="020F0502020204030204" pitchFamily="34" charset="0"/>
                <a:cs typeface="Segoe UI Symbol" panose="020B0502040204020203" pitchFamily="34" charset="0"/>
              </a:rPr>
              <a:t>☩</a:t>
            </a:r>
            <a:r>
              <a:rPr lang="en-US" sz="3200" dirty="0">
                <a:solidFill>
                  <a:srgbClr val="000000"/>
                </a:solidFill>
                <a:effectLst/>
                <a:latin typeface="Arial Rounded MT Bold" panose="020F0704030504030204" pitchFamily="34" charset="0"/>
                <a:ea typeface="Calibri" panose="020F0502020204030204" pitchFamily="34" charset="0"/>
              </a:rPr>
              <a:t> now and forever, amen.</a:t>
            </a:r>
          </a:p>
          <a:p>
            <a:pPr marL="914400" indent="-914400" defTabSz="7777163"/>
            <a:endParaRPr lang="en-US" sz="3200" dirty="0">
              <a:latin typeface="Arial Rounded MT Bold" panose="020F0704030504030204" pitchFamily="34" charset="0"/>
            </a:endParaRPr>
          </a:p>
          <a:p>
            <a:pPr marL="914400" indent="-914400" defTabSz="7777163"/>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3692211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84428494-B12E-EE67-C635-E5A66CF769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1741" t="3184" r="1803" b="51506"/>
          <a:stretch/>
        </p:blipFill>
        <p:spPr>
          <a:xfrm>
            <a:off x="15735" y="1117080"/>
            <a:ext cx="9128265" cy="4163852"/>
          </a:xfrm>
          <a:prstGeom prst="rect">
            <a:avLst/>
          </a:prstGeom>
        </p:spPr>
      </p:pic>
    </p:spTree>
    <p:extLst>
      <p:ext uri="{BB962C8B-B14F-4D97-AF65-F5344CB8AC3E}">
        <p14:creationId xmlns:p14="http://schemas.microsoft.com/office/powerpoint/2010/main" val="1013885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gn="l" defTabSz="685800" rtl="0" eaLnBrk="0" fontAlgn="base" latinLnBrk="0" hangingPunct="0">
              <a:lnSpc>
                <a:spcPct val="107000"/>
              </a:lnSpc>
              <a:spcBef>
                <a:spcPts val="0"/>
              </a:spcBef>
              <a:spcAft>
                <a:spcPts val="600"/>
              </a:spcAft>
              <a:buClrTx/>
              <a:buSzTx/>
              <a:buFont typeface="Symbol" panose="05050102010706020507" pitchFamily="18" charset="2"/>
              <a:buChar char=""/>
              <a:tabLst/>
              <a:defRPr/>
            </a:pPr>
            <a:r>
              <a:rPr kumimoji="0" lang="en-US" sz="40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POST COMMUNION CANTACLE</a:t>
            </a:r>
            <a:endParaRPr kumimoji="0" lang="en-US" sz="4000" b="0" i="0" u="none" strike="noStrike" kern="1200" cap="none" spc="0" normalizeH="0" baseline="0" noProof="0" dirty="0">
              <a:ln>
                <a:noFill/>
              </a:ln>
              <a:solidFill>
                <a:prstClr val="black"/>
              </a:solidFill>
              <a:effectLst/>
              <a:uLnTx/>
              <a:uFillTx/>
              <a:latin typeface="Arial Rounded MT Bold" panose="020F0704030504030204" pitchFamily="34" charset="0"/>
              <a:ea typeface="Calibri" panose="020F0502020204030204" pitchFamily="34" charset="0"/>
              <a:cs typeface="+mn-cs"/>
            </a:endParaRPr>
          </a:p>
        </p:txBody>
      </p:sp>
      <p:pic>
        <p:nvPicPr>
          <p:cNvPr id="4" name="Picture 3">
            <a:extLst>
              <a:ext uri="{FF2B5EF4-FFF2-40B4-BE49-F238E27FC236}">
                <a16:creationId xmlns:a16="http://schemas.microsoft.com/office/drawing/2014/main" id="{84428494-B12E-EE67-C635-E5A66CF769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741" t="49229" r="1803" b="4210"/>
          <a:stretch/>
        </p:blipFill>
        <p:spPr>
          <a:xfrm>
            <a:off x="-1" y="1258528"/>
            <a:ext cx="9128265" cy="4435690"/>
          </a:xfrm>
          <a:prstGeom prst="rect">
            <a:avLst/>
          </a:prstGeom>
        </p:spPr>
      </p:pic>
    </p:spTree>
    <p:extLst>
      <p:ext uri="{BB962C8B-B14F-4D97-AF65-F5344CB8AC3E}">
        <p14:creationId xmlns:p14="http://schemas.microsoft.com/office/powerpoint/2010/main" val="3009912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D3718BD4-2BC1-43E3-BFDC-F43F71C2DBEA}"/>
              </a:ext>
            </a:extLst>
          </p:cNvPr>
          <p:cNvSpPr/>
          <p:nvPr/>
        </p:nvSpPr>
        <p:spPr>
          <a:xfrm>
            <a:off x="649895" y="1054055"/>
            <a:ext cx="7844210" cy="3738972"/>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Shepherding God, you have prepared a table before us and nourished us with your love.  Send us forth from this banquet to proclaim your goodness and share the abundant mercy of Jesus, our redeemer and friend.</a:t>
            </a:r>
          </a:p>
        </p:txBody>
      </p:sp>
      <p:sp>
        <p:nvSpPr>
          <p:cNvPr id="3" name="Rectangle 2">
            <a:extLst>
              <a:ext uri="{FF2B5EF4-FFF2-40B4-BE49-F238E27FC236}">
                <a16:creationId xmlns:a16="http://schemas.microsoft.com/office/drawing/2014/main" id="{790C6291-52B3-4F46-B302-22178A78676C}"/>
              </a:ext>
            </a:extLst>
          </p:cNvPr>
          <p:cNvSpPr/>
          <p:nvPr/>
        </p:nvSpPr>
        <p:spPr>
          <a:xfrm>
            <a:off x="274752" y="5252859"/>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35385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0"/>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45690" y="1746943"/>
            <a:ext cx="8052619" cy="2160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May the Lord Bless you and keep you.  May the Lord look upon you with favor, and </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 </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give you peace.</a:t>
            </a:r>
          </a:p>
          <a:p>
            <a:pPr marL="803275" marR="0" indent="-803275">
              <a:lnSpc>
                <a:spcPct val="95000"/>
              </a:lnSpc>
              <a:spcBef>
                <a:spcPts val="0"/>
              </a:spcBef>
              <a:spcAft>
                <a:spcPts val="12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4571999" cy="904775"/>
          </a:xfrm>
        </p:spPr>
        <p:txBody>
          <a:bodyPr/>
          <a:lstStyle/>
          <a:p>
            <a:pPr marL="571500" indent="-571500" algn="ctr">
              <a:buFont typeface="Symbol" panose="05050102010706020507" pitchFamily="18" charset="2"/>
              <a:buChar char=""/>
            </a:pPr>
            <a:r>
              <a:rPr lang="en-US" dirty="0"/>
              <a:t>Sending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0" y="2534094"/>
            <a:ext cx="4571945" cy="1900457"/>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“Holy Spirit, Ever Dwelling”</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523</a:t>
            </a:r>
          </a:p>
        </p:txBody>
      </p:sp>
      <p:pic>
        <p:nvPicPr>
          <p:cNvPr id="3" name="Picture 2">
            <a:extLst>
              <a:ext uri="{FF2B5EF4-FFF2-40B4-BE49-F238E27FC236}">
                <a16:creationId xmlns:a16="http://schemas.microsoft.com/office/drawing/2014/main" id="{C45F9FE7-ADD3-BB89-8C60-F2E9B259C6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9" b="98944" l="1677" r="99641">
                        <a14:foregroundMark x1="37006" y1="939" x2="42994" y2="10329"/>
                        <a14:foregroundMark x1="44910" y1="5516" x2="50180" y2="50822"/>
                        <a14:foregroundMark x1="50180" y1="50822" x2="37485" y2="43310"/>
                        <a14:foregroundMark x1="37485" y1="43310" x2="52335" y2="59390"/>
                        <a14:foregroundMark x1="52335" y1="59390" x2="58204" y2="50704"/>
                        <a14:foregroundMark x1="58204" y1="50704" x2="65509" y2="45305"/>
                        <a14:foregroundMark x1="65509" y1="45305" x2="70180" y2="35563"/>
                        <a14:foregroundMark x1="15449" y1="60094" x2="14012" y2="62089"/>
                        <a14:foregroundMark x1="1677" y1="72183" x2="2036" y2="85329"/>
                        <a14:foregroundMark x1="9102" y1="71244" x2="9581" y2="80399"/>
                        <a14:foregroundMark x1="9581" y1="80399" x2="8024" y2="81573"/>
                        <a14:foregroundMark x1="17365" y1="95540" x2="20000" y2="98122"/>
                        <a14:foregroundMark x1="27904" y1="96714" x2="31257" y2="98709"/>
                        <a14:foregroundMark x1="40120" y1="95540" x2="43713" y2="98474"/>
                        <a14:foregroundMark x1="53413" y1="94601" x2="54611" y2="99061"/>
                        <a14:foregroundMark x1="64192" y1="95188" x2="62515" y2="98944"/>
                        <a14:foregroundMark x1="73892" y1="95188" x2="74970" y2="99061"/>
                        <a14:foregroundMark x1="91497" y1="87793" x2="96287" y2="79460"/>
                        <a14:foregroundMark x1="96287" y1="79460" x2="99641" y2="76878"/>
                        <a14:foregroundMark x1="35329" y1="84859" x2="39521" y2="87911"/>
                        <a14:foregroundMark x1="36048" y1="81573" x2="36886" y2="85446"/>
                        <a14:foregroundMark x1="87784" y1="86737" x2="87784" y2="80986"/>
                      </a14:backgroundRemoval>
                    </a14:imgEffect>
                  </a14:imgLayer>
                </a14:imgProps>
              </a:ext>
            </a:extLst>
          </a:blip>
          <a:stretch>
            <a:fillRect/>
          </a:stretch>
        </p:blipFill>
        <p:spPr>
          <a:xfrm>
            <a:off x="4397175" y="0"/>
            <a:ext cx="4746825" cy="6715432"/>
          </a:xfrm>
          <a:prstGeom prst="rect">
            <a:avLst/>
          </a:prstGeom>
        </p:spPr>
      </p:pic>
    </p:spTree>
    <p:extLst>
      <p:ext uri="{BB962C8B-B14F-4D97-AF65-F5344CB8AC3E}">
        <p14:creationId xmlns:p14="http://schemas.microsoft.com/office/powerpoint/2010/main" val="558007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77338"/>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“Spirit of Gentleness”                        ELW 396</a:t>
            </a:r>
          </a:p>
        </p:txBody>
      </p:sp>
      <p:sp>
        <p:nvSpPr>
          <p:cNvPr id="4" name="TextBox 3">
            <a:extLst>
              <a:ext uri="{FF2B5EF4-FFF2-40B4-BE49-F238E27FC236}">
                <a16:creationId xmlns:a16="http://schemas.microsoft.com/office/drawing/2014/main" id="{F7644846-FA95-211E-32CA-E19A35E00127}"/>
              </a:ext>
            </a:extLst>
          </p:cNvPr>
          <p:cNvSpPr txBox="1"/>
          <p:nvPr/>
        </p:nvSpPr>
        <p:spPr>
          <a:xfrm>
            <a:off x="2" y="1128742"/>
            <a:ext cx="9143998"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You swept through the desert,                   you stung with the sand,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you goaded your people                                                 with a law and a land;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when they were blinded                               with idols and lies,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then you spoke through your prophets to open their eyes.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641072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0"/>
            <a:ext cx="9028546" cy="584775"/>
          </a:xfrm>
          <a:prstGeom prst="rect">
            <a:avLst/>
          </a:prstGeom>
        </p:spPr>
        <p:txBody>
          <a:bodyPr wrap="square">
            <a:spAutoFit/>
          </a:bodyPr>
          <a:lstStyle/>
          <a:p>
            <a:pPr marL="342900" marR="0" lvl="0" indent="-342900" algn="ctr"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“Holy Spirit, Ever Dwelling”             LBW 523</a:t>
            </a:r>
          </a:p>
        </p:txBody>
      </p:sp>
      <p:sp>
        <p:nvSpPr>
          <p:cNvPr id="4" name="TextBox 3">
            <a:extLst>
              <a:ext uri="{FF2B5EF4-FFF2-40B4-BE49-F238E27FC236}">
                <a16:creationId xmlns:a16="http://schemas.microsoft.com/office/drawing/2014/main" id="{5D858961-BE36-8D23-446E-18B198B0A0DE}"/>
              </a:ext>
            </a:extLst>
          </p:cNvPr>
          <p:cNvSpPr txBox="1"/>
          <p:nvPr/>
        </p:nvSpPr>
        <p:spPr>
          <a:xfrm>
            <a:off x="294968" y="983226"/>
            <a:ext cx="8652387"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1	Holy Spirit, ever dwelling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in the holiest realms of light;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Holy Spirit, ever brooding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o'er a world of gloom and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Holy Spirit, ever raising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those of earth to thrones on high;</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living, life-imparting Spirit,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you we praise and magnify.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79005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0"/>
            <a:ext cx="9028546" cy="584775"/>
          </a:xfrm>
          <a:prstGeom prst="rect">
            <a:avLst/>
          </a:prstGeom>
        </p:spPr>
        <p:txBody>
          <a:bodyPr wrap="square">
            <a:spAutoFit/>
          </a:bodyPr>
          <a:lstStyle/>
          <a:p>
            <a:pPr marL="342900" marR="0" lvl="0" indent="-342900" algn="ctr"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“Holy Spirit, Ever Dwelling”             LBW 523</a:t>
            </a:r>
          </a:p>
        </p:txBody>
      </p:sp>
      <p:sp>
        <p:nvSpPr>
          <p:cNvPr id="4" name="TextBox 3">
            <a:extLst>
              <a:ext uri="{FF2B5EF4-FFF2-40B4-BE49-F238E27FC236}">
                <a16:creationId xmlns:a16="http://schemas.microsoft.com/office/drawing/2014/main" id="{5D858961-BE36-8D23-446E-18B198B0A0DE}"/>
              </a:ext>
            </a:extLst>
          </p:cNvPr>
          <p:cNvSpPr txBox="1"/>
          <p:nvPr/>
        </p:nvSpPr>
        <p:spPr>
          <a:xfrm>
            <a:off x="294968" y="983226"/>
            <a:ext cx="8652387"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Holy Spirit, ever living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as the church's very life;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Holy Spirit, ever striving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through us in a ceaseless strife;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Holy Spirit, ever forming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in the church the mind of Christ: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you we praise with endless worship</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for your gifts and fruits unpriced.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612170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0"/>
            <a:ext cx="9028546" cy="584775"/>
          </a:xfrm>
          <a:prstGeom prst="rect">
            <a:avLst/>
          </a:prstGeom>
        </p:spPr>
        <p:txBody>
          <a:bodyPr wrap="square">
            <a:spAutoFit/>
          </a:bodyPr>
          <a:lstStyle/>
          <a:p>
            <a:pPr marL="342900" marR="0" lvl="0" indent="-342900" algn="ctr"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“Holy Spirit, Ever Dwelling”             LBW 523</a:t>
            </a:r>
          </a:p>
        </p:txBody>
      </p:sp>
      <p:sp>
        <p:nvSpPr>
          <p:cNvPr id="4" name="TextBox 3">
            <a:extLst>
              <a:ext uri="{FF2B5EF4-FFF2-40B4-BE49-F238E27FC236}">
                <a16:creationId xmlns:a16="http://schemas.microsoft.com/office/drawing/2014/main" id="{5D858961-BE36-8D23-446E-18B198B0A0DE}"/>
              </a:ext>
            </a:extLst>
          </p:cNvPr>
          <p:cNvSpPr txBox="1"/>
          <p:nvPr/>
        </p:nvSpPr>
        <p:spPr>
          <a:xfrm>
            <a:off x="914400" y="993058"/>
            <a:ext cx="7315200" cy="5078313"/>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Holy Spirit, ever working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through the church's ministry;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quick'ning</a:t>
            </a: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strength'ning</a:t>
            </a:r>
            <a:r>
              <a:rPr lang="en-US" sz="3600" dirty="0">
                <a:effectLst/>
                <a:latin typeface="Arial Rounded MT Bold" panose="020F0704030504030204" pitchFamily="34" charset="0"/>
                <a:ea typeface="MS Mincho" panose="02020609040205080304" pitchFamily="49" charset="-128"/>
              </a:rPr>
              <a:t>,                               and absolving,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setting captive sinners free;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Holy Spirit, ever binding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age to age and soul to soul</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in communion never ending,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you we worship and extol.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028328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78481"/>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endParaRPr lang="en-US" sz="3600" dirty="0">
              <a:solidFill>
                <a:srgbClr val="000000"/>
              </a:solidFill>
              <a:latin typeface="Arial Rounded MT Bold" panose="020F0704030504030204" pitchFamily="34" charset="0"/>
              <a:ea typeface="Calibri" panose="020F0502020204030204" pitchFamily="34" charset="0"/>
            </a:endParaRP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Roxanne Groff  </a:t>
            </a:r>
          </a:p>
        </p:txBody>
      </p:sp>
      <p:sp>
        <p:nvSpPr>
          <p:cNvPr id="8" name="Rectangle 7">
            <a:extLst>
              <a:ext uri="{FF2B5EF4-FFF2-40B4-BE49-F238E27FC236}">
                <a16:creationId xmlns:a16="http://schemas.microsoft.com/office/drawing/2014/main" id="{586513A4-E57B-48A7-AEDA-DD3E2B975B8C}"/>
              </a:ext>
            </a:extLst>
          </p:cNvPr>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77338"/>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“Spirit of Gentleness”                        ELW 396</a:t>
            </a:r>
          </a:p>
        </p:txBody>
      </p:sp>
      <p:sp>
        <p:nvSpPr>
          <p:cNvPr id="4" name="TextBox 3">
            <a:extLst>
              <a:ext uri="{FF2B5EF4-FFF2-40B4-BE49-F238E27FC236}">
                <a16:creationId xmlns:a16="http://schemas.microsoft.com/office/drawing/2014/main" id="{F7644846-FA95-211E-32CA-E19A35E00127}"/>
              </a:ext>
            </a:extLst>
          </p:cNvPr>
          <p:cNvSpPr txBox="1"/>
          <p:nvPr/>
        </p:nvSpPr>
        <p:spPr>
          <a:xfrm>
            <a:off x="1125793" y="1288026"/>
            <a:ext cx="6892413" cy="3970318"/>
          </a:xfrm>
          <a:prstGeom prst="rect">
            <a:avLst/>
          </a:prstGeom>
          <a:noFill/>
        </p:spPr>
        <p:txBody>
          <a:bodyPr wrap="square">
            <a:spAutoFit/>
          </a:bodyPr>
          <a:lstStyle/>
          <a:p>
            <a:pPr marL="0" marR="0">
              <a:spcBef>
                <a:spcPts val="0"/>
              </a:spcBef>
              <a:spcAft>
                <a:spcPts val="0"/>
              </a:spcAft>
            </a:pPr>
            <a:r>
              <a:rPr lang="en-US" sz="3600" b="1" i="1" dirty="0">
                <a:effectLst/>
                <a:latin typeface="Arial Rounded MT Bold" panose="020F0704030504030204" pitchFamily="34" charset="0"/>
                <a:ea typeface="MS Mincho" panose="02020609040205080304" pitchFamily="49" charset="-128"/>
              </a:rPr>
              <a:t>Refrain</a:t>
            </a:r>
            <a:endParaRPr lang="en-US" sz="3600" b="1" i="1"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46529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9143998" cy="577338"/>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“Spirit of Gentleness”                        ELW 396</a:t>
            </a:r>
          </a:p>
        </p:txBody>
      </p:sp>
      <p:sp>
        <p:nvSpPr>
          <p:cNvPr id="4" name="TextBox 3">
            <a:extLst>
              <a:ext uri="{FF2B5EF4-FFF2-40B4-BE49-F238E27FC236}">
                <a16:creationId xmlns:a16="http://schemas.microsoft.com/office/drawing/2014/main" id="{F7644846-FA95-211E-32CA-E19A35E00127}"/>
              </a:ext>
            </a:extLst>
          </p:cNvPr>
          <p:cNvSpPr txBox="1"/>
          <p:nvPr/>
        </p:nvSpPr>
        <p:spPr>
          <a:xfrm>
            <a:off x="285135" y="1128742"/>
            <a:ext cx="8573729"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You sang in a stable,                                            you cried from a hill,</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then you whispered in silence                      when the whole world was still;</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down in the city                                        you called once again,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when you blew through your people on the rush of the wind.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1413266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6589</TotalTime>
  <Words>3951</Words>
  <Application>Microsoft Office PowerPoint</Application>
  <PresentationFormat>On-screen Show (4:3)</PresentationFormat>
  <Paragraphs>360</Paragraphs>
  <Slides>73</Slides>
  <Notes>50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73</vt:i4>
      </vt:variant>
    </vt:vector>
  </HeadingPairs>
  <TitlesOfParts>
    <vt:vector size="81" baseType="lpstr">
      <vt:lpstr>Arial</vt:lpstr>
      <vt:lpstr>Arial Rounded MT Bold</vt:lpstr>
      <vt:lpstr>Calibri</vt:lpstr>
      <vt:lpstr>Calibri Light</vt:lpstr>
      <vt:lpstr>Symbol</vt:lpstr>
      <vt:lpstr>Times New Roman</vt:lpstr>
      <vt:lpstr>Office Theme</vt:lpstr>
      <vt:lpstr>1_Office Theme</vt:lpstr>
      <vt:lpstr>Trinity Evangelical Lutheran Church May 19, 2024</vt:lpstr>
      <vt:lpstr>Prelude           By Roxanne Groff     </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94</cp:revision>
  <dcterms:created xsi:type="dcterms:W3CDTF">2016-05-14T21:20:37Z</dcterms:created>
  <dcterms:modified xsi:type="dcterms:W3CDTF">2024-05-19T11:17:34Z</dcterms:modified>
</cp:coreProperties>
</file>