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71"/>
  </p:notesMasterIdLst>
  <p:sldIdLst>
    <p:sldId id="258" r:id="rId3"/>
    <p:sldId id="260" r:id="rId4"/>
    <p:sldId id="261" r:id="rId5"/>
    <p:sldId id="1016" r:id="rId6"/>
    <p:sldId id="1309" r:id="rId7"/>
    <p:sldId id="341" r:id="rId8"/>
    <p:sldId id="267" r:id="rId9"/>
    <p:sldId id="1018" r:id="rId10"/>
    <p:sldId id="1310" r:id="rId11"/>
    <p:sldId id="1311" r:id="rId12"/>
    <p:sldId id="1314" r:id="rId13"/>
    <p:sldId id="1312" r:id="rId14"/>
    <p:sldId id="1315" r:id="rId15"/>
    <p:sldId id="1313" r:id="rId16"/>
    <p:sldId id="1316" r:id="rId17"/>
    <p:sldId id="270" r:id="rId18"/>
    <p:sldId id="272" r:id="rId19"/>
    <p:sldId id="271" r:id="rId20"/>
    <p:sldId id="273" r:id="rId21"/>
    <p:sldId id="274" r:id="rId22"/>
    <p:sldId id="275" r:id="rId23"/>
    <p:sldId id="348" r:id="rId24"/>
    <p:sldId id="277" r:id="rId25"/>
    <p:sldId id="1283" r:id="rId26"/>
    <p:sldId id="1324" r:id="rId27"/>
    <p:sldId id="1325" r:id="rId28"/>
    <p:sldId id="1326" r:id="rId29"/>
    <p:sldId id="1327" r:id="rId30"/>
    <p:sldId id="1328" r:id="rId31"/>
    <p:sldId id="1329" r:id="rId32"/>
    <p:sldId id="278" r:id="rId33"/>
    <p:sldId id="289" r:id="rId34"/>
    <p:sldId id="1317" r:id="rId35"/>
    <p:sldId id="1318" r:id="rId36"/>
    <p:sldId id="1319" r:id="rId37"/>
    <p:sldId id="995" r:id="rId38"/>
    <p:sldId id="295" r:id="rId39"/>
    <p:sldId id="339" r:id="rId40"/>
    <p:sldId id="334" r:id="rId41"/>
    <p:sldId id="335" r:id="rId42"/>
    <p:sldId id="336" r:id="rId43"/>
    <p:sldId id="337" r:id="rId44"/>
    <p:sldId id="338" r:id="rId45"/>
    <p:sldId id="304" r:id="rId46"/>
    <p:sldId id="305" r:id="rId47"/>
    <p:sldId id="1014" r:id="rId48"/>
    <p:sldId id="1291" r:id="rId49"/>
    <p:sldId id="311" r:id="rId50"/>
    <p:sldId id="312" r:id="rId51"/>
    <p:sldId id="313" r:id="rId52"/>
    <p:sldId id="314" r:id="rId53"/>
    <p:sldId id="315" r:id="rId54"/>
    <p:sldId id="316" r:id="rId55"/>
    <p:sldId id="317" r:id="rId56"/>
    <p:sldId id="318" r:id="rId57"/>
    <p:sldId id="1320" r:id="rId58"/>
    <p:sldId id="1292" r:id="rId59"/>
    <p:sldId id="1293" r:id="rId60"/>
    <p:sldId id="1295" r:id="rId61"/>
    <p:sldId id="321" r:id="rId62"/>
    <p:sldId id="1302" r:id="rId63"/>
    <p:sldId id="485" r:id="rId64"/>
    <p:sldId id="1017" r:id="rId65"/>
    <p:sldId id="297" r:id="rId66"/>
    <p:sldId id="1321" r:id="rId67"/>
    <p:sldId id="1322" r:id="rId68"/>
    <p:sldId id="1323" r:id="rId69"/>
    <p:sldId id="330" r:id="rId70"/>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7" d="100"/>
          <a:sy n="97" d="100"/>
        </p:scale>
        <p:origin x="19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4/13/2024</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10</a:t>
            </a:fld>
            <a:endParaRPr lang="en-US" altLang="en-US"/>
          </a:p>
        </p:txBody>
      </p:sp>
    </p:spTree>
    <p:extLst>
      <p:ext uri="{BB962C8B-B14F-4D97-AF65-F5344CB8AC3E}">
        <p14:creationId xmlns:p14="http://schemas.microsoft.com/office/powerpoint/2010/main" val="1401068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11</a:t>
            </a:fld>
            <a:endParaRPr lang="en-US" altLang="en-US"/>
          </a:p>
        </p:txBody>
      </p:sp>
    </p:spTree>
    <p:extLst>
      <p:ext uri="{BB962C8B-B14F-4D97-AF65-F5344CB8AC3E}">
        <p14:creationId xmlns:p14="http://schemas.microsoft.com/office/powerpoint/2010/main" val="305291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12</a:t>
            </a:fld>
            <a:endParaRPr lang="en-US" altLang="en-US"/>
          </a:p>
        </p:txBody>
      </p:sp>
    </p:spTree>
    <p:extLst>
      <p:ext uri="{BB962C8B-B14F-4D97-AF65-F5344CB8AC3E}">
        <p14:creationId xmlns:p14="http://schemas.microsoft.com/office/powerpoint/2010/main" val="353415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13</a:t>
            </a:fld>
            <a:endParaRPr lang="en-US" altLang="en-US"/>
          </a:p>
        </p:txBody>
      </p:sp>
    </p:spTree>
    <p:extLst>
      <p:ext uri="{BB962C8B-B14F-4D97-AF65-F5344CB8AC3E}">
        <p14:creationId xmlns:p14="http://schemas.microsoft.com/office/powerpoint/2010/main" val="325653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14</a:t>
            </a:fld>
            <a:endParaRPr lang="en-US" altLang="en-US"/>
          </a:p>
        </p:txBody>
      </p:sp>
    </p:spTree>
    <p:extLst>
      <p:ext uri="{BB962C8B-B14F-4D97-AF65-F5344CB8AC3E}">
        <p14:creationId xmlns:p14="http://schemas.microsoft.com/office/powerpoint/2010/main" val="343359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15</a:t>
            </a:fld>
            <a:endParaRPr lang="en-US" altLang="en-US"/>
          </a:p>
        </p:txBody>
      </p:sp>
    </p:spTree>
    <p:extLst>
      <p:ext uri="{BB962C8B-B14F-4D97-AF65-F5344CB8AC3E}">
        <p14:creationId xmlns:p14="http://schemas.microsoft.com/office/powerpoint/2010/main" val="2047270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36169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285793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572276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24</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25</a:t>
            </a:fld>
            <a:endParaRPr lang="en-US" altLang="en-US"/>
          </a:p>
        </p:txBody>
      </p:sp>
    </p:spTree>
    <p:extLst>
      <p:ext uri="{BB962C8B-B14F-4D97-AF65-F5344CB8AC3E}">
        <p14:creationId xmlns:p14="http://schemas.microsoft.com/office/powerpoint/2010/main" val="360214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26</a:t>
            </a:fld>
            <a:endParaRPr lang="en-US" altLang="en-US"/>
          </a:p>
        </p:txBody>
      </p:sp>
    </p:spTree>
    <p:extLst>
      <p:ext uri="{BB962C8B-B14F-4D97-AF65-F5344CB8AC3E}">
        <p14:creationId xmlns:p14="http://schemas.microsoft.com/office/powerpoint/2010/main" val="1969094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27</a:t>
            </a:fld>
            <a:endParaRPr lang="en-US" altLang="en-US"/>
          </a:p>
        </p:txBody>
      </p:sp>
    </p:spTree>
    <p:extLst>
      <p:ext uri="{BB962C8B-B14F-4D97-AF65-F5344CB8AC3E}">
        <p14:creationId xmlns:p14="http://schemas.microsoft.com/office/powerpoint/2010/main" val="828300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28</a:t>
            </a:fld>
            <a:endParaRPr lang="en-US" altLang="en-US"/>
          </a:p>
        </p:txBody>
      </p:sp>
    </p:spTree>
    <p:extLst>
      <p:ext uri="{BB962C8B-B14F-4D97-AF65-F5344CB8AC3E}">
        <p14:creationId xmlns:p14="http://schemas.microsoft.com/office/powerpoint/2010/main" val="4223431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29</a:t>
            </a:fld>
            <a:endParaRPr lang="en-US" altLang="en-US"/>
          </a:p>
        </p:txBody>
      </p:sp>
    </p:spTree>
    <p:extLst>
      <p:ext uri="{BB962C8B-B14F-4D97-AF65-F5344CB8AC3E}">
        <p14:creationId xmlns:p14="http://schemas.microsoft.com/office/powerpoint/2010/main" val="28398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30</a:t>
            </a:fld>
            <a:endParaRPr lang="en-US" altLang="en-US"/>
          </a:p>
        </p:txBody>
      </p:sp>
    </p:spTree>
    <p:extLst>
      <p:ext uri="{BB962C8B-B14F-4D97-AF65-F5344CB8AC3E}">
        <p14:creationId xmlns:p14="http://schemas.microsoft.com/office/powerpoint/2010/main" val="3172960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32</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33</a:t>
            </a:fld>
            <a:endParaRPr lang="en-US" altLang="en-US"/>
          </a:p>
        </p:txBody>
      </p:sp>
    </p:spTree>
    <p:extLst>
      <p:ext uri="{BB962C8B-B14F-4D97-AF65-F5344CB8AC3E}">
        <p14:creationId xmlns:p14="http://schemas.microsoft.com/office/powerpoint/2010/main" val="3103726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34</a:t>
            </a:fld>
            <a:endParaRPr lang="en-US" altLang="en-US"/>
          </a:p>
        </p:txBody>
      </p:sp>
    </p:spTree>
    <p:extLst>
      <p:ext uri="{BB962C8B-B14F-4D97-AF65-F5344CB8AC3E}">
        <p14:creationId xmlns:p14="http://schemas.microsoft.com/office/powerpoint/2010/main" val="1662339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3419792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36</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37</a:t>
            </a:fld>
            <a:endParaRPr lang="en-US" altLang="en-US"/>
          </a:p>
        </p:txBody>
      </p:sp>
    </p:spTree>
    <p:extLst>
      <p:ext uri="{BB962C8B-B14F-4D97-AF65-F5344CB8AC3E}">
        <p14:creationId xmlns:p14="http://schemas.microsoft.com/office/powerpoint/2010/main" val="3580897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746713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47</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437148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61</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63</a:t>
            </a:fld>
            <a:endParaRPr lang="en-US" altLang="en-US"/>
          </a:p>
        </p:txBody>
      </p:sp>
    </p:spTree>
    <p:extLst>
      <p:ext uri="{BB962C8B-B14F-4D97-AF65-F5344CB8AC3E}">
        <p14:creationId xmlns:p14="http://schemas.microsoft.com/office/powerpoint/2010/main" val="4276680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22477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438636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16078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66987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77675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84930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340387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397211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22322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0421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4/13/2024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1798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4/13/2024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856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4/13/2024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84790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4/13/2024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740198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4/13/2024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36304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4/13/2024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354868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20567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265625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4/13/2024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4/13/2024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4/13/2024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4/13/2024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4/13/2024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4/13/2024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4/13/2024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2077456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5702156"/>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April 14, 2024</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latin typeface="Arial Rounded MT Bold" panose="020F0704030504030204" pitchFamily="34" charset="0"/>
              </a:rPr>
              <a:t>WELCOME!</a:t>
            </a:r>
          </a:p>
        </p:txBody>
      </p:sp>
      <p:pic>
        <p:nvPicPr>
          <p:cNvPr id="3" name="Picture 2">
            <a:extLst>
              <a:ext uri="{FF2B5EF4-FFF2-40B4-BE49-F238E27FC236}">
                <a16:creationId xmlns:a16="http://schemas.microsoft.com/office/drawing/2014/main" id="{156C1EB0-C0A3-58A8-E5F8-AAD22F20E383}"/>
              </a:ext>
            </a:extLst>
          </p:cNvPr>
          <p:cNvPicPr>
            <a:picLocks noChangeAspect="1"/>
          </p:cNvPicPr>
          <p:nvPr/>
        </p:nvPicPr>
        <p:blipFill>
          <a:blip r:embed="rId3"/>
          <a:stretch>
            <a:fillRect/>
          </a:stretch>
        </p:blipFill>
        <p:spPr>
          <a:xfrm>
            <a:off x="603829" y="1015017"/>
            <a:ext cx="7934632" cy="4463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“When Peace, Like A River”                 LBW 346</a:t>
            </a:r>
          </a:p>
        </p:txBody>
      </p:sp>
      <p:sp>
        <p:nvSpPr>
          <p:cNvPr id="5" name="TextBox 4">
            <a:extLst>
              <a:ext uri="{FF2B5EF4-FFF2-40B4-BE49-F238E27FC236}">
                <a16:creationId xmlns:a16="http://schemas.microsoft.com/office/drawing/2014/main" id="{52CCB28F-C22D-89DA-C4F0-E1CA86935071}"/>
              </a:ext>
            </a:extLst>
          </p:cNvPr>
          <p:cNvSpPr txBox="1"/>
          <p:nvPr/>
        </p:nvSpPr>
        <p:spPr>
          <a:xfrm>
            <a:off x="776748" y="1622323"/>
            <a:ext cx="7590503" cy="3970318"/>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2	Though Satan should buffet,                      though trials should come,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let this blest assurance control,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that Christ hath regarded                                my helpless estate,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and hath shed his own blood                           for my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3383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“When Peace, Like A River”                 LBW 346</a:t>
            </a:r>
          </a:p>
        </p:txBody>
      </p:sp>
      <p:sp>
        <p:nvSpPr>
          <p:cNvPr id="5" name="TextBox 4">
            <a:extLst>
              <a:ext uri="{FF2B5EF4-FFF2-40B4-BE49-F238E27FC236}">
                <a16:creationId xmlns:a16="http://schemas.microsoft.com/office/drawing/2014/main" id="{52CCB28F-C22D-89DA-C4F0-E1CA86935071}"/>
              </a:ext>
            </a:extLst>
          </p:cNvPr>
          <p:cNvSpPr txBox="1"/>
          <p:nvPr/>
        </p:nvSpPr>
        <p:spPr>
          <a:xfrm>
            <a:off x="870154" y="2068562"/>
            <a:ext cx="7403691" cy="2308324"/>
          </a:xfrm>
          <a:prstGeom prst="rect">
            <a:avLst/>
          </a:prstGeom>
          <a:noFill/>
        </p:spPr>
        <p:txBody>
          <a:bodyPr wrap="square">
            <a:spAutoFit/>
          </a:bodyPr>
          <a:lstStyle/>
          <a:p>
            <a:pPr marL="403225" marR="0" indent="-403225">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my soul, (with my soul,)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 with my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5402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“When Peace, Like A River”                 LBW 346</a:t>
            </a:r>
          </a:p>
        </p:txBody>
      </p:sp>
      <p:sp>
        <p:nvSpPr>
          <p:cNvPr id="5" name="TextBox 4">
            <a:extLst>
              <a:ext uri="{FF2B5EF4-FFF2-40B4-BE49-F238E27FC236}">
                <a16:creationId xmlns:a16="http://schemas.microsoft.com/office/drawing/2014/main" id="{52CCB28F-C22D-89DA-C4F0-E1CA86935071}"/>
              </a:ext>
            </a:extLst>
          </p:cNvPr>
          <p:cNvSpPr txBox="1"/>
          <p:nvPr/>
        </p:nvSpPr>
        <p:spPr>
          <a:xfrm>
            <a:off x="1627238" y="1199536"/>
            <a:ext cx="5889523" cy="5078313"/>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3	He lives--oh, the bliss                                       of this glorious thought;</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my sin, not in part,                                               but the whole,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is nailed to his cross                                             and I bear it no more.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Praise the Lord,                                               praise the Lord,                                                     O my soul!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99460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“When Peace, Like A River”                 LBW 346</a:t>
            </a:r>
          </a:p>
        </p:txBody>
      </p:sp>
      <p:sp>
        <p:nvSpPr>
          <p:cNvPr id="5" name="TextBox 4">
            <a:extLst>
              <a:ext uri="{FF2B5EF4-FFF2-40B4-BE49-F238E27FC236}">
                <a16:creationId xmlns:a16="http://schemas.microsoft.com/office/drawing/2014/main" id="{52CCB28F-C22D-89DA-C4F0-E1CA86935071}"/>
              </a:ext>
            </a:extLst>
          </p:cNvPr>
          <p:cNvSpPr txBox="1"/>
          <p:nvPr/>
        </p:nvSpPr>
        <p:spPr>
          <a:xfrm>
            <a:off x="870154" y="2068562"/>
            <a:ext cx="7403691" cy="2308324"/>
          </a:xfrm>
          <a:prstGeom prst="rect">
            <a:avLst/>
          </a:prstGeom>
          <a:noFill/>
        </p:spPr>
        <p:txBody>
          <a:bodyPr wrap="square">
            <a:spAutoFit/>
          </a:bodyPr>
          <a:lstStyle/>
          <a:p>
            <a:pPr marL="403225" marR="0" indent="-403225">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my soul, (with my soul,)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 with my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43863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“When Peace, Like A River”                 LBW 346</a:t>
            </a:r>
          </a:p>
        </p:txBody>
      </p:sp>
      <p:sp>
        <p:nvSpPr>
          <p:cNvPr id="5" name="TextBox 4">
            <a:extLst>
              <a:ext uri="{FF2B5EF4-FFF2-40B4-BE49-F238E27FC236}">
                <a16:creationId xmlns:a16="http://schemas.microsoft.com/office/drawing/2014/main" id="{52CCB28F-C22D-89DA-C4F0-E1CA86935071}"/>
              </a:ext>
            </a:extLst>
          </p:cNvPr>
          <p:cNvSpPr txBox="1"/>
          <p:nvPr/>
        </p:nvSpPr>
        <p:spPr>
          <a:xfrm>
            <a:off x="235974" y="1720840"/>
            <a:ext cx="8750710" cy="3416320"/>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4	And Lord, haste the day                                        when our faith shall be sight,</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the clouds be rolled back as a scroll,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the trumpet shall sound                              and the Lord shall descend;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even so it is well with my soul.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7026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“When Peace, Like A River”                 LBW 346</a:t>
            </a:r>
          </a:p>
        </p:txBody>
      </p:sp>
      <p:sp>
        <p:nvSpPr>
          <p:cNvPr id="5" name="TextBox 4">
            <a:extLst>
              <a:ext uri="{FF2B5EF4-FFF2-40B4-BE49-F238E27FC236}">
                <a16:creationId xmlns:a16="http://schemas.microsoft.com/office/drawing/2014/main" id="{52CCB28F-C22D-89DA-C4F0-E1CA86935071}"/>
              </a:ext>
            </a:extLst>
          </p:cNvPr>
          <p:cNvSpPr txBox="1"/>
          <p:nvPr/>
        </p:nvSpPr>
        <p:spPr>
          <a:xfrm>
            <a:off x="870154" y="2068562"/>
            <a:ext cx="7403691" cy="2308324"/>
          </a:xfrm>
          <a:prstGeom prst="rect">
            <a:avLst/>
          </a:prstGeom>
          <a:noFill/>
        </p:spPr>
        <p:txBody>
          <a:bodyPr wrap="square">
            <a:spAutoFit/>
          </a:bodyPr>
          <a:lstStyle/>
          <a:p>
            <a:pPr marL="403225" marR="0" indent="-403225">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my soul, (with my soul,)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 with my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70153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0" y="856344"/>
            <a:ext cx="9118361" cy="5159992"/>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0" y="955965"/>
            <a:ext cx="9157803" cy="4925290"/>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831272"/>
            <a:ext cx="9144000" cy="5798127"/>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4" y="1382956"/>
            <a:ext cx="8192654"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By Roxanne Groff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72264" y="2828284"/>
            <a:ext cx="8785109"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320390" y="4367263"/>
            <a:ext cx="8688856" cy="1200329"/>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a:t>
            </a:r>
          </a:p>
          <a:p>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CF3D1F17-4212-4CC9-A3DF-0EFB19E070A7}"/>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79057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0D825FCB-08CD-938C-2433-5BAC9D1E1E20}"/>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91317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AB349273-B5B9-2EBB-70DD-4586D8C8D87B}"/>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398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413886" y="861098"/>
            <a:ext cx="8576110" cy="5047536"/>
          </a:xfrm>
          <a:prstGeom prst="rect">
            <a:avLst/>
          </a:prstGeom>
        </p:spPr>
        <p:txBody>
          <a:bodyPr wrap="square">
            <a:spAutoFit/>
          </a:bodyPr>
          <a:lstStyle/>
          <a:p>
            <a:pPr marL="682625" marR="0" indent="-682625">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P:	Let us pray… Merciful God, in and through Jesus you reached out in healing love to all who came to you for help. Empower us now to extend that same healing love to one another, our community, and the world.  In Jesus’ name we pray.</a:t>
            </a:r>
          </a:p>
          <a:p>
            <a:pPr marL="682625" marR="0" indent="-682625">
              <a:spcBef>
                <a:spcPts val="0"/>
              </a:spcBef>
              <a:spcAft>
                <a:spcPts val="1800"/>
              </a:spcAft>
            </a:pP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18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9150302" cy="4178638"/>
          </a:xfrm>
          <a:prstGeom prst="rect">
            <a:avLst/>
          </a:prstGeom>
        </p:spPr>
      </p:pic>
    </p:spTree>
    <p:extLst>
      <p:ext uri="{BB962C8B-B14F-4D97-AF65-F5344CB8AC3E}">
        <p14:creationId xmlns:p14="http://schemas.microsoft.com/office/powerpoint/2010/main" val="6034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4558635" cy="2081777"/>
          </a:xfrm>
          <a:prstGeom prst="rect">
            <a:avLst/>
          </a:prstGeom>
        </p:spPr>
      </p:pic>
      <p:sp>
        <p:nvSpPr>
          <p:cNvPr id="3" name="TextBox 2">
            <a:extLst>
              <a:ext uri="{FF2B5EF4-FFF2-40B4-BE49-F238E27FC236}">
                <a16:creationId xmlns:a16="http://schemas.microsoft.com/office/drawing/2014/main" id="{3ECD468C-D081-86AC-39D3-5B89A2215221}"/>
              </a:ext>
            </a:extLst>
          </p:cNvPr>
          <p:cNvSpPr txBox="1"/>
          <p:nvPr/>
        </p:nvSpPr>
        <p:spPr>
          <a:xfrm>
            <a:off x="2229464" y="2598003"/>
            <a:ext cx="4685072" cy="830997"/>
          </a:xfrm>
          <a:prstGeom prst="rect">
            <a:avLst/>
          </a:prstGeom>
          <a:noFill/>
        </p:spPr>
        <p:txBody>
          <a:bodyPr wrap="square">
            <a:spAutoFit/>
          </a:bodyPr>
          <a:lstStyle/>
          <a:p>
            <a:r>
              <a:rPr lang="en-US" sz="4800" dirty="0">
                <a:latin typeface="Arial Rounded MT Bold" panose="020F0704030504030204" pitchFamily="34" charset="0"/>
              </a:rPr>
              <a:t>Canon Hey Bell</a:t>
            </a:r>
          </a:p>
        </p:txBody>
      </p:sp>
    </p:spTree>
    <p:extLst>
      <p:ext uri="{BB962C8B-B14F-4D97-AF65-F5344CB8AC3E}">
        <p14:creationId xmlns:p14="http://schemas.microsoft.com/office/powerpoint/2010/main" val="2505247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4558635" cy="2081777"/>
          </a:xfrm>
          <a:prstGeom prst="rect">
            <a:avLst/>
          </a:prstGeom>
        </p:spPr>
      </p:pic>
      <p:sp>
        <p:nvSpPr>
          <p:cNvPr id="3" name="TextBox 2">
            <a:extLst>
              <a:ext uri="{FF2B5EF4-FFF2-40B4-BE49-F238E27FC236}">
                <a16:creationId xmlns:a16="http://schemas.microsoft.com/office/drawing/2014/main" id="{3ECD468C-D081-86AC-39D3-5B89A2215221}"/>
              </a:ext>
            </a:extLst>
          </p:cNvPr>
          <p:cNvSpPr txBox="1"/>
          <p:nvPr/>
        </p:nvSpPr>
        <p:spPr>
          <a:xfrm>
            <a:off x="2229464" y="2598003"/>
            <a:ext cx="4685072" cy="2308324"/>
          </a:xfrm>
          <a:prstGeom prst="rect">
            <a:avLst/>
          </a:prstGeom>
          <a:noFill/>
        </p:spPr>
        <p:txBody>
          <a:bodyPr wrap="square">
            <a:spAutoFit/>
          </a:bodyPr>
          <a:lstStyle/>
          <a:p>
            <a:pPr algn="ctr"/>
            <a:r>
              <a:rPr lang="en-US" sz="4800" dirty="0">
                <a:latin typeface="Arial Rounded MT Bold" panose="020F0704030504030204" pitchFamily="34" charset="0"/>
              </a:rPr>
              <a:t>Canon Hey Bell</a:t>
            </a:r>
          </a:p>
          <a:p>
            <a:pPr algn="ctr"/>
            <a:endParaRPr lang="en-US" sz="4800" dirty="0">
              <a:latin typeface="Arial Rounded MT Bold" panose="020F0704030504030204" pitchFamily="34" charset="0"/>
            </a:endParaRPr>
          </a:p>
          <a:p>
            <a:pPr algn="ctr"/>
            <a:r>
              <a:rPr lang="en-US" sz="4800" dirty="0">
                <a:latin typeface="Arial Rounded MT Bold" panose="020F0704030504030204" pitchFamily="34" charset="0"/>
              </a:rPr>
              <a:t>Cain and Abel</a:t>
            </a:r>
          </a:p>
        </p:txBody>
      </p:sp>
    </p:spTree>
    <p:extLst>
      <p:ext uri="{BB962C8B-B14F-4D97-AF65-F5344CB8AC3E}">
        <p14:creationId xmlns:p14="http://schemas.microsoft.com/office/powerpoint/2010/main" val="72490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4558635" cy="2081777"/>
          </a:xfrm>
          <a:prstGeom prst="rect">
            <a:avLst/>
          </a:prstGeom>
        </p:spPr>
      </p:pic>
      <p:sp>
        <p:nvSpPr>
          <p:cNvPr id="3" name="TextBox 2">
            <a:extLst>
              <a:ext uri="{FF2B5EF4-FFF2-40B4-BE49-F238E27FC236}">
                <a16:creationId xmlns:a16="http://schemas.microsoft.com/office/drawing/2014/main" id="{3ECD468C-D081-86AC-39D3-5B89A2215221}"/>
              </a:ext>
            </a:extLst>
          </p:cNvPr>
          <p:cNvSpPr txBox="1"/>
          <p:nvPr/>
        </p:nvSpPr>
        <p:spPr>
          <a:xfrm>
            <a:off x="1101212" y="2765151"/>
            <a:ext cx="6941575" cy="830997"/>
          </a:xfrm>
          <a:prstGeom prst="rect">
            <a:avLst/>
          </a:prstGeom>
          <a:noFill/>
        </p:spPr>
        <p:txBody>
          <a:bodyPr wrap="square">
            <a:spAutoFit/>
          </a:bodyPr>
          <a:lstStyle/>
          <a:p>
            <a:r>
              <a:rPr lang="en-US" sz="4800" dirty="0">
                <a:latin typeface="Arial Rounded MT Bold" panose="020F0704030504030204" pitchFamily="34" charset="0"/>
              </a:rPr>
              <a:t>Day Fit Angle Eye Hath</a:t>
            </a:r>
          </a:p>
        </p:txBody>
      </p:sp>
    </p:spTree>
    <p:extLst>
      <p:ext uri="{BB962C8B-B14F-4D97-AF65-F5344CB8AC3E}">
        <p14:creationId xmlns:p14="http://schemas.microsoft.com/office/powerpoint/2010/main" val="3740769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4558635" cy="2081777"/>
          </a:xfrm>
          <a:prstGeom prst="rect">
            <a:avLst/>
          </a:prstGeom>
        </p:spPr>
      </p:pic>
      <p:sp>
        <p:nvSpPr>
          <p:cNvPr id="3" name="TextBox 2">
            <a:extLst>
              <a:ext uri="{FF2B5EF4-FFF2-40B4-BE49-F238E27FC236}">
                <a16:creationId xmlns:a16="http://schemas.microsoft.com/office/drawing/2014/main" id="{3ECD468C-D081-86AC-39D3-5B89A2215221}"/>
              </a:ext>
            </a:extLst>
          </p:cNvPr>
          <p:cNvSpPr txBox="1"/>
          <p:nvPr/>
        </p:nvSpPr>
        <p:spPr>
          <a:xfrm>
            <a:off x="1101212" y="2765151"/>
            <a:ext cx="6941575" cy="2308324"/>
          </a:xfrm>
          <a:prstGeom prst="rect">
            <a:avLst/>
          </a:prstGeom>
          <a:noFill/>
        </p:spPr>
        <p:txBody>
          <a:bodyPr wrap="square">
            <a:spAutoFit/>
          </a:bodyPr>
          <a:lstStyle/>
          <a:p>
            <a:pPr algn="ctr"/>
            <a:r>
              <a:rPr lang="en-US" sz="4800" dirty="0">
                <a:latin typeface="Arial Rounded MT Bold" panose="020F0704030504030204" pitchFamily="34" charset="0"/>
              </a:rPr>
              <a:t>Day Fit Angle Eye Hath</a:t>
            </a:r>
          </a:p>
          <a:p>
            <a:pPr algn="ctr"/>
            <a:endParaRPr lang="en-US" sz="4800" dirty="0">
              <a:latin typeface="Arial Rounded MT Bold" panose="020F0704030504030204" pitchFamily="34" charset="0"/>
            </a:endParaRPr>
          </a:p>
          <a:p>
            <a:pPr algn="ctr"/>
            <a:r>
              <a:rPr lang="en-US" sz="4800" dirty="0">
                <a:latin typeface="Arial Rounded MT Bold" panose="020F0704030504030204" pitchFamily="34" charset="0"/>
              </a:rPr>
              <a:t>David and Goliath</a:t>
            </a:r>
          </a:p>
        </p:txBody>
      </p:sp>
    </p:spTree>
    <p:extLst>
      <p:ext uri="{BB962C8B-B14F-4D97-AF65-F5344CB8AC3E}">
        <p14:creationId xmlns:p14="http://schemas.microsoft.com/office/powerpoint/2010/main" val="1574580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4558635" cy="2081777"/>
          </a:xfrm>
          <a:prstGeom prst="rect">
            <a:avLst/>
          </a:prstGeom>
        </p:spPr>
      </p:pic>
      <p:sp>
        <p:nvSpPr>
          <p:cNvPr id="3" name="TextBox 2">
            <a:extLst>
              <a:ext uri="{FF2B5EF4-FFF2-40B4-BE49-F238E27FC236}">
                <a16:creationId xmlns:a16="http://schemas.microsoft.com/office/drawing/2014/main" id="{3ECD468C-D081-86AC-39D3-5B89A2215221}"/>
              </a:ext>
            </a:extLst>
          </p:cNvPr>
          <p:cNvSpPr txBox="1"/>
          <p:nvPr/>
        </p:nvSpPr>
        <p:spPr>
          <a:xfrm>
            <a:off x="1101212" y="2765151"/>
            <a:ext cx="6941575" cy="2308324"/>
          </a:xfrm>
          <a:prstGeom prst="rect">
            <a:avLst/>
          </a:prstGeom>
          <a:noFill/>
        </p:spPr>
        <p:txBody>
          <a:bodyPr wrap="square">
            <a:spAutoFit/>
          </a:bodyPr>
          <a:lstStyle/>
          <a:p>
            <a:pPr algn="ctr"/>
            <a:r>
              <a:rPr lang="en-US" sz="4800" dirty="0">
                <a:latin typeface="Arial Rounded MT Bold" panose="020F0704030504030204" pitchFamily="34" charset="0"/>
              </a:rPr>
              <a:t>Chose If Fan Mare He</a:t>
            </a:r>
          </a:p>
          <a:p>
            <a:pPr algn="ctr"/>
            <a:endParaRPr lang="en-US" sz="4800" dirty="0">
              <a:latin typeface="Arial Rounded MT Bold" panose="020F0704030504030204" pitchFamily="34" charset="0"/>
            </a:endParaRPr>
          </a:p>
          <a:p>
            <a:pPr algn="ctr"/>
            <a:r>
              <a:rPr lang="en-US" sz="4800" dirty="0">
                <a:latin typeface="Arial Rounded MT Bold" panose="020F0704030504030204" pitchFamily="34" charset="0"/>
              </a:rPr>
              <a:t>Joseph and Mary</a:t>
            </a:r>
          </a:p>
        </p:txBody>
      </p:sp>
    </p:spTree>
    <p:extLst>
      <p:ext uri="{BB962C8B-B14F-4D97-AF65-F5344CB8AC3E}">
        <p14:creationId xmlns:p14="http://schemas.microsoft.com/office/powerpoint/2010/main" val="419031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3090055"/>
            <a:ext cx="8650839" cy="2312043"/>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Risen God,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3365" y="0"/>
            <a:ext cx="9150302" cy="4178638"/>
          </a:xfrm>
          <a:prstGeom prst="rect">
            <a:avLst/>
          </a:prstGeom>
        </p:spPr>
      </p:pic>
    </p:spTree>
    <p:extLst>
      <p:ext uri="{BB962C8B-B14F-4D97-AF65-F5344CB8AC3E}">
        <p14:creationId xmlns:p14="http://schemas.microsoft.com/office/powerpoint/2010/main" val="2843592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909660"/>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Acts, chapter 3.</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3:1-10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B85F54A-973F-1CA5-BCDF-AD818CA5290A}"/>
              </a:ext>
            </a:extLst>
          </p:cNvPr>
          <p:cNvSpPr txBox="1"/>
          <p:nvPr/>
        </p:nvSpPr>
        <p:spPr>
          <a:xfrm>
            <a:off x="206477" y="924232"/>
            <a:ext cx="8799871" cy="5632311"/>
          </a:xfrm>
          <a:prstGeom prst="rect">
            <a:avLst/>
          </a:prstGeom>
          <a:noFill/>
        </p:spPr>
        <p:txBody>
          <a:bodyPr wrap="square">
            <a:spAutoFit/>
          </a:bodyPr>
          <a:lstStyle/>
          <a:p>
            <a:r>
              <a:rPr lang="en-US" sz="3600" dirty="0">
                <a:effectLst/>
                <a:latin typeface="Arial Rounded MT Bold" panose="020F0704030504030204" pitchFamily="34" charset="0"/>
                <a:ea typeface="Calibri" panose="020F0502020204030204" pitchFamily="34" charset="0"/>
              </a:rPr>
              <a:t>One day Peter and John were going up to the temple at the hour of prayer, at three o’clock in the afternoon. </a:t>
            </a:r>
            <a:r>
              <a:rPr lang="en-US" sz="3600" b="1" baseline="30000" dirty="0">
                <a:effectLst/>
                <a:latin typeface="Arial Rounded MT Bold" panose="020F0704030504030204" pitchFamily="34" charset="0"/>
                <a:ea typeface="Calibri" panose="020F0502020204030204" pitchFamily="34" charset="0"/>
              </a:rPr>
              <a:t>2 </a:t>
            </a:r>
            <a:r>
              <a:rPr lang="en-US" sz="3600" dirty="0">
                <a:effectLst/>
                <a:latin typeface="Arial Rounded MT Bold" panose="020F0704030504030204" pitchFamily="34" charset="0"/>
                <a:ea typeface="Calibri" panose="020F0502020204030204" pitchFamily="34" charset="0"/>
              </a:rPr>
              <a:t>And a man lame from birth was being carried in. People would lay him daily at the gate of the temple called the Beautiful Gate so that he could ask for alms from those entering the temple. </a:t>
            </a:r>
            <a:r>
              <a:rPr lang="en-US" sz="3600" b="1" baseline="30000" dirty="0">
                <a:effectLst/>
                <a:latin typeface="Arial Rounded MT Bold" panose="020F0704030504030204" pitchFamily="34" charset="0"/>
                <a:ea typeface="Calibri" panose="020F0502020204030204" pitchFamily="34" charset="0"/>
              </a:rPr>
              <a:t>3 </a:t>
            </a:r>
            <a:r>
              <a:rPr lang="en-US" sz="3600" dirty="0">
                <a:effectLst/>
                <a:latin typeface="Arial Rounded MT Bold" panose="020F0704030504030204" pitchFamily="34" charset="0"/>
                <a:ea typeface="Calibri" panose="020F0502020204030204" pitchFamily="34" charset="0"/>
              </a:rPr>
              <a:t>When he saw Peter and John about to go into the temple, he asked them for alms.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728942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3:1-10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B85F54A-973F-1CA5-BCDF-AD818CA5290A}"/>
              </a:ext>
            </a:extLst>
          </p:cNvPr>
          <p:cNvSpPr txBox="1"/>
          <p:nvPr/>
        </p:nvSpPr>
        <p:spPr>
          <a:xfrm>
            <a:off x="206477" y="1150374"/>
            <a:ext cx="8799871" cy="5078313"/>
          </a:xfrm>
          <a:prstGeom prst="rect">
            <a:avLst/>
          </a:prstGeom>
          <a:noFill/>
        </p:spPr>
        <p:txBody>
          <a:bodyPr wrap="square">
            <a:spAutoFit/>
          </a:bodyPr>
          <a:lstStyle/>
          <a:p>
            <a:r>
              <a:rPr lang="en-US" sz="3600" b="1" baseline="30000" dirty="0">
                <a:effectLst/>
                <a:latin typeface="Arial Rounded MT Bold" panose="020F0704030504030204" pitchFamily="34" charset="0"/>
                <a:ea typeface="Calibri" panose="020F0502020204030204" pitchFamily="34" charset="0"/>
              </a:rPr>
              <a:t>4 </a:t>
            </a:r>
            <a:r>
              <a:rPr lang="en-US" sz="3600" dirty="0">
                <a:effectLst/>
                <a:latin typeface="Arial Rounded MT Bold" panose="020F0704030504030204" pitchFamily="34" charset="0"/>
                <a:ea typeface="Calibri" panose="020F0502020204030204" pitchFamily="34" charset="0"/>
              </a:rPr>
              <a:t>Peter looked intently at him, as did John, and said, “Look at us.” </a:t>
            </a:r>
            <a:r>
              <a:rPr lang="en-US" sz="3600" b="1" baseline="30000" dirty="0">
                <a:effectLst/>
                <a:latin typeface="Arial Rounded MT Bold" panose="020F0704030504030204" pitchFamily="34" charset="0"/>
                <a:ea typeface="Calibri" panose="020F0502020204030204" pitchFamily="34" charset="0"/>
              </a:rPr>
              <a:t>5 </a:t>
            </a:r>
            <a:r>
              <a:rPr lang="en-US" sz="3600" dirty="0">
                <a:effectLst/>
                <a:latin typeface="Arial Rounded MT Bold" panose="020F0704030504030204" pitchFamily="34" charset="0"/>
                <a:ea typeface="Calibri" panose="020F0502020204030204" pitchFamily="34" charset="0"/>
              </a:rPr>
              <a:t>And he fixed his attention on them, expecting to receive something from them. </a:t>
            </a:r>
            <a:r>
              <a:rPr lang="en-US" sz="3600" b="1" baseline="30000" dirty="0">
                <a:effectLst/>
                <a:latin typeface="Arial Rounded MT Bold" panose="020F0704030504030204" pitchFamily="34" charset="0"/>
                <a:ea typeface="Calibri" panose="020F0502020204030204" pitchFamily="34" charset="0"/>
              </a:rPr>
              <a:t>6 </a:t>
            </a:r>
            <a:r>
              <a:rPr lang="en-US" sz="3600" dirty="0">
                <a:effectLst/>
                <a:latin typeface="Arial Rounded MT Bold" panose="020F0704030504030204" pitchFamily="34" charset="0"/>
                <a:ea typeface="Calibri" panose="020F0502020204030204" pitchFamily="34" charset="0"/>
              </a:rPr>
              <a:t>But Peter said, “I have no silver or gold, but what I have I give you; in the name of Jesus Christ of Nazareth, stand up and walk.” </a:t>
            </a:r>
            <a:r>
              <a:rPr lang="en-US" sz="3600" b="1" baseline="30000" dirty="0">
                <a:effectLst/>
                <a:latin typeface="Arial Rounded MT Bold" panose="020F0704030504030204" pitchFamily="34" charset="0"/>
                <a:ea typeface="Calibri" panose="020F0502020204030204" pitchFamily="34" charset="0"/>
              </a:rPr>
              <a:t>7 </a:t>
            </a:r>
            <a:r>
              <a:rPr lang="en-US" sz="3600" dirty="0">
                <a:effectLst/>
                <a:latin typeface="Arial Rounded MT Bold" panose="020F0704030504030204" pitchFamily="34" charset="0"/>
                <a:ea typeface="Calibri" panose="020F0502020204030204" pitchFamily="34" charset="0"/>
              </a:rPr>
              <a:t>And he took him by the right hand and raised him up; and</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627965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3:1-10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B85F54A-973F-1CA5-BCDF-AD818CA5290A}"/>
              </a:ext>
            </a:extLst>
          </p:cNvPr>
          <p:cNvSpPr txBox="1"/>
          <p:nvPr/>
        </p:nvSpPr>
        <p:spPr>
          <a:xfrm>
            <a:off x="580103" y="914400"/>
            <a:ext cx="7983794" cy="5632311"/>
          </a:xfrm>
          <a:prstGeom prst="rect">
            <a:avLst/>
          </a:prstGeom>
          <a:noFill/>
        </p:spPr>
        <p:txBody>
          <a:bodyPr wrap="square">
            <a:spAutoFit/>
          </a:bodyPr>
          <a:lstStyle/>
          <a:p>
            <a:r>
              <a:rPr lang="en-US" sz="3600" dirty="0">
                <a:effectLst/>
                <a:latin typeface="Arial Rounded MT Bold" panose="020F0704030504030204" pitchFamily="34" charset="0"/>
                <a:ea typeface="Calibri" panose="020F0502020204030204" pitchFamily="34" charset="0"/>
              </a:rPr>
              <a:t>immediately his feet and ankles were made strong. </a:t>
            </a:r>
            <a:r>
              <a:rPr lang="en-US" sz="3600" b="1" baseline="30000" dirty="0">
                <a:effectLst/>
                <a:latin typeface="Arial Rounded MT Bold" panose="020F0704030504030204" pitchFamily="34" charset="0"/>
                <a:ea typeface="Calibri" panose="020F0502020204030204" pitchFamily="34" charset="0"/>
              </a:rPr>
              <a:t>8</a:t>
            </a:r>
            <a:r>
              <a:rPr lang="en-US" sz="3600" dirty="0">
                <a:effectLst/>
                <a:latin typeface="Arial Rounded MT Bold" panose="020F0704030504030204" pitchFamily="34" charset="0"/>
                <a:ea typeface="Calibri" panose="020F0502020204030204" pitchFamily="34" charset="0"/>
              </a:rPr>
              <a:t>Jumping up, he stood and began to walk, and he entered the temple with them, walking and leaping and praising God. </a:t>
            </a:r>
            <a:r>
              <a:rPr lang="en-US" sz="3600" b="1" baseline="30000" dirty="0">
                <a:effectLst/>
                <a:latin typeface="Arial Rounded MT Bold" panose="020F0704030504030204" pitchFamily="34" charset="0"/>
                <a:ea typeface="Calibri" panose="020F0502020204030204" pitchFamily="34" charset="0"/>
              </a:rPr>
              <a:t>9 </a:t>
            </a:r>
            <a:r>
              <a:rPr lang="en-US" sz="3600" dirty="0">
                <a:effectLst/>
                <a:latin typeface="Arial Rounded MT Bold" panose="020F0704030504030204" pitchFamily="34" charset="0"/>
                <a:ea typeface="Calibri" panose="020F0502020204030204" pitchFamily="34" charset="0"/>
              </a:rPr>
              <a:t>All the people saw him walking and praising God, </a:t>
            </a:r>
            <a:r>
              <a:rPr lang="en-US" sz="3600" b="1" baseline="30000" dirty="0">
                <a:effectLst/>
                <a:latin typeface="Arial Rounded MT Bold" panose="020F0704030504030204" pitchFamily="34" charset="0"/>
                <a:ea typeface="Calibri" panose="020F0502020204030204" pitchFamily="34" charset="0"/>
              </a:rPr>
              <a:t>10 </a:t>
            </a:r>
            <a:r>
              <a:rPr lang="en-US" sz="3600" dirty="0">
                <a:effectLst/>
                <a:latin typeface="Arial Rounded MT Bold" panose="020F0704030504030204" pitchFamily="34" charset="0"/>
                <a:ea typeface="Calibri" panose="020F0502020204030204" pitchFamily="34" charset="0"/>
              </a:rPr>
              <a:t>and they recognized him as the one who used to sit and ask for alms at the Beautiful Gate of the temple;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735600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Acts 3:1-10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B85F54A-973F-1CA5-BCDF-AD818CA5290A}"/>
              </a:ext>
            </a:extLst>
          </p:cNvPr>
          <p:cNvSpPr txBox="1"/>
          <p:nvPr/>
        </p:nvSpPr>
        <p:spPr>
          <a:xfrm>
            <a:off x="1450258" y="1927122"/>
            <a:ext cx="6243483" cy="1754326"/>
          </a:xfrm>
          <a:prstGeom prst="rect">
            <a:avLst/>
          </a:prstGeom>
          <a:noFill/>
        </p:spPr>
        <p:txBody>
          <a:bodyPr wrap="square">
            <a:spAutoFit/>
          </a:bodyPr>
          <a:lstStyle/>
          <a:p>
            <a:r>
              <a:rPr lang="en-US" sz="3600" dirty="0">
                <a:effectLst/>
                <a:latin typeface="Arial Rounded MT Bold" panose="020F0704030504030204" pitchFamily="34" charset="0"/>
                <a:ea typeface="Calibri" panose="020F0502020204030204" pitchFamily="34" charset="0"/>
              </a:rPr>
              <a:t>and they were filled with wonder and amazement at what had happened to him.</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64814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err="1">
                <a:latin typeface="Arial Rounded MT Bold" panose="020F0704030504030204" pitchFamily="34" charset="0"/>
                <a:ea typeface="Calibri" panose="020F0502020204030204" pitchFamily="34" charset="0"/>
                <a:cs typeface="Times New Roman" panose="02020603050405020304" pitchFamily="18" charset="0"/>
              </a:rPr>
              <a:t>Acts</a:t>
            </a:r>
            <a:r>
              <a:rPr lang="fr-FR" sz="3600" b="1" dirty="0">
                <a:latin typeface="Arial Rounded MT Bold" panose="020F0704030504030204" pitchFamily="34" charset="0"/>
                <a:ea typeface="Calibri" panose="020F0502020204030204" pitchFamily="34" charset="0"/>
                <a:cs typeface="Times New Roman" panose="02020603050405020304" pitchFamily="18" charset="0"/>
              </a:rPr>
              <a:t> 3:1-10</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E10AFF08-909D-A05B-3A07-1954F7EC75A6}"/>
              </a:ext>
            </a:extLst>
          </p:cNvPr>
          <p:cNvPicPr>
            <a:picLocks noChangeAspect="1"/>
          </p:cNvPicPr>
          <p:nvPr/>
        </p:nvPicPr>
        <p:blipFill>
          <a:blip r:embed="rId3"/>
          <a:stretch>
            <a:fillRect/>
          </a:stretch>
        </p:blipFill>
        <p:spPr>
          <a:xfrm>
            <a:off x="603160" y="1197670"/>
            <a:ext cx="7937680" cy="4462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6025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938981" y="1504766"/>
            <a:ext cx="7266038" cy="419467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confess to you, to ourselves, and to one another that we have caused harm by the things we have said and done, and by the things we have not said and not done. </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961945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of new life,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We place in your arms all for whom we pray, out loud or in our hearts, confident in your mercy and grace, through Jesus Christ,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455087"/>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a:t>
            </a:r>
          </a:p>
        </p:txBody>
      </p:sp>
      <p:pic>
        <p:nvPicPr>
          <p:cNvPr id="3" name="Picture 2">
            <a:extLst>
              <a:ext uri="{FF2B5EF4-FFF2-40B4-BE49-F238E27FC236}">
                <a16:creationId xmlns:a16="http://schemas.microsoft.com/office/drawing/2014/main" id="{7FD58346-D0CA-6CC8-3574-1EAB919E9E86}"/>
              </a:ext>
            </a:extLst>
          </p:cNvPr>
          <p:cNvPicPr>
            <a:picLocks noChangeAspect="1"/>
          </p:cNvPicPr>
          <p:nvPr/>
        </p:nvPicPr>
        <p:blipFill>
          <a:blip r:embed="rId3"/>
          <a:stretch>
            <a:fillRect/>
          </a:stretch>
        </p:blipFill>
        <p:spPr>
          <a:xfrm>
            <a:off x="603160" y="1433644"/>
            <a:ext cx="7937680" cy="4462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3240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455087"/>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pic>
        <p:nvPicPr>
          <p:cNvPr id="3" name="Picture 2">
            <a:extLst>
              <a:ext uri="{FF2B5EF4-FFF2-40B4-BE49-F238E27FC236}">
                <a16:creationId xmlns:a16="http://schemas.microsoft.com/office/drawing/2014/main" id="{962951C3-AEFC-418E-D734-93A9B9D1F52A}"/>
              </a:ext>
            </a:extLst>
          </p:cNvPr>
          <p:cNvPicPr>
            <a:picLocks noChangeAspect="1"/>
          </p:cNvPicPr>
          <p:nvPr/>
        </p:nvPicPr>
        <p:blipFill>
          <a:blip r:embed="rId3"/>
          <a:stretch>
            <a:fillRect/>
          </a:stretch>
        </p:blipFill>
        <p:spPr>
          <a:xfrm>
            <a:off x="603160" y="1433644"/>
            <a:ext cx="7937680" cy="4462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4798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a:blip r:embed="rId2"/>
          <a:stretch>
            <a:fillRect/>
          </a:stretch>
        </p:blipFill>
        <p:spPr>
          <a:xfrm>
            <a:off x="0" y="812057"/>
            <a:ext cx="9144000" cy="6045942"/>
          </a:xfrm>
          <a:prstGeom prst="rect">
            <a:avLst/>
          </a:prstGeom>
        </p:spPr>
      </p:pic>
    </p:spTree>
    <p:extLst>
      <p:ext uri="{BB962C8B-B14F-4D97-AF65-F5344CB8AC3E}">
        <p14:creationId xmlns:p14="http://schemas.microsoft.com/office/powerpoint/2010/main" val="313426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727587" y="1219630"/>
            <a:ext cx="7688825" cy="419467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Take away our sins that we might fully embody your commandment to love you with all our hearts, souls, minds, and strength, and to love our neighbors as ourselves.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97384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a:blip r:embed="rId2"/>
          <a:stretch>
            <a:fillRect/>
          </a:stretch>
        </p:blipFill>
        <p:spPr>
          <a:xfrm>
            <a:off x="0" y="945221"/>
            <a:ext cx="9166814" cy="5912777"/>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999634"/>
            <a:ext cx="8902557"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living, and loving God…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10966" y="1392857"/>
            <a:ext cx="8202091" cy="360188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The one in whose name Peter healed now invites you to this feast of promise. In bread and wine, Jesus gives his very self to strengthen you in your life of faith.  All is now prepared…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108543"/>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a:t>
            </a:r>
            <a:r>
              <a:rPr lang="en-US" sz="3200" dirty="0">
                <a:solidFill>
                  <a:srgbClr val="000000"/>
                </a:solidFill>
                <a:effectLst/>
                <a:latin typeface="Arial Rounded MT Bold" panose="020F0704030504030204" pitchFamily="34" charset="0"/>
                <a:ea typeface="Calibri" panose="020F0502020204030204" pitchFamily="34" charset="0"/>
              </a:rPr>
              <a:t>May this body and blood of our Lord and Savior, Jesus Christ, strengthen, keep and unite us,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solidFill>
                  <a:srgbClr val="000000"/>
                </a:solidFill>
                <a:effectLst/>
                <a:latin typeface="Arial Rounded MT Bold" panose="020F0704030504030204" pitchFamily="34" charset="0"/>
                <a:ea typeface="Calibri" panose="020F0502020204030204" pitchFamily="34" charset="0"/>
              </a:rPr>
              <a:t> now and forever, amen.</a:t>
            </a: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3692211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741" t="3184" r="1803" b="51506"/>
          <a:stretch/>
        </p:blipFill>
        <p:spPr>
          <a:xfrm>
            <a:off x="15735" y="1117080"/>
            <a:ext cx="9128265" cy="4163852"/>
          </a:xfrm>
          <a:prstGeom prst="rect">
            <a:avLst/>
          </a:prstGeom>
        </p:spPr>
      </p:pic>
    </p:spTree>
    <p:extLst>
      <p:ext uri="{BB962C8B-B14F-4D97-AF65-F5344CB8AC3E}">
        <p14:creationId xmlns:p14="http://schemas.microsoft.com/office/powerpoint/2010/main" val="1013885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gn="l" defTabSz="685800" rtl="0" eaLnBrk="0" fontAlgn="base" latinLnBrk="0" hangingPunct="0">
              <a:lnSpc>
                <a:spcPct val="107000"/>
              </a:lnSpc>
              <a:spcBef>
                <a:spcPts val="0"/>
              </a:spcBef>
              <a:spcAft>
                <a:spcPts val="60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POST COMMUNION CANTACLE</a:t>
            </a:r>
            <a:endParaRPr kumimoji="0" lang="en-US" sz="4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srcRect l="1741" t="49229" r="1803" b="4210"/>
          <a:stretch/>
        </p:blipFill>
        <p:spPr>
          <a:xfrm>
            <a:off x="-1" y="1258528"/>
            <a:ext cx="9128265" cy="4435690"/>
          </a:xfrm>
          <a:prstGeom prst="rect">
            <a:avLst/>
          </a:prstGeom>
        </p:spPr>
      </p:pic>
    </p:spTree>
    <p:extLst>
      <p:ext uri="{BB962C8B-B14F-4D97-AF65-F5344CB8AC3E}">
        <p14:creationId xmlns:p14="http://schemas.microsoft.com/office/powerpoint/2010/main" val="300991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5166479"/>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In grace and mercy, God forgives all our sins, and with joy and expectation calls us into new life for the sake of the world, through Jesus Christ our savior.</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74946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649895" y="1054055"/>
            <a:ext cx="784421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Shepherding God, you have prepared a table before us and nourished us with your love.  Send us forth from this banquet to proclaim your goodness and share the abundant mercy of Jesus, our redeemer and friend.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45690" y="1746943"/>
            <a:ext cx="8052619" cy="393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Alleluia! Christ is risen!  </a:t>
            </a:r>
          </a:p>
          <a:p>
            <a:pPr marL="803275" marR="0" indent="-803275">
              <a:lnSpc>
                <a:spcPct val="95000"/>
              </a:lnSpc>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Christ is risen indeed! Alleluia!</a:t>
            </a:r>
          </a:p>
          <a:p>
            <a:pPr marL="803275" marR="0" indent="-803275">
              <a:lnSpc>
                <a:spcPct val="95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God of resurrection power, the Christ of unending joy, and the Spirit of Easter hope bless you now and always.</a:t>
            </a:r>
          </a:p>
          <a:p>
            <a:pPr marL="803275" marR="0" indent="-803275">
              <a:lnSpc>
                <a:spcPct val="95000"/>
              </a:lnSpc>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529389" y="824563"/>
            <a:ext cx="8065971"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“How Firm A Foundation”</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507</a:t>
            </a:r>
          </a:p>
        </p:txBody>
      </p:sp>
      <p:pic>
        <p:nvPicPr>
          <p:cNvPr id="3" name="Picture 2">
            <a:extLst>
              <a:ext uri="{FF2B5EF4-FFF2-40B4-BE49-F238E27FC236}">
                <a16:creationId xmlns:a16="http://schemas.microsoft.com/office/drawing/2014/main" id="{20093E24-BAF9-D9C8-9282-27CC51091D06}"/>
              </a:ext>
            </a:extLst>
          </p:cNvPr>
          <p:cNvPicPr>
            <a:picLocks noChangeAspect="1"/>
          </p:cNvPicPr>
          <p:nvPr/>
        </p:nvPicPr>
        <p:blipFill>
          <a:blip r:embed="rId3"/>
          <a:stretch>
            <a:fillRect/>
          </a:stretch>
        </p:blipFill>
        <p:spPr>
          <a:xfrm>
            <a:off x="529389" y="2220225"/>
            <a:ext cx="7937680" cy="4462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8007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4" name="TextBox 3">
            <a:extLst>
              <a:ext uri="{FF2B5EF4-FFF2-40B4-BE49-F238E27FC236}">
                <a16:creationId xmlns:a16="http://schemas.microsoft.com/office/drawing/2014/main" id="{8F6E26F5-FDA9-015B-39AD-E3AD6BAB2EE0}"/>
              </a:ext>
            </a:extLst>
          </p:cNvPr>
          <p:cNvSpPr txBox="1"/>
          <p:nvPr/>
        </p:nvSpPr>
        <p:spPr>
          <a:xfrm>
            <a:off x="1753791" y="1319242"/>
            <a:ext cx="5636417" cy="4524315"/>
          </a:xfrm>
          <a:prstGeom prst="rect">
            <a:avLst/>
          </a:prstGeom>
          <a:noFill/>
        </p:spPr>
        <p:txBody>
          <a:bodyPr wrap="square">
            <a:spAutoFit/>
          </a:bodyPr>
          <a:lstStyle/>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1	How firm a foundation,                                           O saints of the Lord,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is laid for your faith                                                            in his excellent word!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What more can he say                                           than to you he has said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who unto the Savior                                         for refuge have fled?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79005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4" name="TextBox 3">
            <a:extLst>
              <a:ext uri="{FF2B5EF4-FFF2-40B4-BE49-F238E27FC236}">
                <a16:creationId xmlns:a16="http://schemas.microsoft.com/office/drawing/2014/main" id="{8F6E26F5-FDA9-015B-39AD-E3AD6BAB2EE0}"/>
              </a:ext>
            </a:extLst>
          </p:cNvPr>
          <p:cNvSpPr txBox="1"/>
          <p:nvPr/>
        </p:nvSpPr>
        <p:spPr>
          <a:xfrm>
            <a:off x="1149107" y="1553497"/>
            <a:ext cx="6845785" cy="4524315"/>
          </a:xfrm>
          <a:prstGeom prst="rect">
            <a:avLst/>
          </a:prstGeom>
          <a:noFill/>
        </p:spPr>
        <p:txBody>
          <a:bodyPr wrap="square">
            <a:spAutoFit/>
          </a:bodyPr>
          <a:lstStyle/>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2	“Fear not, I am with you,                                         oh, be not dismayed,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for I am your God                                        and will still give you aid;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I’ll strengthen you, help you,                and cause you to stand,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upheld by my righteous,                        omnipotent hand.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3026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4" name="TextBox 3">
            <a:extLst>
              <a:ext uri="{FF2B5EF4-FFF2-40B4-BE49-F238E27FC236}">
                <a16:creationId xmlns:a16="http://schemas.microsoft.com/office/drawing/2014/main" id="{8F6E26F5-FDA9-015B-39AD-E3AD6BAB2EE0}"/>
              </a:ext>
            </a:extLst>
          </p:cNvPr>
          <p:cNvSpPr txBox="1"/>
          <p:nvPr/>
        </p:nvSpPr>
        <p:spPr>
          <a:xfrm>
            <a:off x="1045869" y="1319242"/>
            <a:ext cx="7052262" cy="4524315"/>
          </a:xfrm>
          <a:prstGeom prst="rect">
            <a:avLst/>
          </a:prstGeom>
          <a:noFill/>
        </p:spPr>
        <p:txBody>
          <a:bodyPr wrap="square">
            <a:spAutoFit/>
          </a:bodyPr>
          <a:lstStyle/>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3	“When through fiery trials                              your pathway shall lie,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my grace, all-sufficient,                            shall be your supply.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The flames shall not hurt you;                                  I only design</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your dross to consume                                  and your gold to refine.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31565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4" name="TextBox 3">
            <a:extLst>
              <a:ext uri="{FF2B5EF4-FFF2-40B4-BE49-F238E27FC236}">
                <a16:creationId xmlns:a16="http://schemas.microsoft.com/office/drawing/2014/main" id="{8F6E26F5-FDA9-015B-39AD-E3AD6BAB2EE0}"/>
              </a:ext>
            </a:extLst>
          </p:cNvPr>
          <p:cNvSpPr txBox="1"/>
          <p:nvPr/>
        </p:nvSpPr>
        <p:spPr>
          <a:xfrm>
            <a:off x="1114694" y="1471642"/>
            <a:ext cx="6914611" cy="4524315"/>
          </a:xfrm>
          <a:prstGeom prst="rect">
            <a:avLst/>
          </a:prstGeom>
          <a:noFill/>
        </p:spPr>
        <p:txBody>
          <a:bodyPr wrap="square">
            <a:spAutoFit/>
          </a:bodyPr>
          <a:lstStyle/>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4	“Throughout all their lifetime                           my people shall prove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my </a:t>
            </a:r>
            <a:r>
              <a:rPr lang="en-US" sz="3600" dirty="0" err="1">
                <a:effectLst/>
                <a:latin typeface="Arial Rounded MT Bold" panose="020F0704030504030204" pitchFamily="34" charset="0"/>
                <a:ea typeface="MS Mincho" panose="02020609040205080304" pitchFamily="49" charset="-128"/>
              </a:rPr>
              <a:t>sov’reign</a:t>
            </a:r>
            <a:r>
              <a:rPr lang="en-US" sz="3600" dirty="0">
                <a:effectLst/>
                <a:latin typeface="Arial Rounded MT Bold" panose="020F0704030504030204" pitchFamily="34" charset="0"/>
                <a:ea typeface="MS Mincho" panose="02020609040205080304" pitchFamily="49" charset="-128"/>
              </a:rPr>
              <a:t>, eternal,                       unchangeable love;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and then, when gray hairs                           shall their temples adorn,</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like lambs they shall still                                    in my bosom be borne.”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38092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78481"/>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Roxanne Groff  </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1" y="824563"/>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“When Peace, Like A River”</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346</a:t>
            </a:r>
          </a:p>
        </p:txBody>
      </p:sp>
      <p:pic>
        <p:nvPicPr>
          <p:cNvPr id="3" name="Picture 2">
            <a:extLst>
              <a:ext uri="{FF2B5EF4-FFF2-40B4-BE49-F238E27FC236}">
                <a16:creationId xmlns:a16="http://schemas.microsoft.com/office/drawing/2014/main" id="{84C18BE0-87CB-4794-34E0-E585DA0265CA}"/>
              </a:ext>
            </a:extLst>
          </p:cNvPr>
          <p:cNvPicPr>
            <a:picLocks noChangeAspect="1"/>
          </p:cNvPicPr>
          <p:nvPr/>
        </p:nvPicPr>
        <p:blipFill>
          <a:blip r:embed="rId3"/>
          <a:stretch>
            <a:fillRect/>
          </a:stretch>
        </p:blipFill>
        <p:spPr>
          <a:xfrm>
            <a:off x="603160" y="2132229"/>
            <a:ext cx="7937680" cy="4462659"/>
          </a:xfrm>
          <a:prstGeom prst="rect">
            <a:avLst/>
          </a:prstGeom>
        </p:spPr>
      </p:pic>
    </p:spTree>
    <p:extLst>
      <p:ext uri="{BB962C8B-B14F-4D97-AF65-F5344CB8AC3E}">
        <p14:creationId xmlns:p14="http://schemas.microsoft.com/office/powerpoint/2010/main" val="116415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“When Peace, Like A River”                 LBW 346</a:t>
            </a:r>
          </a:p>
        </p:txBody>
      </p:sp>
      <p:sp>
        <p:nvSpPr>
          <p:cNvPr id="5" name="TextBox 4">
            <a:extLst>
              <a:ext uri="{FF2B5EF4-FFF2-40B4-BE49-F238E27FC236}">
                <a16:creationId xmlns:a16="http://schemas.microsoft.com/office/drawing/2014/main" id="{52CCB28F-C22D-89DA-C4F0-E1CA86935071}"/>
              </a:ext>
            </a:extLst>
          </p:cNvPr>
          <p:cNvSpPr txBox="1"/>
          <p:nvPr/>
        </p:nvSpPr>
        <p:spPr>
          <a:xfrm>
            <a:off x="393290" y="1474838"/>
            <a:ext cx="8357420" cy="3416320"/>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1	When peace, like a river,                 </a:t>
            </a:r>
            <a:r>
              <a:rPr lang="en-US" sz="3600" dirty="0" err="1">
                <a:effectLst/>
                <a:latin typeface="Arial Rounded MT Bold" panose="020F0704030504030204" pitchFamily="34" charset="0"/>
                <a:ea typeface="MS Mincho" panose="02020609040205080304" pitchFamily="49" charset="-128"/>
              </a:rPr>
              <a:t>attendeth</a:t>
            </a:r>
            <a:r>
              <a:rPr lang="en-US" sz="3600" dirty="0">
                <a:effectLst/>
                <a:latin typeface="Arial Rounded MT Bold" panose="020F0704030504030204" pitchFamily="34" charset="0"/>
                <a:ea typeface="MS Mincho" panose="02020609040205080304" pitchFamily="49" charset="-128"/>
              </a:rPr>
              <a:t> my way;</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when sorrows, like sea billows, roll;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whatever my lot,                                                  thou hast taught me to say,</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 with my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4409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47009"/>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nl-NL" sz="3000" dirty="0">
                <a:solidFill>
                  <a:srgbClr val="000000"/>
                </a:solidFill>
                <a:latin typeface="Arial Rounded MT Bold" panose="020F0704030504030204" pitchFamily="34" charset="0"/>
                <a:ea typeface="Calibri" panose="020F0502020204030204" pitchFamily="34" charset="0"/>
              </a:rPr>
              <a:t> </a:t>
            </a:r>
            <a:r>
              <a:rPr lang="en-US" sz="3000" dirty="0">
                <a:solidFill>
                  <a:srgbClr val="000000"/>
                </a:solidFill>
                <a:latin typeface="Arial Rounded MT Bold" panose="020F0704030504030204" pitchFamily="34" charset="0"/>
                <a:ea typeface="Calibri" panose="020F0502020204030204" pitchFamily="34" charset="0"/>
              </a:rPr>
              <a:t>“When Peace, Like A River”                 LBW 346</a:t>
            </a:r>
          </a:p>
        </p:txBody>
      </p:sp>
      <p:sp>
        <p:nvSpPr>
          <p:cNvPr id="5" name="TextBox 4">
            <a:extLst>
              <a:ext uri="{FF2B5EF4-FFF2-40B4-BE49-F238E27FC236}">
                <a16:creationId xmlns:a16="http://schemas.microsoft.com/office/drawing/2014/main" id="{52CCB28F-C22D-89DA-C4F0-E1CA86935071}"/>
              </a:ext>
            </a:extLst>
          </p:cNvPr>
          <p:cNvSpPr txBox="1"/>
          <p:nvPr/>
        </p:nvSpPr>
        <p:spPr>
          <a:xfrm>
            <a:off x="870154" y="2068562"/>
            <a:ext cx="7403691" cy="2308324"/>
          </a:xfrm>
          <a:prstGeom prst="rect">
            <a:avLst/>
          </a:prstGeom>
          <a:noFill/>
        </p:spPr>
        <p:txBody>
          <a:bodyPr wrap="square">
            <a:spAutoFit/>
          </a:bodyPr>
          <a:lstStyle/>
          <a:p>
            <a:pPr marL="403225" marR="0" indent="-403225">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my soul, (with my soul,)</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it is well, it is well with my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535035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2561</TotalTime>
  <Words>3556</Words>
  <Application>Microsoft Office PowerPoint</Application>
  <PresentationFormat>On-screen Show (4:3)</PresentationFormat>
  <Paragraphs>317</Paragraphs>
  <Slides>68</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Arial</vt:lpstr>
      <vt:lpstr>Arial Rounded MT Bold</vt:lpstr>
      <vt:lpstr>Calibri</vt:lpstr>
      <vt:lpstr>Calibri Light</vt:lpstr>
      <vt:lpstr>Symbol</vt:lpstr>
      <vt:lpstr>Times New Roman</vt:lpstr>
      <vt:lpstr>Office Theme</vt:lpstr>
      <vt:lpstr>1_Office Theme</vt:lpstr>
      <vt:lpstr>Trinity Evangelical Lutheran Church April 14, 2024</vt:lpstr>
      <vt:lpstr>Prelude           By Roxanne Groff     </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85</cp:revision>
  <dcterms:created xsi:type="dcterms:W3CDTF">2016-05-14T21:20:37Z</dcterms:created>
  <dcterms:modified xsi:type="dcterms:W3CDTF">2024-04-14T10:43:24Z</dcterms:modified>
</cp:coreProperties>
</file>