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58" r:id="rId2"/>
    <p:sldId id="260" r:id="rId3"/>
    <p:sldId id="1462" r:id="rId4"/>
    <p:sldId id="1463" r:id="rId5"/>
    <p:sldId id="268" r:id="rId6"/>
    <p:sldId id="269" r:id="rId7"/>
    <p:sldId id="1464" r:id="rId8"/>
    <p:sldId id="261" r:id="rId9"/>
    <p:sldId id="1016" r:id="rId10"/>
    <p:sldId id="1743" r:id="rId11"/>
    <p:sldId id="341" r:id="rId12"/>
    <p:sldId id="267" r:id="rId13"/>
    <p:sldId id="1018" r:id="rId14"/>
    <p:sldId id="1792" r:id="rId15"/>
    <p:sldId id="270" r:id="rId16"/>
    <p:sldId id="272" r:id="rId17"/>
    <p:sldId id="271" r:id="rId18"/>
    <p:sldId id="273" r:id="rId19"/>
    <p:sldId id="274" r:id="rId20"/>
    <p:sldId id="275" r:id="rId21"/>
    <p:sldId id="348" r:id="rId22"/>
    <p:sldId id="277" r:id="rId23"/>
    <p:sldId id="1536" r:id="rId24"/>
    <p:sldId id="278" r:id="rId25"/>
    <p:sldId id="1776" r:id="rId26"/>
    <p:sldId id="1793" r:id="rId27"/>
    <p:sldId id="1794" r:id="rId28"/>
    <p:sldId id="1795" r:id="rId29"/>
    <p:sldId id="1796" r:id="rId30"/>
    <p:sldId id="1797" r:id="rId31"/>
    <p:sldId id="1798" r:id="rId32"/>
    <p:sldId id="995" r:id="rId33"/>
    <p:sldId id="1328" r:id="rId34"/>
    <p:sldId id="1801" r:id="rId35"/>
    <p:sldId id="1802" r:id="rId36"/>
    <p:sldId id="1803" r:id="rId37"/>
    <p:sldId id="1804" r:id="rId38"/>
    <p:sldId id="1805" r:id="rId39"/>
    <p:sldId id="1448" r:id="rId40"/>
    <p:sldId id="1781" r:id="rId41"/>
    <p:sldId id="1782" r:id="rId42"/>
    <p:sldId id="310" r:id="rId43"/>
    <p:sldId id="1424" r:id="rId44"/>
    <p:sldId id="1425" r:id="rId45"/>
    <p:sldId id="339" r:id="rId46"/>
    <p:sldId id="334" r:id="rId47"/>
    <p:sldId id="335" r:id="rId48"/>
    <p:sldId id="336" r:id="rId49"/>
    <p:sldId id="337" r:id="rId50"/>
    <p:sldId id="338" r:id="rId51"/>
    <p:sldId id="1541" r:id="rId52"/>
    <p:sldId id="304" r:id="rId53"/>
    <p:sldId id="305" r:id="rId54"/>
    <p:sldId id="1014" r:id="rId55"/>
    <p:sldId id="1291" r:id="rId56"/>
    <p:sldId id="311" r:id="rId57"/>
    <p:sldId id="312" r:id="rId58"/>
    <p:sldId id="313" r:id="rId59"/>
    <p:sldId id="314" r:id="rId60"/>
    <p:sldId id="315" r:id="rId61"/>
    <p:sldId id="316" r:id="rId62"/>
    <p:sldId id="317" r:id="rId63"/>
    <p:sldId id="318" r:id="rId64"/>
    <p:sldId id="319" r:id="rId65"/>
    <p:sldId id="1293" r:id="rId66"/>
    <p:sldId id="1691" r:id="rId67"/>
    <p:sldId id="1302" r:id="rId68"/>
    <p:sldId id="321" r:id="rId69"/>
    <p:sldId id="1015" r:id="rId70"/>
    <p:sldId id="485" r:id="rId71"/>
    <p:sldId id="1017" r:id="rId72"/>
    <p:sldId id="297" r:id="rId73"/>
    <p:sldId id="1799" r:id="rId74"/>
    <p:sldId id="1800" r:id="rId75"/>
    <p:sldId id="330" r:id="rId76"/>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104" y="72"/>
      </p:cViewPr>
      <p:guideLst>
        <p:guide orient="horz" pos="2232"/>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t>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10</a:t>
            </a:fld>
            <a:endParaRPr lang="en-US" altLang="en-US"/>
          </a:p>
        </p:txBody>
      </p:sp>
    </p:spTree>
    <p:extLst>
      <p:ext uri="{BB962C8B-B14F-4D97-AF65-F5344CB8AC3E}">
        <p14:creationId xmlns:p14="http://schemas.microsoft.com/office/powerpoint/2010/main" val="69765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14</a:t>
            </a:fld>
            <a:endParaRPr lang="en-US" altLang="en-US"/>
          </a:p>
        </p:txBody>
      </p:sp>
    </p:spTree>
    <p:extLst>
      <p:ext uri="{BB962C8B-B14F-4D97-AF65-F5344CB8AC3E}">
        <p14:creationId xmlns:p14="http://schemas.microsoft.com/office/powerpoint/2010/main" val="258695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3527775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26</a:t>
            </a:fld>
            <a:endParaRPr lang="en-US" altLang="en-US"/>
          </a:p>
        </p:txBody>
      </p:sp>
    </p:spTree>
    <p:extLst>
      <p:ext uri="{BB962C8B-B14F-4D97-AF65-F5344CB8AC3E}">
        <p14:creationId xmlns:p14="http://schemas.microsoft.com/office/powerpoint/2010/main" val="397845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27</a:t>
            </a:fld>
            <a:endParaRPr lang="en-US" altLang="en-US"/>
          </a:p>
        </p:txBody>
      </p:sp>
    </p:spTree>
    <p:extLst>
      <p:ext uri="{BB962C8B-B14F-4D97-AF65-F5344CB8AC3E}">
        <p14:creationId xmlns:p14="http://schemas.microsoft.com/office/powerpoint/2010/main" val="1482129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28</a:t>
            </a:fld>
            <a:endParaRPr lang="en-US" altLang="en-US"/>
          </a:p>
        </p:txBody>
      </p:sp>
    </p:spTree>
    <p:extLst>
      <p:ext uri="{BB962C8B-B14F-4D97-AF65-F5344CB8AC3E}">
        <p14:creationId xmlns:p14="http://schemas.microsoft.com/office/powerpoint/2010/main" val="7116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29</a:t>
            </a:fld>
            <a:endParaRPr lang="en-US" altLang="en-US"/>
          </a:p>
        </p:txBody>
      </p:sp>
    </p:spTree>
    <p:extLst>
      <p:ext uri="{BB962C8B-B14F-4D97-AF65-F5344CB8AC3E}">
        <p14:creationId xmlns:p14="http://schemas.microsoft.com/office/powerpoint/2010/main" val="82933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30</a:t>
            </a:fld>
            <a:endParaRPr lang="en-US" altLang="en-US"/>
          </a:p>
        </p:txBody>
      </p:sp>
    </p:spTree>
    <p:extLst>
      <p:ext uri="{BB962C8B-B14F-4D97-AF65-F5344CB8AC3E}">
        <p14:creationId xmlns:p14="http://schemas.microsoft.com/office/powerpoint/2010/main" val="3243355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31</a:t>
            </a:fld>
            <a:endParaRPr lang="en-US" altLang="en-US"/>
          </a:p>
        </p:txBody>
      </p:sp>
    </p:spTree>
    <p:extLst>
      <p:ext uri="{BB962C8B-B14F-4D97-AF65-F5344CB8AC3E}">
        <p14:creationId xmlns:p14="http://schemas.microsoft.com/office/powerpoint/2010/main" val="1463213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34</a:t>
            </a:fld>
            <a:endParaRPr lang="en-US" altLang="en-US"/>
          </a:p>
        </p:txBody>
      </p:sp>
    </p:spTree>
    <p:extLst>
      <p:ext uri="{BB962C8B-B14F-4D97-AF65-F5344CB8AC3E}">
        <p14:creationId xmlns:p14="http://schemas.microsoft.com/office/powerpoint/2010/main" val="375584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35</a:t>
            </a:fld>
            <a:endParaRPr lang="en-US" altLang="en-US"/>
          </a:p>
        </p:txBody>
      </p:sp>
    </p:spTree>
    <p:extLst>
      <p:ext uri="{BB962C8B-B14F-4D97-AF65-F5344CB8AC3E}">
        <p14:creationId xmlns:p14="http://schemas.microsoft.com/office/powerpoint/2010/main" val="2761517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36</a:t>
            </a:fld>
            <a:endParaRPr lang="en-US" altLang="en-US"/>
          </a:p>
        </p:txBody>
      </p:sp>
    </p:spTree>
    <p:extLst>
      <p:ext uri="{BB962C8B-B14F-4D97-AF65-F5344CB8AC3E}">
        <p14:creationId xmlns:p14="http://schemas.microsoft.com/office/powerpoint/2010/main" val="3126129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37</a:t>
            </a:fld>
            <a:endParaRPr lang="en-US" altLang="en-US"/>
          </a:p>
        </p:txBody>
      </p:sp>
    </p:spTree>
    <p:extLst>
      <p:ext uri="{BB962C8B-B14F-4D97-AF65-F5344CB8AC3E}">
        <p14:creationId xmlns:p14="http://schemas.microsoft.com/office/powerpoint/2010/main" val="420982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38</a:t>
            </a:fld>
            <a:endParaRPr lang="en-US" altLang="en-US"/>
          </a:p>
        </p:txBody>
      </p:sp>
    </p:spTree>
    <p:extLst>
      <p:ext uri="{BB962C8B-B14F-4D97-AF65-F5344CB8AC3E}">
        <p14:creationId xmlns:p14="http://schemas.microsoft.com/office/powerpoint/2010/main" val="872908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54</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55</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69</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97342776-1E4B-4E16-97A4-D5358A78EB2D}" type="slidenum">
              <a:rPr lang="en-US" altLang="en-US"/>
              <a:t>71</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351748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marL="0" marR="0" lvl="0" indent="0" algn="r" defTabSz="685800" rtl="0" eaLnBrk="0" fontAlgn="base" latinLnBrk="0" hangingPunct="0">
              <a:lnSpc>
                <a:spcPct val="100000"/>
              </a:lnSpc>
              <a:spcBef>
                <a:spcPct val="0"/>
              </a:spcBef>
              <a:spcAft>
                <a:spcPct val="0"/>
              </a:spcAft>
              <a:buClrTx/>
              <a:buSzTx/>
              <a:buFontTx/>
              <a:buNone/>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t>74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10325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Preparing yeast dough. Copyright © tomasworks/iStock/Thinkstock. Used by permission.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B8CF6D41-10B1-425B-B453-17394AA79B69}"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9356E4-27AD-40F7-AE7B-F0C5F6126A42}" type="datetime1">
              <a:rPr lang="en-US" altLang="en-US"/>
              <a:t>2/3/2024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97A87-0474-415B-9E76-F9B90C9D06B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D432DC-7562-4F74-95D6-8254A40CF065}" type="datetime1">
              <a:rPr lang="en-US" altLang="en-US"/>
              <a:t>2/3/2024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B85B71-AAF5-4137-BC24-D12689B218BF}"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18D24A-BBE5-4F4A-8F8D-5B195E6CDFB3}" type="datetime1">
              <a:rPr lang="en-US" altLang="en-US"/>
              <a:t>2/3/2024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E9AA58-3ABE-402A-96F4-A4419A580E4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A6DD66-0A80-4921-9D90-60F3DC78FD3C}" type="datetime1">
              <a:rPr lang="en-US" altLang="en-US"/>
              <a:t>2/3/2024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A0D83-D2C9-471C-B8DD-EAE77C2D611F}"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C99B86-44DF-4112-840D-BC383EC739D9}" type="datetime1">
              <a:rPr lang="en-US" altLang="en-US"/>
              <a:t>2/3/2024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D5FB4-4543-4D96-867A-388829449B21}"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E45280E-4A6C-45E7-BC5D-1D1AE4A1B455}" type="datetime1">
              <a:rPr lang="en-US" altLang="en-US"/>
              <a:t>2/3/2024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0D466-9594-4CEE-BBA4-B6C4831EFF3A}"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82D7E7-3F0C-4169-B664-7347E4773394}" type="datetime1">
              <a:rPr lang="en-US" altLang="en-US"/>
              <a:t>2/3/2024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140BE0-8C60-4AEA-9015-4C55A5E14900}"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9CAA28-9504-4167-A3A9-57AB0BE1B178}" type="datetime1">
              <a:rPr lang="en-US" altLang="en-US"/>
              <a:t>2/3/2024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8C76FF-C2DD-45E7-9CE4-1808F249419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92F1E1-63B9-4DB7-9686-C42525AD25E5}" type="datetime1">
              <a:rPr lang="en-US" altLang="en-US"/>
              <a:t>2/3/2024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D6F0C9-3BAC-40B5-BDF0-49A6A5B4F47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4A008-4B43-4407-A57C-CEB6CF1FD35F}" type="datetime1">
              <a:rPr lang="en-US" altLang="en-US"/>
              <a:t>2/3/2024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083B56-AADD-4F8B-A45E-B28A2398FFC7}"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8923E2-12CC-4975-AB8E-6A7692514269}" type="datetime1">
              <a:rPr lang="en-US" altLang="en-US"/>
              <a:t>2/3/2024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9DF7C-AD2E-4CA8-88D8-FAA2EEA26440}"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a:defRPr/>
            </a:pPr>
            <a:fld id="{A0738838-4164-4279-AAC8-48DFFEA39D8B}" type="datetime1">
              <a:rPr lang="en-US" altLang="en-US"/>
              <a:t>2/3/2024</a:t>
            </a:fld>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latin typeface="Calibri" panose="020F0502020204030204"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9E2C5CCA-394F-4F6E-8976-0BE5ECB64D9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772114" y="3269884"/>
            <a:ext cx="4371886" cy="733999"/>
          </a:xfrm>
        </p:spPr>
        <p:txBody>
          <a:bodyPr/>
          <a:lstStyle/>
          <a:p>
            <a:pPr algn="ctr" eaLnBrk="1" hangingPunct="1"/>
            <a:r>
              <a:rPr lang="en-US" altLang="en-US" sz="3200" dirty="0">
                <a:latin typeface="Arial Rounded MT Bold" panose="020F0704030504030204" pitchFamily="34" charset="0"/>
              </a:rPr>
              <a:t>February 4, 2024</a:t>
            </a:r>
          </a:p>
        </p:txBody>
      </p:sp>
      <p:sp>
        <p:nvSpPr>
          <p:cNvPr id="4" name="Title 1"/>
          <p:cNvSpPr txBox="1"/>
          <p:nvPr/>
        </p:nvSpPr>
        <p:spPr bwMode="auto">
          <a:xfrm>
            <a:off x="4772114" y="312156"/>
            <a:ext cx="4371885" cy="7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WELCOME!</a:t>
            </a:r>
          </a:p>
        </p:txBody>
      </p:sp>
      <p:pic>
        <p:nvPicPr>
          <p:cNvPr id="3" name="Picture 2" descr="A religious sign with a church and flowers&#10;&#10;Description automatically generated">
            <a:extLst>
              <a:ext uri="{FF2B5EF4-FFF2-40B4-BE49-F238E27FC236}">
                <a16:creationId xmlns:a16="http://schemas.microsoft.com/office/drawing/2014/main" id="{68717422-CC46-4CFD-4710-4B292EF328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365" y="312156"/>
            <a:ext cx="4432749" cy="6233687"/>
          </a:xfrm>
          <a:prstGeom prst="rect">
            <a:avLst/>
          </a:prstGeom>
          <a:noFill/>
          <a:ln w="19050">
            <a:solidFill>
              <a:srgbClr val="00B0F0"/>
            </a:solidFill>
          </a:ln>
        </p:spPr>
      </p:pic>
      <p:sp>
        <p:nvSpPr>
          <p:cNvPr id="5" name="Title 1">
            <a:extLst>
              <a:ext uri="{FF2B5EF4-FFF2-40B4-BE49-F238E27FC236}">
                <a16:creationId xmlns:a16="http://schemas.microsoft.com/office/drawing/2014/main" id="{9D220736-152B-D12A-05D8-08F2EB5AEF4F}"/>
              </a:ext>
            </a:extLst>
          </p:cNvPr>
          <p:cNvSpPr txBox="1"/>
          <p:nvPr/>
        </p:nvSpPr>
        <p:spPr bwMode="auto">
          <a:xfrm>
            <a:off x="4772115" y="1865239"/>
            <a:ext cx="4371885" cy="116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3600" dirty="0">
                <a:latin typeface="Arial Rounded MT Bold" panose="020F0704030504030204" pitchFamily="34" charset="0"/>
              </a:rPr>
              <a:t>Trinity</a:t>
            </a:r>
          </a:p>
          <a:p>
            <a:pPr algn="ctr" defTabSz="914400" eaLnBrk="1" hangingPunct="1"/>
            <a:r>
              <a:rPr lang="en-US" altLang="en-US" sz="3600" dirty="0">
                <a:latin typeface="Arial Rounded MT Bold" panose="020F0704030504030204" pitchFamily="34" charset="0"/>
              </a:rPr>
              <a:t>Lutheran Church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123735" y="1956756"/>
            <a:ext cx="6820329" cy="2416302"/>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Forgive us our sins and lead us back onto the path you have trod for the sake of others.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809920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492" y="1316801"/>
            <a:ext cx="7351015" cy="3876510"/>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In Christ, God meets us where we are and as we are and for his sake, God makes us whole and holy.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latin typeface="Arial Rounded MT Bold" panose="020F0704030504030204" pitchFamily="34" charset="0"/>
                <a:ea typeface="Times New Roman" panose="02020603050405020304" pitchFamily="18" charset="0"/>
              </a:rPr>
              <a:t>  Go forth to follow Jesus in the knowledge that your sins are forgiven. </a:t>
            </a: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algn="ctr">
              <a:buFont typeface="Symbol" panose="05050102010706020507" pitchFamily="18" charset="2"/>
              <a:buChar char=""/>
            </a:pPr>
            <a:r>
              <a:rPr lang="en-US" dirty="0"/>
              <a:t>Gathering Song/Hymn of Praise</a:t>
            </a:r>
          </a:p>
        </p:txBody>
      </p:sp>
      <p:sp>
        <p:nvSpPr>
          <p:cNvPr id="2" name="Rectangle 1"/>
          <p:cNvSpPr/>
          <p:nvPr/>
        </p:nvSpPr>
        <p:spPr>
          <a:xfrm>
            <a:off x="1" y="824563"/>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“Lord Jesus, Think on Me”</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309</a:t>
            </a:r>
          </a:p>
        </p:txBody>
      </p:sp>
      <p:pic>
        <p:nvPicPr>
          <p:cNvPr id="3" name="Picture 2">
            <a:extLst>
              <a:ext uri="{FF2B5EF4-FFF2-40B4-BE49-F238E27FC236}">
                <a16:creationId xmlns:a16="http://schemas.microsoft.com/office/drawing/2014/main" id="{E7FA70B1-BD59-8491-890A-86383D175974}"/>
              </a:ext>
            </a:extLst>
          </p:cNvPr>
          <p:cNvPicPr>
            <a:picLocks noChangeAspect="1"/>
          </p:cNvPicPr>
          <p:nvPr/>
        </p:nvPicPr>
        <p:blipFill>
          <a:blip r:embed="rId3"/>
          <a:stretch>
            <a:fillRect/>
          </a:stretch>
        </p:blipFill>
        <p:spPr>
          <a:xfrm>
            <a:off x="532221" y="2132229"/>
            <a:ext cx="8003357" cy="4596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“Lord Jesus, Think On Me”           LBW 309</a:t>
            </a:r>
          </a:p>
        </p:txBody>
      </p:sp>
      <p:sp>
        <p:nvSpPr>
          <p:cNvPr id="7" name="TextBox 6">
            <a:extLst>
              <a:ext uri="{FF2B5EF4-FFF2-40B4-BE49-F238E27FC236}">
                <a16:creationId xmlns:a16="http://schemas.microsoft.com/office/drawing/2014/main" id="{64AB0D8E-A0A1-0838-84E9-D4847E88084F}"/>
              </a:ext>
            </a:extLst>
          </p:cNvPr>
          <p:cNvSpPr txBox="1"/>
          <p:nvPr/>
        </p:nvSpPr>
        <p:spPr>
          <a:xfrm>
            <a:off x="546361" y="1004143"/>
            <a:ext cx="7975077"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1	Lord Jesus, think on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purge away my sin;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	from selfish passions set me free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make me pure within.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2	Lord Jesus, think on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by anxious thoughts oppressed;</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let me your loving servant be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taste your promised rest.</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675"/>
            <a:ext cx="9143998" cy="577338"/>
          </a:xfrm>
          <a:prstGeom prst="rect">
            <a:avLst/>
          </a:prstGeom>
        </p:spPr>
        <p:txBody>
          <a:bodyPr wrap="square">
            <a:spAutoFit/>
          </a:bodyPr>
          <a:lstStyle/>
          <a:p>
            <a:pPr marL="225425" marR="0" lvl="0" indent="-225425">
              <a:lnSpc>
                <a:spcPct val="107000"/>
              </a:lnSpc>
              <a:spcBef>
                <a:spcPts val="0"/>
              </a:spcBef>
              <a:spcAft>
                <a:spcPts val="600"/>
              </a:spcAft>
              <a:buFont typeface="Symbol" panose="05050102010706020507" pitchFamily="18" charset="2"/>
              <a:buChar char="*"/>
            </a:pPr>
            <a:r>
              <a:rPr lang="en-US" sz="2800" dirty="0">
                <a:solidFill>
                  <a:srgbClr val="000000"/>
                </a:solidFill>
                <a:latin typeface="Arial Rounded MT Bold" panose="020F0704030504030204" pitchFamily="34" charset="0"/>
                <a:ea typeface="Calibri" panose="020F0502020204030204" pitchFamily="34" charset="0"/>
              </a:rPr>
              <a:t>  </a:t>
            </a:r>
            <a:r>
              <a:rPr lang="en-US" sz="3200" dirty="0">
                <a:solidFill>
                  <a:srgbClr val="000000"/>
                </a:solidFill>
                <a:latin typeface="Arial Rounded MT Bold" panose="020F0704030504030204" pitchFamily="34" charset="0"/>
                <a:ea typeface="Calibri" panose="020F0502020204030204" pitchFamily="34" charset="0"/>
              </a:rPr>
              <a:t>“Lord Jesus, Think On Me”           LBW 309</a:t>
            </a:r>
          </a:p>
        </p:txBody>
      </p:sp>
      <p:sp>
        <p:nvSpPr>
          <p:cNvPr id="7" name="TextBox 6">
            <a:extLst>
              <a:ext uri="{FF2B5EF4-FFF2-40B4-BE49-F238E27FC236}">
                <a16:creationId xmlns:a16="http://schemas.microsoft.com/office/drawing/2014/main" id="{64AB0D8E-A0A1-0838-84E9-D4847E88084F}"/>
              </a:ext>
            </a:extLst>
          </p:cNvPr>
          <p:cNvSpPr txBox="1"/>
          <p:nvPr/>
        </p:nvSpPr>
        <p:spPr>
          <a:xfrm>
            <a:off x="584069" y="1004143"/>
            <a:ext cx="7899662" cy="5078313"/>
          </a:xfrm>
          <a:prstGeom prst="rect">
            <a:avLst/>
          </a:prstGeom>
          <a:noFill/>
        </p:spPr>
        <p:txBody>
          <a:bodyPr wrap="square">
            <a:spAutoFit/>
          </a:bodyPr>
          <a:lstStyle/>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3	Lord Jesus, think on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nor let me go astray;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through darkness and perplexity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point out your chosen way.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4	Lord Jesus, think on me,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that, when the flood is past,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I may the eternal brightness see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pPr>
            <a:r>
              <a:rPr lang="en-US" sz="3600" dirty="0">
                <a:effectLst/>
                <a:latin typeface="Arial Rounded MT Bold" panose="020F0704030504030204" pitchFamily="34" charset="0"/>
                <a:ea typeface="MS Mincho" panose="02020609040205080304" pitchFamily="49" charset="-128"/>
              </a:rPr>
              <a:t>	and share your joy at last.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0383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530" marR="0" indent="-68453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530" marR="0" indent="-68453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18600" y="856344"/>
            <a:ext cx="9118361" cy="515999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955965"/>
            <a:ext cx="9157803" cy="492529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cstate="screen"/>
          <a:srcRect/>
          <a:stretch>
            <a:fillRect/>
          </a:stretch>
        </p:blipFill>
        <p:spPr>
          <a:xfrm>
            <a:off x="0" y="831272"/>
            <a:ext cx="9144000" cy="5798127"/>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p:cNvSpPr/>
          <p:nvPr/>
        </p:nvSpPr>
        <p:spPr>
          <a:xfrm>
            <a:off x="0" y="51769"/>
            <a:ext cx="9143999"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41550" y="1033776"/>
            <a:ext cx="8384699" cy="5155257"/>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Mothering God, high and low, rich and poor, healthy and ailing, joyous and sorrowful, we come to you, knowing that in you is rest and restoration. Quiet our spirits that we might be open to receive your blessings in word and meal, for our own good and for the good of all. In Jesus’ name we pray.</a:t>
            </a: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96645"/>
            <a:ext cx="9144000" cy="4797524"/>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89164" y="1474170"/>
            <a:ext cx="7965671"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L:	Our scripture reading for this day is from the Gospel of Mark, the 5</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301658" y="1112363"/>
            <a:ext cx="8616099" cy="5632311"/>
          </a:xfrm>
          <a:prstGeom prst="rect">
            <a:avLst/>
          </a:prstGeom>
          <a:noFill/>
        </p:spPr>
        <p:txBody>
          <a:bodyPr wrap="square">
            <a:spAutoFit/>
          </a:bodyPr>
          <a:lstStyle/>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Jesus had crossed again in the boat to the other side, a great crowd gathered around him; and he was by the sea.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one of the leaders of the synagogue named Jairus came and, when he saw him, fell at his feet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begged him repeatedly, “My little daughter is at the point of death. Come and lay your hands on her, so that she may be</a:t>
            </a:r>
          </a:p>
        </p:txBody>
      </p:sp>
    </p:spTree>
    <p:extLst>
      <p:ext uri="{BB962C8B-B14F-4D97-AF65-F5344CB8AC3E}">
        <p14:creationId xmlns:p14="http://schemas.microsoft.com/office/powerpoint/2010/main" val="342751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301658" y="1112363"/>
            <a:ext cx="8616099"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made well, and live.”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he went with him.</a:t>
            </a:r>
          </a:p>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 large crowd followed him and pressed in on him.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there was a woman who had been suffering from hemorrhages for twelve years.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had endured much under many physicians, and had spent all that she had; and she was no better, but rather grew worse.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She had heard about</a:t>
            </a:r>
          </a:p>
        </p:txBody>
      </p:sp>
    </p:spTree>
    <p:extLst>
      <p:ext uri="{BB962C8B-B14F-4D97-AF65-F5344CB8AC3E}">
        <p14:creationId xmlns:p14="http://schemas.microsoft.com/office/powerpoint/2010/main" val="162537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301658" y="1112363"/>
            <a:ext cx="861609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Jesus, and came up behind him in the crowd and touched his cloak,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she said, “If I but touch his clothes, I will be made well.”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29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Immediately her hemorrhage stopped; and she felt in her body that she was healed of her disease.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Immediately aware that power had gone forth from him, Jesus turned about in the crowd and said, “Who touched my clothes?”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his</a:t>
            </a:r>
          </a:p>
        </p:txBody>
      </p:sp>
    </p:spTree>
    <p:extLst>
      <p:ext uri="{BB962C8B-B14F-4D97-AF65-F5344CB8AC3E}">
        <p14:creationId xmlns:p14="http://schemas.microsoft.com/office/powerpoint/2010/main" val="3334014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301658" y="1112363"/>
            <a:ext cx="861609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disciples said to him, “You see the crowd pressing in on you; how can you say, ‘Who touched me?’”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looked all around to see who had done it.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the woman, knowing what had happened to her, came in fear and trembling, fell down before him, and told him the whole truth.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34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said to her, “Daughter, your faith has made you well; go in peace, and</a:t>
            </a:r>
          </a:p>
        </p:txBody>
      </p:sp>
    </p:spTree>
    <p:extLst>
      <p:ext uri="{BB962C8B-B14F-4D97-AF65-F5344CB8AC3E}">
        <p14:creationId xmlns:p14="http://schemas.microsoft.com/office/powerpoint/2010/main" val="426790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301658" y="1112363"/>
            <a:ext cx="8616099"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be healed of your disease.”</a:t>
            </a:r>
          </a:p>
          <a:p>
            <a:pPr marL="0" marR="0">
              <a:spcBef>
                <a:spcPts val="0"/>
              </a:spcBef>
              <a:spcAft>
                <a:spcPts val="600"/>
              </a:spcAft>
            </a:pP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35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While he was still speaking, some people came from the leader’s house to say, “Your daughter is dead. Why trouble the teacher any further?”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36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overhearing what they said, Jesus said to the leader of the synagogue, “Do not fear, only believe.”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37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allowed no one to follow him except Peter, James, and John, the brother</a:t>
            </a:r>
          </a:p>
        </p:txBody>
      </p:sp>
    </p:spTree>
    <p:extLst>
      <p:ext uri="{BB962C8B-B14F-4D97-AF65-F5344CB8AC3E}">
        <p14:creationId xmlns:p14="http://schemas.microsoft.com/office/powerpoint/2010/main" val="130487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p:cNvSpPr/>
          <p:nvPr/>
        </p:nvSpPr>
        <p:spPr>
          <a:xfrm>
            <a:off x="471055" y="1551709"/>
            <a:ext cx="8377381" cy="4708981"/>
          </a:xfrm>
          <a:prstGeom prst="rect">
            <a:avLst/>
          </a:prstGeom>
        </p:spPr>
        <p:txBody>
          <a:bodyPr wrap="square">
            <a:spAutoFit/>
          </a:bodyPr>
          <a:lstStyle/>
          <a:p>
            <a:pPr marL="684530" indent="-684530"/>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530" indent="-684530"/>
            <a:endParaRPr lang="en-US" sz="1600" dirty="0">
              <a:latin typeface="Arial Rounded MT Bold" panose="020F0704030504030204" pitchFamily="34" charset="0"/>
            </a:endParaRPr>
          </a:p>
          <a:p>
            <a:pPr marL="684530" indent="-684530"/>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530" indent="-684530"/>
            <a:endParaRPr lang="en-US" sz="1800" b="1" dirty="0">
              <a:latin typeface="Arial Rounded MT Bold" panose="020F0704030504030204" pitchFamily="34" charset="0"/>
            </a:endParaRPr>
          </a:p>
          <a:p>
            <a:pPr marL="684530" indent="-684530"/>
            <a:r>
              <a:rPr lang="en-US" sz="3600" b="1" dirty="0">
                <a:latin typeface="Arial Rounded MT Bold" panose="020F0704030504030204" pitchFamily="34" charset="0"/>
              </a:rPr>
              <a:t>C:  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301658" y="1112363"/>
            <a:ext cx="8616099"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of James.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38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they came to the house of the leader of the synagogue, he saw a commotion, people weeping and wailing loudly.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39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he had entered, he said to them, “Why do you make a commotion and weep? The child is not dead but sleeping.”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40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they laughed at him. Then he put them all outside, and took the child’s father and mother and those who were with</a:t>
            </a:r>
          </a:p>
        </p:txBody>
      </p:sp>
    </p:spTree>
    <p:extLst>
      <p:ext uri="{BB962C8B-B14F-4D97-AF65-F5344CB8AC3E}">
        <p14:creationId xmlns:p14="http://schemas.microsoft.com/office/powerpoint/2010/main" val="4023873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454" y="136310"/>
            <a:ext cx="9028546" cy="707886"/>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Mark 5:21-43</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622D7D-2FB2-9398-0568-0C1CFD0863FB}"/>
              </a:ext>
            </a:extLst>
          </p:cNvPr>
          <p:cNvSpPr txBox="1"/>
          <p:nvPr/>
        </p:nvSpPr>
        <p:spPr>
          <a:xfrm>
            <a:off x="151602" y="1004452"/>
            <a:ext cx="8764595"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him, and went in where the child was.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41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took her by the hand and said to her, “Talitha cum,” which means, “Little girl, get up!”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42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immediately the girl got up and began to walk about (she was twelve years of age). At this they were overcome with amazement. </a:t>
            </a:r>
            <a:r>
              <a:rPr lang="en-US" sz="3600" b="1" baseline="30000" dirty="0">
                <a:effectLst/>
                <a:latin typeface="Arial Rounded MT Bold" panose="020F0704030504030204" pitchFamily="34" charset="0"/>
                <a:ea typeface="Calibri" panose="020F0502020204030204" pitchFamily="34" charset="0"/>
                <a:cs typeface="Times New Roman" panose="02020603050405020304" pitchFamily="18" charset="0"/>
              </a:rPr>
              <a:t>43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strictly ordered them that no one should know this, and told them to give her something to eat.</a:t>
            </a:r>
          </a:p>
        </p:txBody>
      </p:sp>
    </p:spTree>
    <p:extLst>
      <p:ext uri="{BB962C8B-B14F-4D97-AF65-F5344CB8AC3E}">
        <p14:creationId xmlns:p14="http://schemas.microsoft.com/office/powerpoint/2010/main" val="3220645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0000"/>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6" name="TextBox 5"/>
          <p:cNvSpPr txBox="1"/>
          <p:nvPr/>
        </p:nvSpPr>
        <p:spPr>
          <a:xfrm>
            <a:off x="855517" y="1189605"/>
            <a:ext cx="7509165" cy="222708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5454" y="136310"/>
            <a:ext cx="9028546" cy="646331"/>
          </a:xfrm>
          <a:prstGeom prst="rect">
            <a:avLst/>
          </a:prstGeom>
        </p:spPr>
        <p:txBody>
          <a:bodyPr wrap="square">
            <a:spAutoFit/>
          </a:bodyPr>
          <a:lstStyle/>
          <a:p>
            <a:pPr marL="571500" marR="0" lvl="0" indent="-571500">
              <a:spcBef>
                <a:spcPts val="0"/>
              </a:spcBef>
              <a:spcAft>
                <a:spcPts val="600"/>
              </a:spcAft>
              <a:buFont typeface="Arial" panose="020B0604020202020204" pitchFamily="34" charset="0"/>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Mark 5:21-43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0938F9BB-BF95-94D7-9DFC-BBBEC2F4990A}"/>
              </a:ext>
            </a:extLst>
          </p:cNvPr>
          <p:cNvPicPr>
            <a:picLocks noChangeAspect="1"/>
          </p:cNvPicPr>
          <p:nvPr/>
        </p:nvPicPr>
        <p:blipFill>
          <a:blip r:embed="rId3"/>
          <a:stretch>
            <a:fillRect/>
          </a:stretch>
        </p:blipFill>
        <p:spPr>
          <a:xfrm>
            <a:off x="569466" y="1130738"/>
            <a:ext cx="8003357" cy="4596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58EFDE-62DC-C2F6-31C4-A3F09ED2E664}"/>
              </a:ext>
            </a:extLst>
          </p:cNvPr>
          <p:cNvPicPr>
            <a:picLocks noChangeAspect="1"/>
          </p:cNvPicPr>
          <p:nvPr/>
        </p:nvPicPr>
        <p:blipFill rotWithShape="1">
          <a:blip r:embed="rId3"/>
          <a:srcRect l="12861" r="1213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spcAft>
                <a:spcPts val="600"/>
              </a:spcAft>
            </a:pPr>
            <a:r>
              <a:rPr lang="en-US" altLang="en-US" sz="40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643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BA6422B0-34E3-0B29-2CB2-4B6BC7E17E54}"/>
              </a:ext>
            </a:extLst>
          </p:cNvPr>
          <p:cNvPicPr>
            <a:picLocks noChangeAspect="1"/>
          </p:cNvPicPr>
          <p:nvPr/>
        </p:nvPicPr>
        <p:blipFill>
          <a:blip r:embed="rId3"/>
          <a:stretch>
            <a:fillRect/>
          </a:stretch>
        </p:blipFill>
        <p:spPr>
          <a:xfrm>
            <a:off x="100158" y="869622"/>
            <a:ext cx="4943181" cy="3707386"/>
          </a:xfrm>
          <a:prstGeom prst="ellipse">
            <a:avLst/>
          </a:prstGeom>
          <a:ln>
            <a:noFill/>
          </a:ln>
          <a:effectLst>
            <a:softEdge rad="112500"/>
          </a:effectLst>
        </p:spPr>
      </p:pic>
      <p:pic>
        <p:nvPicPr>
          <p:cNvPr id="5" name="Picture 4">
            <a:extLst>
              <a:ext uri="{FF2B5EF4-FFF2-40B4-BE49-F238E27FC236}">
                <a16:creationId xmlns:a16="http://schemas.microsoft.com/office/drawing/2014/main" id="{F786AE14-6F04-DF27-1999-B5D9FDBE7E7D}"/>
              </a:ext>
            </a:extLst>
          </p:cNvPr>
          <p:cNvPicPr>
            <a:picLocks noChangeAspect="1"/>
          </p:cNvPicPr>
          <p:nvPr/>
        </p:nvPicPr>
        <p:blipFill>
          <a:blip r:embed="rId4"/>
          <a:stretch>
            <a:fillRect/>
          </a:stretch>
        </p:blipFill>
        <p:spPr>
          <a:xfrm>
            <a:off x="3987418" y="2904632"/>
            <a:ext cx="5136034" cy="3852025"/>
          </a:xfrm>
          <a:prstGeom prst="ellipse">
            <a:avLst/>
          </a:prstGeom>
          <a:ln>
            <a:noFill/>
          </a:ln>
          <a:effectLst>
            <a:softEdge rad="112500"/>
          </a:effectLst>
        </p:spPr>
      </p:pic>
    </p:spTree>
    <p:extLst>
      <p:ext uri="{BB962C8B-B14F-4D97-AF65-F5344CB8AC3E}">
        <p14:creationId xmlns:p14="http://schemas.microsoft.com/office/powerpoint/2010/main" val="3215628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3" name="Picture 2">
            <a:extLst>
              <a:ext uri="{FF2B5EF4-FFF2-40B4-BE49-F238E27FC236}">
                <a16:creationId xmlns:a16="http://schemas.microsoft.com/office/drawing/2014/main" id="{8998948A-534B-11B1-7526-E10EC50937A9}"/>
              </a:ext>
            </a:extLst>
          </p:cNvPr>
          <p:cNvPicPr>
            <a:picLocks noChangeAspect="1"/>
          </p:cNvPicPr>
          <p:nvPr/>
        </p:nvPicPr>
        <p:blipFill>
          <a:blip r:embed="rId3"/>
          <a:stretch>
            <a:fillRect/>
          </a:stretch>
        </p:blipFill>
        <p:spPr>
          <a:xfrm>
            <a:off x="828675" y="791110"/>
            <a:ext cx="7410450" cy="585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206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39"/>
            <a:ext cx="9104614"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1BD1AAFD-7F1A-89B3-13A6-A4B4FD8DB79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6" b="95152" l="10000" r="90000">
                        <a14:foregroundMark x1="38548" y1="90000" x2="51774" y2="94848"/>
                        <a14:foregroundMark x1="51774" y1="94848" x2="58710" y2="91212"/>
                        <a14:foregroundMark x1="58710" y1="91212" x2="60323" y2="89394"/>
                        <a14:foregroundMark x1="43548" y1="95152" x2="50000" y2="96970"/>
                        <a14:foregroundMark x1="50000" y1="96970" x2="57419" y2="95152"/>
                        <a14:foregroundMark x1="57419" y1="95152" x2="63065" y2="88182"/>
                        <a14:foregroundMark x1="63065" y1="88182" x2="63387" y2="84848"/>
                        <a14:foregroundMark x1="46935" y1="11212" x2="49355" y2="606"/>
                        <a14:foregroundMark x1="49355" y1="606" x2="52581" y2="9091"/>
                      </a14:backgroundRemoval>
                    </a14:imgEffect>
                  </a14:imgLayer>
                </a14:imgProps>
              </a:ext>
            </a:extLst>
          </a:blip>
          <a:srcRect l="29648" r="31572"/>
          <a:stretch/>
        </p:blipFill>
        <p:spPr>
          <a:xfrm rot="18515758">
            <a:off x="352750" y="-1897697"/>
            <a:ext cx="6872451" cy="9432472"/>
          </a:xfrm>
          <a:prstGeom prst="rect">
            <a:avLst/>
          </a:prstGeom>
        </p:spPr>
      </p:pic>
    </p:spTree>
    <p:extLst>
      <p:ext uri="{BB962C8B-B14F-4D97-AF65-F5344CB8AC3E}">
        <p14:creationId xmlns:p14="http://schemas.microsoft.com/office/powerpoint/2010/main" val="548141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p:nvPr/>
        </p:nvSpPr>
        <p:spPr bwMode="auto">
          <a:xfrm>
            <a:off x="941295" y="5279511"/>
            <a:ext cx="7261411" cy="7398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defTabSz="914400" eaLnBrk="1" hangingPunct="1">
              <a:spcAft>
                <a:spcPts val="600"/>
              </a:spcAft>
            </a:pPr>
            <a:r>
              <a:rPr lang="en-US" altLang="en-US" sz="40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2E3201E2-DBED-8AD1-BF50-60210836B176}"/>
              </a:ext>
            </a:extLst>
          </p:cNvPr>
          <p:cNvPicPr>
            <a:picLocks noChangeAspect="1"/>
          </p:cNvPicPr>
          <p:nvPr/>
        </p:nvPicPr>
        <p:blipFill rotWithShape="1">
          <a:blip r:embed="rId3"/>
          <a:srcRect l="1695" r="20637" b="1"/>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1686498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lgn="ctr">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HYMN OF THE DAY</a:t>
            </a:r>
            <a:endParaRPr lang="en-US" altLang="en-US" sz="3600" dirty="0">
              <a:solidFill>
                <a:prstClr val="black"/>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6C28EE2B-534D-2792-ECA8-FDE943F611AD}"/>
              </a:ext>
            </a:extLst>
          </p:cNvPr>
          <p:cNvSpPr txBox="1"/>
          <p:nvPr/>
        </p:nvSpPr>
        <p:spPr>
          <a:xfrm>
            <a:off x="1262952" y="1087880"/>
            <a:ext cx="6641184" cy="1754326"/>
          </a:xfrm>
          <a:prstGeom prst="rect">
            <a:avLst/>
          </a:prstGeom>
          <a:noFill/>
        </p:spPr>
        <p:txBody>
          <a:bodyPr wrap="square">
            <a:spAutoFit/>
          </a:bodyPr>
          <a:lstStyle/>
          <a:p>
            <a:pPr algn="ctr"/>
            <a:r>
              <a:rPr lang="en-US" sz="3600" b="1" dirty="0">
                <a:effectLst/>
                <a:latin typeface="Arial Rounded MT Bold" panose="020F0704030504030204" pitchFamily="34" charset="0"/>
                <a:ea typeface="Calibri" panose="020F0502020204030204" pitchFamily="34" charset="0"/>
              </a:rPr>
              <a:t>“XXX”</a:t>
            </a:r>
          </a:p>
          <a:p>
            <a:pPr algn="ctr"/>
            <a:endParaRPr lang="en-US" sz="3600" b="1" dirty="0">
              <a:effectLst/>
              <a:latin typeface="Arial Rounded MT Bold" panose="020F0704030504030204" pitchFamily="34" charset="0"/>
              <a:ea typeface="Calibri" panose="020F0502020204030204" pitchFamily="34" charset="0"/>
            </a:endParaRPr>
          </a:p>
          <a:p>
            <a:pPr algn="ctr"/>
            <a:r>
              <a:rPr lang="en-US" sz="3600" b="1" dirty="0">
                <a:effectLst/>
                <a:latin typeface="Arial Rounded MT Bold" panose="020F0704030504030204" pitchFamily="34" charset="0"/>
                <a:ea typeface="Calibri" panose="020F0502020204030204" pitchFamily="34" charset="0"/>
              </a:rPr>
              <a:t>LBW XXX</a:t>
            </a:r>
            <a:endParaRPr lang="en-US" sz="3600" dirty="0">
              <a:latin typeface="Arial Rounded MT Bold" panose="020F0704030504030204" pitchFamily="34" charset="0"/>
            </a:endParaRPr>
          </a:p>
        </p:txBody>
      </p:sp>
      <p:pic>
        <p:nvPicPr>
          <p:cNvPr id="5" name="Picture 4">
            <a:extLst>
              <a:ext uri="{FF2B5EF4-FFF2-40B4-BE49-F238E27FC236}">
                <a16:creationId xmlns:a16="http://schemas.microsoft.com/office/drawing/2014/main" id="{8E18FCBE-C6F1-6248-C2DA-B3287448A2A1}"/>
              </a:ext>
            </a:extLst>
          </p:cNvPr>
          <p:cNvPicPr>
            <a:picLocks noChangeAspect="1"/>
          </p:cNvPicPr>
          <p:nvPr/>
        </p:nvPicPr>
        <p:blipFill>
          <a:blip r:embed="rId2"/>
          <a:stretch>
            <a:fillRect/>
          </a:stretch>
        </p:blipFill>
        <p:spPr>
          <a:xfrm>
            <a:off x="2209800" y="3147964"/>
            <a:ext cx="47244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514764"/>
            <a:ext cx="9144000" cy="4590482"/>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“XXX”   			  			LBW XXX</a:t>
            </a:r>
          </a:p>
        </p:txBody>
      </p:sp>
    </p:spTree>
    <p:extLst>
      <p:ext uri="{BB962C8B-B14F-4D97-AF65-F5344CB8AC3E}">
        <p14:creationId xmlns:p14="http://schemas.microsoft.com/office/powerpoint/2010/main" val="2839687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610482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09" y="1585461"/>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0" y="1751715"/>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505" marR="0" lvl="0" indent="-738505" algn="l" defTabSz="685800" rtl="0" eaLnBrk="0" fontAlgn="base" latinLnBrk="0" hangingPunct="0">
              <a:lnSpc>
                <a:spcPct val="100000"/>
              </a:lnSpc>
              <a:spcBef>
                <a:spcPct val="0"/>
              </a:spcBef>
              <a:spcAft>
                <a:spcPct val="0"/>
              </a:spcAft>
              <a:buClrTx/>
              <a:buSzTx/>
              <a:buFontTx/>
              <a:buNone/>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2416302"/>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19467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787464"/>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59488" y="946299"/>
            <a:ext cx="8835656" cy="4834657"/>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209964"/>
            <a:ext cx="9144000" cy="4257964"/>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707" y="946299"/>
            <a:ext cx="7293936" cy="3649076"/>
          </a:xfrm>
          <a:prstGeom prst="rect">
            <a:avLst/>
          </a:prstGeom>
        </p:spPr>
        <p:txBody>
          <a:bodyPr wrap="square">
            <a:spAutoFit/>
          </a:bodyPr>
          <a:lstStyle/>
          <a:p>
            <a:pPr marL="690880" marR="0" indent="-6908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07209"/>
            <a:ext cx="9144000"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a:t>
            </a:r>
            <a:r>
              <a:rPr lang="en-US" sz="3200" b="1" dirty="0">
                <a:latin typeface="Arial Rounded MT Bold" panose="020F0704030504030204" pitchFamily="34" charset="0"/>
                <a:ea typeface="Calibri" panose="020F0502020204030204" pitchFamily="34" charset="0"/>
                <a:cs typeface="Times New Roman" panose="02020603050405020304" pitchFamily="18" charset="0"/>
              </a:rPr>
              <a:t>QUILT TYING AND PRESENTATION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CB57F1-1375-15A7-F8EE-2599C46379D3}"/>
              </a:ext>
            </a:extLst>
          </p:cNvPr>
          <p:cNvSpPr txBox="1"/>
          <p:nvPr/>
        </p:nvSpPr>
        <p:spPr>
          <a:xfrm>
            <a:off x="698090" y="2105392"/>
            <a:ext cx="7678993" cy="2862322"/>
          </a:xfrm>
          <a:prstGeom prst="rect">
            <a:avLst/>
          </a:prstGeom>
          <a:noFill/>
        </p:spPr>
        <p:txBody>
          <a:bodyPr wrap="square">
            <a:spAutoFit/>
          </a:bodyPr>
          <a:lstStyle/>
          <a:p>
            <a:r>
              <a:rPr lang="en-US" sz="3600" dirty="0">
                <a:latin typeface="Arial Rounded MT Bold" panose="020F0704030504030204" pitchFamily="34" charset="0"/>
              </a:rPr>
              <a:t>This Quilt was lovingly crafted for recovery and healing especially for XXX.</a:t>
            </a:r>
          </a:p>
          <a:p>
            <a:endParaRPr lang="en-US" sz="3600" dirty="0">
              <a:latin typeface="Arial Rounded MT Bold" panose="020F0704030504030204" pitchFamily="34" charset="0"/>
            </a:endParaRPr>
          </a:p>
          <a:p>
            <a:r>
              <a:rPr lang="en-US" sz="3600" dirty="0">
                <a:latin typeface="Arial Rounded MT Bold" panose="020F0704030504030204" pitchFamily="34" charset="0"/>
              </a:rPr>
              <a:t>Let us pray…</a:t>
            </a:r>
          </a:p>
        </p:txBody>
      </p:sp>
    </p:spTree>
    <p:extLst>
      <p:ext uri="{BB962C8B-B14F-4D97-AF65-F5344CB8AC3E}">
        <p14:creationId xmlns:p14="http://schemas.microsoft.com/office/powerpoint/2010/main" val="221829410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our teacher and healer,</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In mercy,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4259" y="1196516"/>
            <a:ext cx="7595482" cy="469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Confident that in Christ Jesus you answer prayer, we lift to you all for whom pray, aloud and in our hearts, through Jesus Christ, our savior.</a:t>
            </a:r>
          </a:p>
          <a:p>
            <a:pPr marL="684530" marR="0" indent="-684530">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530" marR="0" indent="-68453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91402"/>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OFFERING</a:t>
            </a:r>
          </a:p>
        </p:txBody>
      </p:sp>
      <p:pic>
        <p:nvPicPr>
          <p:cNvPr id="3" name="Picture 2">
            <a:extLst>
              <a:ext uri="{FF2B5EF4-FFF2-40B4-BE49-F238E27FC236}">
                <a16:creationId xmlns:a16="http://schemas.microsoft.com/office/drawing/2014/main" id="{C34AD475-FC73-7B0D-F01C-9B68B4EF555E}"/>
              </a:ext>
            </a:extLst>
          </p:cNvPr>
          <p:cNvPicPr>
            <a:picLocks noChangeAspect="1"/>
          </p:cNvPicPr>
          <p:nvPr/>
        </p:nvPicPr>
        <p:blipFill>
          <a:blip r:embed="rId3"/>
          <a:stretch>
            <a:fillRect/>
          </a:stretch>
        </p:blipFill>
        <p:spPr>
          <a:xfrm>
            <a:off x="532221" y="1130738"/>
            <a:ext cx="8003357" cy="4596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 PRAYER</a:t>
            </a:r>
          </a:p>
        </p:txBody>
      </p:sp>
      <p:pic>
        <p:nvPicPr>
          <p:cNvPr id="3" name="Picture 2">
            <a:extLst>
              <a:ext uri="{FF2B5EF4-FFF2-40B4-BE49-F238E27FC236}">
                <a16:creationId xmlns:a16="http://schemas.microsoft.com/office/drawing/2014/main" id="{8272495F-DFB4-9C54-A4CF-632A35C9879D}"/>
              </a:ext>
            </a:extLst>
          </p:cNvPr>
          <p:cNvPicPr>
            <a:picLocks noChangeAspect="1"/>
          </p:cNvPicPr>
          <p:nvPr/>
        </p:nvPicPr>
        <p:blipFill>
          <a:blip r:embed="rId3"/>
          <a:stretch>
            <a:fillRect/>
          </a:stretch>
        </p:blipFill>
        <p:spPr>
          <a:xfrm>
            <a:off x="532221" y="1130738"/>
            <a:ext cx="8003357" cy="4596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0" y="812057"/>
            <a:ext cx="9144000" cy="6045942"/>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a:blip r:embed="rId2"/>
          <a:stretch>
            <a:fillRect/>
          </a:stretch>
        </p:blipFill>
        <p:spPr>
          <a:xfrm>
            <a:off x="0" y="945221"/>
            <a:ext cx="9166814" cy="5912777"/>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1330035"/>
            <a:ext cx="9144000" cy="5190837"/>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82193" y="1999634"/>
            <a:ext cx="8902557" cy="2811539"/>
          </a:xfrm>
          <a:prstGeom prst="rect">
            <a:avLst/>
          </a:prstGeom>
        </p:spPr>
        <p:txBody>
          <a:bodyPr wrap="square">
            <a:spAutoFit/>
          </a:bodyPr>
          <a:lstStyle/>
          <a:p>
            <a:pPr marL="462280" marR="0" indent="-462280">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a:t>
            </a:r>
          </a:p>
          <a:p>
            <a:pPr marL="462280" marR="0" indent="-462280">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2280" marR="0" indent="-462280">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2280" marR="0" indent="-462280">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2280" marR="0" indent="-462280">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0966" y="1392857"/>
            <a:ext cx="8369352" cy="4194674"/>
          </a:xfrm>
          <a:prstGeom prst="rect">
            <a:avLst/>
          </a:prstGeom>
        </p:spPr>
        <p:txBody>
          <a:bodyPr wrap="square">
            <a:spAutoFit/>
          </a:bodyPr>
          <a:lstStyle/>
          <a:p>
            <a:pPr marL="573405" marR="0" indent="-573405">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Jesus, whose touch means healing and wholeness, reaches out to you, takes you by the hand, and invites you to this holy table, where all are fed and nourished by his grace. Come and eat. All is prepared for you.</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At the Railing”.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7C59B20-01E8-2847-7287-D639179454FF}"/>
              </a:ext>
            </a:extLst>
          </p:cNvPr>
          <p:cNvSpPr txBox="1"/>
          <p:nvPr/>
        </p:nvSpPr>
        <p:spPr>
          <a:xfrm>
            <a:off x="412955" y="1612490"/>
            <a:ext cx="8475406" cy="3170099"/>
          </a:xfrm>
          <a:prstGeom prst="rect">
            <a:avLst/>
          </a:prstGeom>
          <a:noFill/>
        </p:spPr>
        <p:txBody>
          <a:bodyPr wrap="square">
            <a:spAutoFit/>
          </a:bodyPr>
          <a:lstStyle/>
          <a:p>
            <a:pPr marL="688975" marR="0" indent="-688975">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May this body and blood of our Lord and Savior, Jesus Christ, strengthen, keep, and unity us, </a:t>
            </a:r>
            <a:r>
              <a:rPr lang="en-US" sz="36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 now and forever,</a:t>
            </a:r>
          </a:p>
          <a:p>
            <a:pPr marL="228600" marR="0" indent="-228600">
              <a:spcBef>
                <a:spcPts val="0"/>
              </a:spcBef>
              <a:spcAft>
                <a:spcPts val="0"/>
              </a:spcAft>
            </a:pP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228600" marR="0" indent="-228600">
              <a:spcBef>
                <a:spcPts val="0"/>
              </a:spcBef>
              <a:spcAft>
                <a:spcPts val="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Amen.</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3210" marR="0" indent="-283210">
              <a:spcBef>
                <a:spcPts val="0"/>
              </a:spcBef>
              <a:spcAft>
                <a:spcPts val="0"/>
              </a:spcAft>
            </a:pPr>
            <a:r>
              <a:rPr lang="en-US" sz="3200" b="1"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b="51796"/>
          <a:stretch>
            <a:fillRect/>
          </a:stretch>
        </p:blipFill>
        <p:spPr>
          <a:xfrm>
            <a:off x="0" y="894492"/>
            <a:ext cx="9144000" cy="5427649"/>
          </a:xfrm>
          <a:prstGeom prst="rect">
            <a:avLst/>
          </a:prstGeom>
        </p:spPr>
      </p:pic>
    </p:spTree>
    <p:extLst>
      <p:ext uri="{BB962C8B-B14F-4D97-AF65-F5344CB8AC3E}">
        <p14:creationId xmlns:p14="http://schemas.microsoft.com/office/powerpoint/2010/main" val="167265635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3" name="Picture 2" descr="A picture containing timeline&#10;&#10;Description automatically generated"/>
          <p:cNvPicPr>
            <a:picLocks noChangeAspect="1"/>
          </p:cNvPicPr>
          <p:nvPr/>
        </p:nvPicPr>
        <p:blipFill rotWithShape="1">
          <a:blip r:embed="rId2" cstate="screen"/>
          <a:srcRect t="49548"/>
          <a:stretch>
            <a:fillRect/>
          </a:stretch>
        </p:blipFill>
        <p:spPr>
          <a:xfrm>
            <a:off x="0" y="1059873"/>
            <a:ext cx="9144000" cy="5243420"/>
          </a:xfrm>
          <a:prstGeom prst="rect">
            <a:avLst/>
          </a:prstGeom>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409562" y="1441534"/>
            <a:ext cx="8324873" cy="2685094"/>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Giver of every gift, Christ’s body is our food, and we are Christ’s body.  Raise us to life by your power for the benefit of all and to your glory, now and forever.</a:t>
            </a:r>
          </a:p>
        </p:txBody>
      </p:sp>
      <p:sp>
        <p:nvSpPr>
          <p:cNvPr id="3" name="Rectangle 2"/>
          <p:cNvSpPr/>
          <p:nvPr/>
        </p:nvSpPr>
        <p:spPr>
          <a:xfrm>
            <a:off x="409562" y="4730428"/>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1" y="905173"/>
            <a:ext cx="9144000" cy="3814609"/>
          </a:xfrm>
        </p:spPr>
        <p:txBody>
          <a:bodyPr anchor="t"/>
          <a:lstStyle/>
          <a:p>
            <a:pPr marL="573405" marR="0" lvl="0" indent="-573405">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38861" y="1759354"/>
            <a:ext cx="7590077"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God who names you, Christ who claims you, and the Holy Spirit who dwells in you, </a:t>
            </a:r>
            <a:r>
              <a:rPr lang="en-US"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bless you and remain with you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9143999" cy="706582"/>
          </a:xfrm>
        </p:spPr>
        <p:txBody>
          <a:bodyPr/>
          <a:lstStyle/>
          <a:p>
            <a:pPr marL="571500" indent="-571500" algn="ctr">
              <a:buFont typeface="Symbol" panose="05050102010706020507" pitchFamily="18" charset="2"/>
              <a:buChar char=""/>
            </a:pPr>
            <a:r>
              <a:rPr lang="en-US" dirty="0"/>
              <a:t>Sending Song</a:t>
            </a:r>
          </a:p>
        </p:txBody>
      </p:sp>
      <p:sp>
        <p:nvSpPr>
          <p:cNvPr id="2" name="Rectangle 1"/>
          <p:cNvSpPr/>
          <p:nvPr/>
        </p:nvSpPr>
        <p:spPr>
          <a:xfrm>
            <a:off x="0" y="675635"/>
            <a:ext cx="9143998" cy="1307666"/>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“Joyful, Joyful We Adore Thee”</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551</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0714CB18-FA06-4B6F-CE37-F83427A71515}"/>
              </a:ext>
            </a:extLst>
          </p:cNvPr>
          <p:cNvPicPr>
            <a:picLocks noChangeAspect="1"/>
          </p:cNvPicPr>
          <p:nvPr/>
        </p:nvPicPr>
        <p:blipFill>
          <a:blip r:embed="rId3"/>
          <a:stretch>
            <a:fillRect/>
          </a:stretch>
        </p:blipFill>
        <p:spPr>
          <a:xfrm>
            <a:off x="532221" y="2049289"/>
            <a:ext cx="8003357" cy="4596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“Joyful, Joyful We Adore Thee”       LBW 551</a:t>
            </a:r>
          </a:p>
        </p:txBody>
      </p:sp>
      <p:sp>
        <p:nvSpPr>
          <p:cNvPr id="6" name="TextBox 5">
            <a:extLst>
              <a:ext uri="{FF2B5EF4-FFF2-40B4-BE49-F238E27FC236}">
                <a16:creationId xmlns:a16="http://schemas.microsoft.com/office/drawing/2014/main" id="{B855C391-BE99-9998-279F-4FD9BC085647}"/>
              </a:ext>
            </a:extLst>
          </p:cNvPr>
          <p:cNvSpPr txBox="1"/>
          <p:nvPr/>
        </p:nvSpPr>
        <p:spPr>
          <a:xfrm>
            <a:off x="60881" y="1150070"/>
            <a:ext cx="8946037" cy="4524315"/>
          </a:xfrm>
          <a:prstGeom prst="rect">
            <a:avLst/>
          </a:prstGeom>
          <a:noFill/>
        </p:spPr>
        <p:txBody>
          <a:bodyPr wrap="square">
            <a:spAutoFit/>
          </a:bodyPr>
          <a:lstStyle/>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1	Joyful, joyful we adore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God of glory, Lord of love!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Hearts unfold like </a:t>
            </a:r>
            <a:r>
              <a:rPr lang="en-US" sz="3600" dirty="0" err="1">
                <a:effectLst/>
                <a:latin typeface="Arial Rounded MT Bold" panose="020F0704030504030204" pitchFamily="34" charset="0"/>
                <a:ea typeface="MS Mincho" panose="02020609040205080304" pitchFamily="49" charset="-128"/>
              </a:rPr>
              <a:t>flow’rs</a:t>
            </a:r>
            <a:r>
              <a:rPr lang="en-US" sz="3600" dirty="0">
                <a:effectLst/>
                <a:latin typeface="Arial Rounded MT Bold" panose="020F0704030504030204" pitchFamily="34" charset="0"/>
                <a:ea typeface="MS Mincho" panose="02020609040205080304" pitchFamily="49" charset="-128"/>
              </a:rPr>
              <a:t> before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praising thee, their sun above.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Melt the clouds of sin and sadness,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drive the gloom of doubt away.</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Giver of immortal gladness,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fill us with the light of day.</a:t>
            </a:r>
            <a:endParaRPr lang="en-US" sz="3600" dirty="0">
              <a:effectLst/>
              <a:latin typeface="Arial Rounded MT Bold" panose="020F0704030504030204" pitchFamily="34" charset="0"/>
              <a:ea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“Joyful, Joyful We Adore Thee”       LBW 551</a:t>
            </a:r>
          </a:p>
        </p:txBody>
      </p:sp>
      <p:sp>
        <p:nvSpPr>
          <p:cNvPr id="6" name="TextBox 5">
            <a:extLst>
              <a:ext uri="{FF2B5EF4-FFF2-40B4-BE49-F238E27FC236}">
                <a16:creationId xmlns:a16="http://schemas.microsoft.com/office/drawing/2014/main" id="{B855C391-BE99-9998-279F-4FD9BC085647}"/>
              </a:ext>
            </a:extLst>
          </p:cNvPr>
          <p:cNvSpPr txBox="1"/>
          <p:nvPr/>
        </p:nvSpPr>
        <p:spPr>
          <a:xfrm>
            <a:off x="197963" y="1150070"/>
            <a:ext cx="8748074" cy="4524315"/>
          </a:xfrm>
          <a:prstGeom prst="rect">
            <a:avLst/>
          </a:prstGeom>
          <a:noFill/>
        </p:spPr>
        <p:txBody>
          <a:bodyPr wrap="square">
            <a:spAutoFit/>
          </a:bodyPr>
          <a:lstStyle/>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2	All thy works with joy surround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reflect thy rays,</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stars and angels sing around thee,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center of unbroken praise.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Field and forest, vale and mountain,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flow’ry</a:t>
            </a:r>
            <a:r>
              <a:rPr lang="en-US" sz="3600" dirty="0">
                <a:effectLst/>
                <a:latin typeface="Arial Rounded MT Bold" panose="020F0704030504030204" pitchFamily="34" charset="0"/>
                <a:ea typeface="MS Mincho" panose="02020609040205080304" pitchFamily="49" charset="-128"/>
              </a:rPr>
              <a:t> meadow, flashing sea,</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chanting bird, and flowing fountain</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call us to rejoice in thee.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622159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0" fontAlgn="base" latinLnBrk="0" hangingPunct="0">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p:cNvSpPr/>
          <p:nvPr/>
        </p:nvSpPr>
        <p:spPr>
          <a:xfrm>
            <a:off x="0" y="59310"/>
            <a:ext cx="9144000" cy="584775"/>
          </a:xfrm>
          <a:prstGeom prst="rect">
            <a:avLst/>
          </a:prstGeom>
        </p:spPr>
        <p:txBody>
          <a:bodyPr wrap="square">
            <a:spAutoFit/>
          </a:bodyPr>
          <a:lstStyle/>
          <a:p>
            <a:pPr marL="342900" marR="0" lvl="0" indent="-342900" defTabSz="685800" rtl="0" eaLnBrk="0" fontAlgn="base" latinLnBrk="0" hangingPunct="0">
              <a:lnSpc>
                <a:spcPct val="100000"/>
              </a:lnSpc>
              <a:spcBef>
                <a:spcPts val="0"/>
              </a:spcBef>
              <a:spcAft>
                <a:spcPts val="600"/>
              </a:spcAft>
              <a:buClrTx/>
              <a:buSzTx/>
              <a:buFont typeface="Symbol" panose="05050102010706020507" pitchFamily="18" charset="2"/>
              <a:buChar char=""/>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“Joyful, Joyful We Adore Thee”       LBW 551</a:t>
            </a:r>
          </a:p>
        </p:txBody>
      </p:sp>
      <p:sp>
        <p:nvSpPr>
          <p:cNvPr id="6" name="TextBox 5">
            <a:extLst>
              <a:ext uri="{FF2B5EF4-FFF2-40B4-BE49-F238E27FC236}">
                <a16:creationId xmlns:a16="http://schemas.microsoft.com/office/drawing/2014/main" id="{B855C391-BE99-9998-279F-4FD9BC085647}"/>
              </a:ext>
            </a:extLst>
          </p:cNvPr>
          <p:cNvSpPr txBox="1"/>
          <p:nvPr/>
        </p:nvSpPr>
        <p:spPr>
          <a:xfrm>
            <a:off x="197963" y="1150070"/>
            <a:ext cx="8748074" cy="4524315"/>
          </a:xfrm>
          <a:prstGeom prst="rect">
            <a:avLst/>
          </a:prstGeom>
          <a:noFill/>
        </p:spPr>
        <p:txBody>
          <a:bodyPr wrap="square">
            <a:spAutoFit/>
          </a:bodyPr>
          <a:lstStyle/>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3	Thou art giving and forgiving,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ever blessing, ever blest,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wellspring of the joy of living,</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ocean-depth of happy rest!</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Thou our Father, Christ our brother,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all who live in love are thine;</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teach us how to love each other,</a:t>
            </a:r>
            <a:endParaRPr lang="en-US" sz="3600" dirty="0">
              <a:effectLst/>
              <a:latin typeface="Arial Rounded MT Bold" panose="020F0704030504030204" pitchFamily="34" charset="0"/>
              <a:ea typeface="Times New Roman" panose="02020603050405020304" pitchFamily="18" charset="0"/>
            </a:endParaRPr>
          </a:p>
          <a:p>
            <a:pPr marL="395288" marR="0" indent="-395288">
              <a:spcBef>
                <a:spcPts val="0"/>
              </a:spcBef>
              <a:spcAft>
                <a:spcPts val="0"/>
              </a:spcAft>
              <a:tabLst>
                <a:tab pos="6627813" algn="l"/>
              </a:tabLst>
            </a:pPr>
            <a:r>
              <a:rPr lang="en-US" sz="3600" dirty="0">
                <a:effectLst/>
                <a:latin typeface="Arial Rounded MT Bold" panose="020F0704030504030204" pitchFamily="34" charset="0"/>
                <a:ea typeface="MS Mincho" panose="02020609040205080304" pitchFamily="49" charset="-128"/>
              </a:rPr>
              <a:t>	lift us to the joy divine!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927817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p:cNvSpPr/>
          <p:nvPr/>
        </p:nvSpPr>
        <p:spPr>
          <a:xfrm>
            <a:off x="246580" y="3090055"/>
            <a:ext cx="8650839" cy="2312043"/>
          </a:xfrm>
          <a:prstGeom prst="rect">
            <a:avLst/>
          </a:prstGeom>
        </p:spPr>
        <p:txBody>
          <a:bodyPr wrap="square">
            <a:spAutoFit/>
          </a:bodyPr>
          <a:lstStyle/>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855">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85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Guiding God,</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41952" y="983990"/>
            <a:ext cx="8583896"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We have failed to follow you as we ought. We have not reached out to our neighbors with the selfless and sacrificial love you modeled for us. We have caused harm to others and your creation by our actions and by our unwillingness to act. </a:t>
            </a:r>
            <a:endParaRPr lang="en-US" sz="4000" b="1"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9876</TotalTime>
  <Words>3919</Words>
  <Application>Microsoft Office PowerPoint</Application>
  <PresentationFormat>On-screen Show (4:3)</PresentationFormat>
  <Paragraphs>331</Paragraphs>
  <Slides>75</Slides>
  <Notes>46</Notes>
  <HiddenSlides>15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Arial Rounded MT Bold</vt:lpstr>
      <vt:lpstr>Calibri</vt:lpstr>
      <vt:lpstr>Calibri Light</vt:lpstr>
      <vt:lpstr>Segoe UI Symbol</vt:lpstr>
      <vt:lpstr>Symbol</vt:lpstr>
      <vt:lpstr>Times New Roman</vt:lpstr>
      <vt:lpstr>Office Theme</vt:lpstr>
      <vt:lpstr>February 4, 2024</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PowerPoint Presentation</vt:lpstr>
      <vt:lpstr>PowerPoint Presentation</vt:lpstr>
      <vt:lpstr>PowerPoint Presentation</vt:lpstr>
      <vt:lpstr>PowerPoint Presentation</vt:lpstr>
      <vt:lpstr>Gathering Song/Hymn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154</cp:revision>
  <dcterms:created xsi:type="dcterms:W3CDTF">2016-05-14T21:20:00Z</dcterms:created>
  <dcterms:modified xsi:type="dcterms:W3CDTF">2024-02-04T11:27:13Z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922E4D8F61E94F3B9050E9BDB314627B</vt:lpwstr>
  </property>
  <property fmtid="{D5CDD505-2E9C-101B-9397-08002B2CF9AE}" pid="3" name="KSOProductBuildVer">
    <vt:lpwstr>1033-11.2.0.11219</vt:lpwstr>
  </property>
</Properties>
</file>