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8"/>
  </p:notesMasterIdLst>
  <p:sldIdLst>
    <p:sldId id="258" r:id="rId2"/>
    <p:sldId id="260" r:id="rId3"/>
    <p:sldId id="1873" r:id="rId4"/>
    <p:sldId id="1874" r:id="rId5"/>
    <p:sldId id="268" r:id="rId6"/>
    <p:sldId id="269" r:id="rId7"/>
    <p:sldId id="1417" r:id="rId8"/>
    <p:sldId id="267" r:id="rId9"/>
    <p:sldId id="1903" r:id="rId10"/>
    <p:sldId id="1941" r:id="rId11"/>
    <p:sldId id="1942" r:id="rId12"/>
    <p:sldId id="1943" r:id="rId13"/>
    <p:sldId id="270" r:id="rId14"/>
    <p:sldId id="1898" r:id="rId15"/>
    <p:sldId id="1536" r:id="rId16"/>
    <p:sldId id="278" r:id="rId17"/>
    <p:sldId id="1498" r:id="rId18"/>
    <p:sldId id="1944" r:id="rId19"/>
    <p:sldId id="1945" r:id="rId20"/>
    <p:sldId id="1946" r:id="rId21"/>
    <p:sldId id="1947" r:id="rId22"/>
    <p:sldId id="1948" r:id="rId23"/>
    <p:sldId id="1921" r:id="rId24"/>
    <p:sldId id="1328" r:id="rId25"/>
    <p:sldId id="1957" r:id="rId26"/>
    <p:sldId id="1958" r:id="rId27"/>
    <p:sldId id="1959" r:id="rId28"/>
    <p:sldId id="1960" r:id="rId29"/>
    <p:sldId id="1961" r:id="rId30"/>
    <p:sldId id="1962" r:id="rId31"/>
    <p:sldId id="1963" r:id="rId32"/>
    <p:sldId id="1964" r:id="rId33"/>
    <p:sldId id="1965" r:id="rId34"/>
    <p:sldId id="1966" r:id="rId35"/>
    <p:sldId id="1967" r:id="rId36"/>
    <p:sldId id="1968" r:id="rId37"/>
    <p:sldId id="1922" r:id="rId38"/>
    <p:sldId id="1923" r:id="rId39"/>
    <p:sldId id="1949" r:id="rId40"/>
    <p:sldId id="1950" r:id="rId41"/>
    <p:sldId id="1952" r:id="rId42"/>
    <p:sldId id="1951" r:id="rId43"/>
    <p:sldId id="1953" r:id="rId44"/>
    <p:sldId id="1448" r:id="rId45"/>
    <p:sldId id="310" r:id="rId46"/>
    <p:sldId id="1424" r:id="rId47"/>
    <p:sldId id="1425" r:id="rId48"/>
    <p:sldId id="1802" r:id="rId49"/>
    <p:sldId id="1803" r:id="rId50"/>
    <p:sldId id="1804" r:id="rId51"/>
    <p:sldId id="1805" r:id="rId52"/>
    <p:sldId id="1806" r:id="rId53"/>
    <p:sldId id="1807" r:id="rId54"/>
    <p:sldId id="304" r:id="rId55"/>
    <p:sldId id="305" r:id="rId56"/>
    <p:sldId id="1291" r:id="rId57"/>
    <p:sldId id="316" r:id="rId58"/>
    <p:sldId id="317" r:id="rId59"/>
    <p:sldId id="1839" r:id="rId60"/>
    <p:sldId id="485" r:id="rId61"/>
    <p:sldId id="1915" r:id="rId62"/>
    <p:sldId id="1926" r:id="rId63"/>
    <p:sldId id="1954" r:id="rId64"/>
    <p:sldId id="1955" r:id="rId65"/>
    <p:sldId id="1956" r:id="rId66"/>
    <p:sldId id="330" r:id="rId67"/>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00" autoAdjust="0"/>
    <p:restoredTop sz="94660"/>
  </p:normalViewPr>
  <p:slideViewPr>
    <p:cSldViewPr snapToGrid="0" snapToObjects="1" showGuides="1">
      <p:cViewPr varScale="1">
        <p:scale>
          <a:sx n="101" d="100"/>
          <a:sy n="101" d="100"/>
        </p:scale>
        <p:origin x="1434" y="120"/>
      </p:cViewPr>
      <p:guideLst>
        <p:guide orient="horz" pos="22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8/9/2025</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902DE-8C61-DD3C-8FBE-7430A885E61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17C0A55-DEBE-6503-C5E2-9DE5B58F12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3BCAE92-2654-4CCD-AF32-411CAD4525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04DDC13-4F90-B75F-B5F5-C9108A198D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10</a:t>
            </a:fld>
            <a:endParaRPr lang="en-US" altLang="en-US"/>
          </a:p>
        </p:txBody>
      </p:sp>
    </p:spTree>
    <p:extLst>
      <p:ext uri="{BB962C8B-B14F-4D97-AF65-F5344CB8AC3E}">
        <p14:creationId xmlns:p14="http://schemas.microsoft.com/office/powerpoint/2010/main" val="4148235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72999-AED8-0A7B-318E-A9A63BB6D80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0C2E632-1AE8-D7C6-1B46-13D1D41255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235A110-2BFE-EB78-0374-B1B7AEE49B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2ECA5DD-81AD-062E-696A-DEF1A4381B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11</a:t>
            </a:fld>
            <a:endParaRPr lang="en-US" altLang="en-US"/>
          </a:p>
        </p:txBody>
      </p:sp>
    </p:spTree>
    <p:extLst>
      <p:ext uri="{BB962C8B-B14F-4D97-AF65-F5344CB8AC3E}">
        <p14:creationId xmlns:p14="http://schemas.microsoft.com/office/powerpoint/2010/main" val="254392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524F9-A2F9-6F08-1916-0E889E84179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5CCBAF1-E74B-75CB-10F4-3DD74717CB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26D5B32-5571-42CD-0DB3-3B88E31A3A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4474EE8-32AF-E7E4-C0BE-3A1776700E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12</a:t>
            </a:fld>
            <a:endParaRPr lang="en-US" altLang="en-US"/>
          </a:p>
        </p:txBody>
      </p:sp>
    </p:spTree>
    <p:extLst>
      <p:ext uri="{BB962C8B-B14F-4D97-AF65-F5344CB8AC3E}">
        <p14:creationId xmlns:p14="http://schemas.microsoft.com/office/powerpoint/2010/main" val="3067230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13</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72BDB-C78E-C79E-71B1-ACE29A5CF6B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9F45D64-3E62-8A1A-9A96-78F3970813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312743-6890-C712-CDA5-5ECDF2234C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2F57236-47BC-A95B-B5C7-E0B772DB1C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14</a:t>
            </a:fld>
            <a:endParaRPr lang="en-US" altLang="en-US"/>
          </a:p>
        </p:txBody>
      </p:sp>
    </p:spTree>
    <p:extLst>
      <p:ext uri="{BB962C8B-B14F-4D97-AF65-F5344CB8AC3E}">
        <p14:creationId xmlns:p14="http://schemas.microsoft.com/office/powerpoint/2010/main" val="2755832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BAA0-27B7-96AC-DB4F-331BFAC2C30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82EBB34-93C2-E95C-DB61-CFF1065D5CC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B4223FE-7FED-5EFE-075B-50C4028C16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E37FB2A-F214-164A-1C7B-57F66E39D2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extLst>
      <p:ext uri="{BB962C8B-B14F-4D97-AF65-F5344CB8AC3E}">
        <p14:creationId xmlns:p14="http://schemas.microsoft.com/office/powerpoint/2010/main" val="324134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86DF5-E452-F0CB-92C4-79EA32411EC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8CBF111-0E49-2FA8-EB6A-C50D5C97A3D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AF0F0F5-13AE-D96D-1C5B-8DF866CCB3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7A19B5F-F8FD-32D6-2C70-494DBF04D8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extLst>
      <p:ext uri="{BB962C8B-B14F-4D97-AF65-F5344CB8AC3E}">
        <p14:creationId xmlns:p14="http://schemas.microsoft.com/office/powerpoint/2010/main" val="381898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17B00-3ECC-FFF1-5CC6-230FF02E132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552AAC1-09F2-16D9-F6CB-1EEA3940779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E6AFEB1-8D9E-EF2A-75D9-B2C81CE2DF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D8F0710-D6DB-0F44-2020-8962B4739A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1466084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F9030-AACA-BD16-23BF-B0F1A3D48B1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756CDFF-55E4-2EBB-09B3-1067E1A508D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2532DBA-9FC7-E445-D096-0D634EB387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FD48A21-7F20-6198-ECA6-EA4E45B7BF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extLst>
      <p:ext uri="{BB962C8B-B14F-4D97-AF65-F5344CB8AC3E}">
        <p14:creationId xmlns:p14="http://schemas.microsoft.com/office/powerpoint/2010/main" val="905489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881AE-A0DC-31C5-AED9-A07E40FA8E2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2F2CC2F-D32D-6948-2B5C-8EEF89E05D3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676C0A1-FF15-3A50-5251-F7FD7ABE86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C5CDCDC-204F-5956-A871-87082875B5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extLst>
      <p:ext uri="{BB962C8B-B14F-4D97-AF65-F5344CB8AC3E}">
        <p14:creationId xmlns:p14="http://schemas.microsoft.com/office/powerpoint/2010/main" val="1370616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3FF06-CE1D-95A0-762B-D1D4D68AD8C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B48EF82-E545-F805-9241-FC09C635072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1FC4762-3012-C9E9-7F43-86ED5689B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46D9EC1-0CEA-7F29-1BF8-7DA360157C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2790972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09BA5-76ED-0530-4A84-076D62CA966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4C66F06-09BD-90D7-BC7D-52BEA946F18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9EC822E-6904-8003-A643-5E08788E56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C6CA7DF-FE2F-6343-732F-99B4CAAE2D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25</a:t>
            </a:fld>
            <a:endParaRPr lang="en-US" altLang="en-US"/>
          </a:p>
        </p:txBody>
      </p:sp>
    </p:spTree>
    <p:extLst>
      <p:ext uri="{BB962C8B-B14F-4D97-AF65-F5344CB8AC3E}">
        <p14:creationId xmlns:p14="http://schemas.microsoft.com/office/powerpoint/2010/main" val="2248197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A3AC3-91CA-E1AA-70B9-82B2019AE13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B241258-AF41-139F-5188-86D9181019C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D6D37D7-B25A-345E-E5BB-43F2511044F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D8DF003C-57E6-74F0-AC0E-99EDB0835A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26</a:t>
            </a:fld>
            <a:endParaRPr lang="en-US" altLang="en-US"/>
          </a:p>
        </p:txBody>
      </p:sp>
    </p:spTree>
    <p:extLst>
      <p:ext uri="{BB962C8B-B14F-4D97-AF65-F5344CB8AC3E}">
        <p14:creationId xmlns:p14="http://schemas.microsoft.com/office/powerpoint/2010/main" val="758674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C40B2-2C5E-CC44-C15A-B42A96B7C4B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167EF1D-2D6D-616E-4B3A-7A0D76DC225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7F325C0-7FBE-F880-1481-915A730CB4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504C52B-D944-E0C9-3833-94437D3DDF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27</a:t>
            </a:fld>
            <a:endParaRPr lang="en-US" altLang="en-US"/>
          </a:p>
        </p:txBody>
      </p:sp>
    </p:spTree>
    <p:extLst>
      <p:ext uri="{BB962C8B-B14F-4D97-AF65-F5344CB8AC3E}">
        <p14:creationId xmlns:p14="http://schemas.microsoft.com/office/powerpoint/2010/main" val="472174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CE37A-2AFE-FCF0-350B-B0B896E9490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81F485D-1B7B-52FB-33DD-344B40DE44A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0F05268-BFA0-0AF2-E048-D23EE8A706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43F55BD-3AE0-06A4-1C02-94A143F6D0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28</a:t>
            </a:fld>
            <a:endParaRPr lang="en-US" altLang="en-US"/>
          </a:p>
        </p:txBody>
      </p:sp>
    </p:spTree>
    <p:extLst>
      <p:ext uri="{BB962C8B-B14F-4D97-AF65-F5344CB8AC3E}">
        <p14:creationId xmlns:p14="http://schemas.microsoft.com/office/powerpoint/2010/main" val="3955816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48661-D23C-8D69-979B-C1887CF030E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CB427D9-D4A3-4F7E-72D0-368A05CA6B2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E1B7F78-0C3D-3037-DC7A-47D9C6CB99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B8E97E4-1A60-56EC-1D59-83E5E68E43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29</a:t>
            </a:fld>
            <a:endParaRPr lang="en-US" altLang="en-US"/>
          </a:p>
        </p:txBody>
      </p:sp>
    </p:spTree>
    <p:extLst>
      <p:ext uri="{BB962C8B-B14F-4D97-AF65-F5344CB8AC3E}">
        <p14:creationId xmlns:p14="http://schemas.microsoft.com/office/powerpoint/2010/main" val="2044785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06417-2CC2-F1CD-C67E-F636DDE8E43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2342D43-2BB1-46E4-90ED-78349C2C202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7CFF2E7-00BF-5434-4125-58B5C534B6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ED11D82-8715-5D19-98E8-0253BAF76E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extLst>
      <p:ext uri="{BB962C8B-B14F-4D97-AF65-F5344CB8AC3E}">
        <p14:creationId xmlns:p14="http://schemas.microsoft.com/office/powerpoint/2010/main" val="3440664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4DEC5-25D5-C833-8792-45237EFED45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378E0A0-9C3F-8B87-6E64-B109D6E57F8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BA126E0-9F7C-9910-C4DC-FE6D57D7C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341D8FC-CAAA-AAB8-53A0-7939B05DF8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619591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B381E-8302-D00B-8817-80046327784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2AA1CD5-0A1A-AB90-6CA0-E0B7AFD0920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EC4BE12-6DF8-6C50-C99C-F7BF6C1F2A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FB9EC8C-02E4-7ED8-3B4D-E0581C2109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2307613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663F7-F40C-2D66-1B44-49276BC15B2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E876288-65B9-44EA-1D47-B94B54741D4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57D0ABE-3FD5-9816-0C49-DA631E23A8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9B49590-D270-6CB7-1FF9-63E58CA2A7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4007300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74077-292D-8F18-A24C-9BA9656F37C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57FC632-5936-EFA2-8086-7D3E35186E5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8F901DB-3BEF-DA91-668A-005E1627C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1DB5474-E9F2-1D13-EBE8-A41EDD549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1431751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BC155-4539-702D-85B5-4A3B9242D58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D30840C-F213-9F4E-BF2C-5D4E8D9CD20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C8C02D3-879F-930B-A804-458A796C66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C280818-CE74-0D2F-49D8-05EAA77640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449483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95E7A-39AB-72F7-1906-CE643A77127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8CF4ED-B707-980D-35DD-05A92A39E39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0CE915A-AC56-B759-825E-44CB8A2692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5D27BAA-F806-1562-6EF0-C20E514850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412373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BA3A9-3520-BBBE-BBD7-4EF65677322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82B8F2B-D65E-D8E2-3585-491C015F10B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16192D6-5876-A01A-95C2-8479961F3C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ED64289-A8E2-B5FB-E27C-CD07220E3B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2469611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4C772-CCD5-1DBB-324B-C6FBE6E9D19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9933016-2B47-B85D-5FCD-C8BDA85DC97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02F2397-2F81-7D28-8D5B-DFA8EB8B6C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2A3D651-D6E8-E826-2FE6-F0EE984FF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1195160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4AA2A-B435-9D2C-86CB-FB50C864EEB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D041D0D-EFB0-D4C5-440E-9B7986DB5DC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8A00330-CD17-4ACC-C9FB-1E1D9B6657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73C5D93-F526-44DB-35D5-63CE66139D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148617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4</a:t>
            </a:fld>
            <a:endParaRPr lang="en-US" altLang="en-US"/>
          </a:p>
        </p:txBody>
      </p:sp>
    </p:spTree>
    <p:extLst>
      <p:ext uri="{BB962C8B-B14F-4D97-AF65-F5344CB8AC3E}">
        <p14:creationId xmlns:p14="http://schemas.microsoft.com/office/powerpoint/2010/main" val="244772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97682-727F-A2C7-B212-321E2AC2E0A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A7EC81C-4859-97BD-E6BA-D4219EDE5B8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4998AE7-E9F9-D75E-3244-0197AEAD8EA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12CC6FA-8F62-63DF-A667-2A15ADAFA8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30612395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1A039-3D83-C444-CD58-F3BCAB70D70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8A32587-9F86-5781-AEF9-3D8A454943E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A9D8F40-7288-F3B3-A17D-A3D1852509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68410B6-99F8-AFDA-E14E-44F4B22600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1417607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8240B-5CBF-F6A9-E864-EF7E3EC5FBC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3B287B8-477F-F8A0-D7C3-8316858EDE1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3614158-9E0B-EC9E-940C-FF56DE18E9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7939559-3CE6-6C20-C0E6-8C120D7670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2407321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659DB-82D4-FD0E-DC29-BFDF2B96F03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7E5FA5F-259A-3F76-C567-218C22DC8EE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C5B902B-0223-DCD1-D694-20534D82D1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6F1758C-1176-60BD-FC8C-AC818D5491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19174021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pPr>
                <a:defRPr/>
              </a:pPr>
              <a:t>55</a:t>
            </a:fld>
            <a:endParaRPr lang="en-US"/>
          </a:p>
        </p:txBody>
      </p:sp>
    </p:spTree>
    <p:extLst>
      <p:ext uri="{BB962C8B-B14F-4D97-AF65-F5344CB8AC3E}">
        <p14:creationId xmlns:p14="http://schemas.microsoft.com/office/powerpoint/2010/main" val="3868745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56</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59</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5</a:t>
            </a:fld>
            <a:endParaRPr lang="en-US" altLang="en-US"/>
          </a:p>
        </p:txBody>
      </p:sp>
    </p:spTree>
    <p:extLst>
      <p:ext uri="{BB962C8B-B14F-4D97-AF65-F5344CB8AC3E}">
        <p14:creationId xmlns:p14="http://schemas.microsoft.com/office/powerpoint/2010/main" val="401638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6</a:t>
            </a:fld>
            <a:endParaRPr lang="en-US" altLang="en-US"/>
          </a:p>
        </p:txBody>
      </p:sp>
    </p:spTree>
    <p:extLst>
      <p:ext uri="{BB962C8B-B14F-4D97-AF65-F5344CB8AC3E}">
        <p14:creationId xmlns:p14="http://schemas.microsoft.com/office/powerpoint/2010/main" val="159366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7</a:t>
            </a:fld>
            <a:endParaRPr lang="en-US" altLang="en-US"/>
          </a:p>
        </p:txBody>
      </p:sp>
    </p:spTree>
    <p:extLst>
      <p:ext uri="{BB962C8B-B14F-4D97-AF65-F5344CB8AC3E}">
        <p14:creationId xmlns:p14="http://schemas.microsoft.com/office/powerpoint/2010/main" val="411201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a:t>
            </a:fld>
            <a:endParaRPr lang="en-US" altLang="en-US"/>
          </a:p>
        </p:txBody>
      </p:sp>
    </p:spTree>
    <p:extLst>
      <p:ext uri="{BB962C8B-B14F-4D97-AF65-F5344CB8AC3E}">
        <p14:creationId xmlns:p14="http://schemas.microsoft.com/office/powerpoint/2010/main" val="369587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9AF53-1AD9-6748-DA58-62F1625CC70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413E787-E9C4-8BD9-60D8-FE55F50554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1BDF5A9-F7E3-4984-3AC6-5147856AD5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8C6E500-A3F0-916B-374F-A997060BFF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9</a:t>
            </a:fld>
            <a:endParaRPr lang="en-US" altLang="en-US"/>
          </a:p>
        </p:txBody>
      </p:sp>
    </p:spTree>
    <p:extLst>
      <p:ext uri="{BB962C8B-B14F-4D97-AF65-F5344CB8AC3E}">
        <p14:creationId xmlns:p14="http://schemas.microsoft.com/office/powerpoint/2010/main" val="160544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8/9/2025</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8/9/2025</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8/9/2025</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8/9/2025</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8/9/2025</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8/9/2025</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8/9/2025</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8/9/2025</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8/9/2025</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8/9/2025</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8/9/2025</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8/9/2025</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2304838" y="1046922"/>
            <a:ext cx="4553162" cy="516407"/>
          </a:xfrm>
        </p:spPr>
        <p:txBody>
          <a:bodyPr/>
          <a:lstStyle/>
          <a:p>
            <a:pPr algn="ctr" eaLnBrk="1" hangingPunct="1"/>
            <a:r>
              <a:rPr lang="en-US" altLang="en-US" sz="3200" dirty="0">
                <a:latin typeface="Arial Rounded MT Bold" panose="020F0704030504030204" pitchFamily="34" charset="0"/>
              </a:rPr>
              <a:t>August 10, 2025</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129568"/>
            <a:ext cx="9125162" cy="91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3200" dirty="0">
                <a:latin typeface="Arial Rounded MT Bold" panose="020F0704030504030204" pitchFamily="34" charset="0"/>
              </a:rPr>
              <a:t>WELCOME!</a:t>
            </a:r>
          </a:p>
          <a:p>
            <a:pPr algn="ctr" defTabSz="914400"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34BB28C4-332B-F9A0-0109-C49AFF75E27B}"/>
              </a:ext>
            </a:extLst>
          </p:cNvPr>
          <p:cNvPicPr>
            <a:picLocks noChangeAspect="1"/>
          </p:cNvPicPr>
          <p:nvPr/>
        </p:nvPicPr>
        <p:blipFill>
          <a:blip r:embed="rId3"/>
          <a:stretch>
            <a:fillRect/>
          </a:stretch>
        </p:blipFill>
        <p:spPr>
          <a:xfrm>
            <a:off x="18838" y="1703789"/>
            <a:ext cx="9125162" cy="51542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EF9FF-36A7-0843-ED6C-76F4D12D6B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E5BDB3-6706-9BD8-3F16-8AFBB5B40957}"/>
              </a:ext>
            </a:extLst>
          </p:cNvPr>
          <p:cNvSpPr/>
          <p:nvPr/>
        </p:nvSpPr>
        <p:spPr>
          <a:xfrm>
            <a:off x="1" y="3675"/>
            <a:ext cx="8267699" cy="1104277"/>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“All Hail the Power of Jesus’ Name!”      LBW 328</a:t>
            </a:r>
          </a:p>
        </p:txBody>
      </p:sp>
      <p:sp>
        <p:nvSpPr>
          <p:cNvPr id="4" name="TextBox 3">
            <a:extLst>
              <a:ext uri="{FF2B5EF4-FFF2-40B4-BE49-F238E27FC236}">
                <a16:creationId xmlns:a16="http://schemas.microsoft.com/office/drawing/2014/main" id="{E96EBCCB-7056-FB89-C166-7FAB867FE317}"/>
              </a:ext>
            </a:extLst>
          </p:cNvPr>
          <p:cNvSpPr txBox="1"/>
          <p:nvPr/>
        </p:nvSpPr>
        <p:spPr>
          <a:xfrm>
            <a:off x="285750" y="1333500"/>
            <a:ext cx="7191376" cy="3970318"/>
          </a:xfrm>
          <a:prstGeom prst="rect">
            <a:avLst/>
          </a:prstGeom>
          <a:noFill/>
        </p:spPr>
        <p:txBody>
          <a:bodyPr wrap="square">
            <a:spAutoFit/>
          </a:bodyPr>
          <a:lstStyle/>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2	Crown him, you martyrs                                    of our God,</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who from his altar call;</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extol the stem of Jesse’s rod</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Extol the stem of Jesse’s rod</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007822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DF3DC-7582-06C8-9F8E-51BDDD25B3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C6C31B-1FF5-6B9F-F7E1-E42E1606F8E8}"/>
              </a:ext>
            </a:extLst>
          </p:cNvPr>
          <p:cNvSpPr/>
          <p:nvPr/>
        </p:nvSpPr>
        <p:spPr>
          <a:xfrm>
            <a:off x="1" y="3675"/>
            <a:ext cx="8267699" cy="1104277"/>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“All Hail the Power of Jesus’ Name!”      LBW 328</a:t>
            </a:r>
          </a:p>
        </p:txBody>
      </p:sp>
      <p:sp>
        <p:nvSpPr>
          <p:cNvPr id="4" name="TextBox 3">
            <a:extLst>
              <a:ext uri="{FF2B5EF4-FFF2-40B4-BE49-F238E27FC236}">
                <a16:creationId xmlns:a16="http://schemas.microsoft.com/office/drawing/2014/main" id="{862ED450-551C-6A05-D6D2-A06BBA4212BC}"/>
              </a:ext>
            </a:extLst>
          </p:cNvPr>
          <p:cNvSpPr txBox="1"/>
          <p:nvPr/>
        </p:nvSpPr>
        <p:spPr>
          <a:xfrm>
            <a:off x="342900" y="1281142"/>
            <a:ext cx="7362826" cy="4524315"/>
          </a:xfrm>
          <a:prstGeom prst="rect">
            <a:avLst/>
          </a:prstGeom>
          <a:noFill/>
        </p:spPr>
        <p:txBody>
          <a:bodyPr wrap="square">
            <a:spAutoFit/>
          </a:bodyPr>
          <a:lstStyle/>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3	O seed of Israel’s chosen race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now ransomed from the fall,</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hail him who saves you                                         by his grace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Hail him who saves you                                        by his grace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and crown him Lord of all.</a:t>
            </a:r>
            <a:r>
              <a:rPr lang="en-US" sz="3600" dirty="0">
                <a:effectLst/>
                <a:latin typeface="Arial Rounded MT Bold" panose="020F0704030504030204" pitchFamily="34" charset="0"/>
                <a:ea typeface="Times New Roman" panose="02020603050405020304" pitchFamily="18" charset="0"/>
              </a:rPr>
              <a:t> </a:t>
            </a:r>
          </a:p>
        </p:txBody>
      </p:sp>
    </p:spTree>
    <p:extLst>
      <p:ext uri="{BB962C8B-B14F-4D97-AF65-F5344CB8AC3E}">
        <p14:creationId xmlns:p14="http://schemas.microsoft.com/office/powerpoint/2010/main" val="343802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2AF6E-5398-A990-18CC-AF1566DF33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E20DE27-09C0-FAE8-E55A-701841BAB2E5}"/>
              </a:ext>
            </a:extLst>
          </p:cNvPr>
          <p:cNvSpPr/>
          <p:nvPr/>
        </p:nvSpPr>
        <p:spPr>
          <a:xfrm>
            <a:off x="1" y="3675"/>
            <a:ext cx="8267699" cy="1104277"/>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“All Hail the Power of Jesus’ Name!”      LBW 328</a:t>
            </a:r>
          </a:p>
        </p:txBody>
      </p:sp>
      <p:sp>
        <p:nvSpPr>
          <p:cNvPr id="4" name="TextBox 3">
            <a:extLst>
              <a:ext uri="{FF2B5EF4-FFF2-40B4-BE49-F238E27FC236}">
                <a16:creationId xmlns:a16="http://schemas.microsoft.com/office/drawing/2014/main" id="{99E9AB58-F6D2-D290-B84C-90706D74ABA1}"/>
              </a:ext>
            </a:extLst>
          </p:cNvPr>
          <p:cNvSpPr txBox="1"/>
          <p:nvPr/>
        </p:nvSpPr>
        <p:spPr>
          <a:xfrm>
            <a:off x="133350" y="1181100"/>
            <a:ext cx="8267700" cy="3416320"/>
          </a:xfrm>
          <a:prstGeom prst="rect">
            <a:avLst/>
          </a:prstGeom>
          <a:noFill/>
        </p:spPr>
        <p:txBody>
          <a:bodyPr wrap="square">
            <a:spAutoFit/>
          </a:bodyPr>
          <a:lstStyle/>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7	Oh, that with yonder sacred throng</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we at his feet may fall!</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We’ll join the everlasting song</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We’ll join the everlasting song</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64534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35CB-A254-09C5-0DDB-4B4BE5EF227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DD5BCEF-84D7-189D-1D5C-B131295ADC29}"/>
              </a:ext>
            </a:extLst>
          </p:cNvPr>
          <p:cNvSpPr/>
          <p:nvPr/>
        </p:nvSpPr>
        <p:spPr>
          <a:xfrm>
            <a:off x="0" y="51769"/>
            <a:ext cx="9144000"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1983DD25-CD8E-8832-3E2E-23DE9AA45860}"/>
              </a:ext>
            </a:extLst>
          </p:cNvPr>
          <p:cNvSpPr txBox="1"/>
          <p:nvPr/>
        </p:nvSpPr>
        <p:spPr>
          <a:xfrm>
            <a:off x="0" y="833699"/>
            <a:ext cx="8496300" cy="5159554"/>
          </a:xfrm>
          <a:prstGeom prst="rect">
            <a:avLst/>
          </a:prstGeom>
          <a:noFill/>
        </p:spPr>
        <p:txBody>
          <a:bodyPr wrap="square">
            <a:spAutoFit/>
          </a:bodyPr>
          <a:lstStyle/>
          <a:p>
            <a:pPr marL="628650" marR="0" indent="-628650">
              <a:lnSpc>
                <a:spcPct val="119000"/>
              </a:lnSpc>
              <a:spcAft>
                <a:spcPts val="600"/>
              </a:spcAft>
              <a:buNone/>
              <a:tabLst>
                <a:tab pos="3314700" algn="l"/>
                <a:tab pos="4343400" algn="l"/>
              </a:tabLst>
            </a:pPr>
            <a:r>
              <a:rPr lang="en-US" sz="2400" dirty="0">
                <a:effectLst/>
                <a:latin typeface="Arial Rounded MT Bold" panose="020F0704030504030204" pitchFamily="34" charset="0"/>
                <a:ea typeface="Garamond,Times New Roman"/>
                <a:cs typeface="Times New Roman" panose="02020603050405020304" pitchFamily="18" charset="0"/>
              </a:rPr>
              <a:t>P:	</a:t>
            </a:r>
            <a:r>
              <a:rPr lang="en-US" sz="2400" dirty="0">
                <a:effectLst/>
                <a:latin typeface="Arial Rounded MT Bold" panose="020F0704030504030204" pitchFamily="34" charset="0"/>
                <a:ea typeface="Garamond,Times New Roman"/>
                <a:cs typeface="Garamond,Times New Roman"/>
              </a:rPr>
              <a:t>Let us pray…</a:t>
            </a:r>
            <a:r>
              <a:rPr lang="en-US" sz="2400" dirty="0">
                <a:effectLst/>
                <a:latin typeface="Arial Rounded MT Bold" panose="020F0704030504030204" pitchFamily="34" charset="0"/>
                <a:ea typeface="Garamond,Times New Roman"/>
                <a:cs typeface="Times New Roman" panose="02020603050405020304" pitchFamily="18" charset="0"/>
              </a:rPr>
              <a:t>  </a:t>
            </a:r>
            <a:r>
              <a:rPr lang="en-US" sz="2400" dirty="0">
                <a:effectLst/>
                <a:latin typeface="Arial Rounded MT Bold" panose="020F0704030504030204" pitchFamily="34" charset="0"/>
                <a:ea typeface="Garamond,Times New Roman"/>
                <a:cs typeface="Garamond,Times New Roman"/>
              </a:rPr>
              <a:t>God who is One, relieve us of our relentless need to be right about all things, including you. Open our minds and our hearts to the reality that you are present in all things and in all peoples from the beginning of time to the end. Open our eyes to our neighbors, that we might be loving and accepting of different ways of encountering you. Unite all people in your divine will, of which love and justice are the fruits. In Jesus’ name we pray.</a:t>
            </a:r>
          </a:p>
          <a:p>
            <a:pPr marL="628650" marR="0" indent="-628650">
              <a:lnSpc>
                <a:spcPct val="119000"/>
              </a:lnSpc>
              <a:spcAft>
                <a:spcPts val="600"/>
              </a:spcAft>
              <a:buNone/>
              <a:tabLst>
                <a:tab pos="3314700" algn="l"/>
                <a:tab pos="4343400" algn="l"/>
              </a:tabLst>
            </a:pPr>
            <a:r>
              <a:rPr lang="en-US" sz="3600" b="1" dirty="0">
                <a:effectLst/>
                <a:latin typeface="Arial Rounded MT Bold" panose="020F0704030504030204" pitchFamily="34" charset="0"/>
                <a:ea typeface="Garamond,Times New Roman"/>
                <a:cs typeface="Garamond,Times New Roman"/>
              </a:rPr>
              <a:t>C:	Amen.</a:t>
            </a:r>
            <a:endParaRPr lang="en-US" sz="3600" dirty="0">
              <a:effectLst/>
              <a:latin typeface="Arial Rounded MT Bold" panose="020F0704030504030204" pitchFamily="34" charset="0"/>
              <a:ea typeface="Garamond,Times New Roman"/>
              <a:cs typeface="Garamond,Times New Roman"/>
            </a:endParaRPr>
          </a:p>
        </p:txBody>
      </p:sp>
    </p:spTree>
    <p:extLst>
      <p:ext uri="{BB962C8B-B14F-4D97-AF65-F5344CB8AC3E}">
        <p14:creationId xmlns:p14="http://schemas.microsoft.com/office/powerpoint/2010/main" val="307476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0"/>
            <a:ext cx="4572000" cy="2398762"/>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04826" y="1474171"/>
            <a:ext cx="7029449" cy="2489784"/>
          </a:xfrm>
          <a:prstGeom prst="rect">
            <a:avLst/>
          </a:prstGeom>
        </p:spPr>
        <p:txBody>
          <a:bodyPr wrap="square">
            <a:spAutoFit/>
          </a:bodyPr>
          <a:lstStyle/>
          <a:p>
            <a:pPr marL="685783" indent="-685783">
              <a:lnSpc>
                <a:spcPct val="107000"/>
              </a:lnSpc>
              <a:spcBef>
                <a:spcPts val="0"/>
              </a:spcBef>
              <a:spcAft>
                <a:spcPts val="800"/>
              </a:spcAft>
            </a:pPr>
            <a:r>
              <a:rPr lang="en-US" sz="3200" dirty="0">
                <a:solidFill>
                  <a:prstClr val="black"/>
                </a:solidFill>
                <a:latin typeface="Arial Rounded MT Bold" panose="020F0704030504030204" pitchFamily="34" charset="0"/>
                <a:ea typeface="Calibri" panose="020F0502020204030204" pitchFamily="34" charset="0"/>
              </a:rPr>
              <a:t>L:	Our scripture reading is from Revelation, Chapter 5.</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5:1-13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2ACEE54-CFFD-D584-6BDE-CA5A6C599D30}"/>
              </a:ext>
            </a:extLst>
          </p:cNvPr>
          <p:cNvSpPr txBox="1"/>
          <p:nvPr/>
        </p:nvSpPr>
        <p:spPr>
          <a:xfrm>
            <a:off x="57726" y="819150"/>
            <a:ext cx="8457624"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I saw in the right hand of the one seated on the throne a scroll written on the inside and on the back, sealed with seven seals;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I saw a mighty angel proclaiming with a loud voice, ‘Who is worthy to open the scroll and break its seals?’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no one in heaven or on earth or under the earth was able to open the scroll or to look into 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I began to</a:t>
            </a:r>
          </a:p>
        </p:txBody>
      </p:sp>
    </p:spTree>
    <p:extLst>
      <p:ext uri="{BB962C8B-B14F-4D97-AF65-F5344CB8AC3E}">
        <p14:creationId xmlns:p14="http://schemas.microsoft.com/office/powerpoint/2010/main" val="3034340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FD52-4F2F-55D2-2FBF-337CAB4D5B5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1E69835-C1BB-70AC-5EE1-A5A65882A247}"/>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5:1-13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02AEAC7-10B2-0260-7669-C34569C35F1C}"/>
              </a:ext>
            </a:extLst>
          </p:cNvPr>
          <p:cNvSpPr txBox="1"/>
          <p:nvPr/>
        </p:nvSpPr>
        <p:spPr>
          <a:xfrm>
            <a:off x="57726" y="819150"/>
            <a:ext cx="8457624" cy="5709255"/>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weep bitterly because no one was found worthy to open the scroll or to look into 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one of the elders said to me, ‘Do not weep. See, the Lion of the tribe of Judah, the Root of David, has conquered, so that he can open the scroll and its seven seals.’</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I saw between the throne and the four living creatures and among</a:t>
            </a:r>
          </a:p>
        </p:txBody>
      </p:sp>
    </p:spTree>
    <p:extLst>
      <p:ext uri="{BB962C8B-B14F-4D97-AF65-F5344CB8AC3E}">
        <p14:creationId xmlns:p14="http://schemas.microsoft.com/office/powerpoint/2010/main" val="4127556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E38B5-2062-DA8E-9A3C-E5FE2E93A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7221BFB-E545-1C1E-1EB9-42A7CE1036CB}"/>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5:1-13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CE4A52C-B93E-64E8-8E89-10C3F30DEE29}"/>
              </a:ext>
            </a:extLst>
          </p:cNvPr>
          <p:cNvSpPr txBox="1"/>
          <p:nvPr/>
        </p:nvSpPr>
        <p:spPr>
          <a:xfrm>
            <a:off x="57726" y="819150"/>
            <a:ext cx="8457624"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elders a Lamb standing as if it had been slaughtered, having seven horns and seven eyes, which are the seven spirits of God sent out into all the earth.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went and took the scroll from the right hand of the one who was seated on the throne.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he had taken the scroll, the four living creatures and the twenty-four elders fell before the Lamb, each</a:t>
            </a:r>
          </a:p>
        </p:txBody>
      </p:sp>
    </p:spTree>
    <p:extLst>
      <p:ext uri="{BB962C8B-B14F-4D97-AF65-F5344CB8AC3E}">
        <p14:creationId xmlns:p14="http://schemas.microsoft.com/office/powerpoint/2010/main" val="3780022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60F6B-FED9-4E5F-A70B-7DC504A676CB}"/>
              </a:ext>
            </a:extLst>
          </p:cNvPr>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Roxanne Groff</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3956-CC59-1445-6FC0-401B5086337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1E14069-BCB5-7A93-3323-7F708E2A2F19}"/>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5:1-13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9B8B1F10-AA94-069B-BDC1-7517E52ABCC7}"/>
              </a:ext>
            </a:extLst>
          </p:cNvPr>
          <p:cNvSpPr txBox="1"/>
          <p:nvPr/>
        </p:nvSpPr>
        <p:spPr>
          <a:xfrm>
            <a:off x="57726" y="819150"/>
            <a:ext cx="8457624"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holding a harp and golden bowls full of incense, which are the prayers of the saints.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They sing a new song:</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are worthy to take the scroll</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and to open its seals,</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for you were slaughtered and by your blood you ransomed for God</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saints from every tribe and language and people and nation;</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you have made them to be a</a:t>
            </a:r>
          </a:p>
        </p:txBody>
      </p:sp>
    </p:spTree>
    <p:extLst>
      <p:ext uri="{BB962C8B-B14F-4D97-AF65-F5344CB8AC3E}">
        <p14:creationId xmlns:p14="http://schemas.microsoft.com/office/powerpoint/2010/main" val="280181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DB53F-568B-6EE6-1131-C607AD6ED44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1670A06-189C-B37E-1E81-8B0E82F625B4}"/>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5:1-13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0261BD7-F4DD-0B4E-390F-667BA65C6F93}"/>
              </a:ext>
            </a:extLst>
          </p:cNvPr>
          <p:cNvSpPr txBox="1"/>
          <p:nvPr/>
        </p:nvSpPr>
        <p:spPr>
          <a:xfrm>
            <a:off x="57726" y="819150"/>
            <a:ext cx="8457624" cy="5786199"/>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kingdom and priests serving our God, and they will reign on earth.’</a:t>
            </a: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I looked, and I heard the voice of many angels surrounding the throne and the living creatures and the elders; they numbered myriads of myriads and thousands of thousands,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singing with full voice,</a:t>
            </a:r>
          </a:p>
          <a:p>
            <a:pPr marL="0" marR="0">
              <a:spcAft>
                <a:spcPts val="600"/>
              </a:spcAft>
              <a:buNone/>
            </a:pPr>
            <a:r>
              <a:rPr lang="en-US" sz="3600" dirty="0">
                <a:latin typeface="Arial Rounded MT Bold" panose="020F0704030504030204" pitchFamily="34" charset="0"/>
                <a:ea typeface="Calibri" panose="020F0502020204030204" pitchFamily="34" charset="0"/>
                <a:cs typeface="Times New Roman" panose="02020603050405020304" pitchFamily="18" charset="0"/>
              </a:rPr>
              <a:t>‘Worthy is the Lamb that was slaughtered to receive power and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8340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2FF3-097E-8582-7758-F9D134A5288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8BEDB6-B714-2974-2BFE-53CFFFD21D92}"/>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5:1-13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46D3AE6-D966-D374-D456-62B1E0B2CA8F}"/>
              </a:ext>
            </a:extLst>
          </p:cNvPr>
          <p:cNvSpPr txBox="1"/>
          <p:nvPr/>
        </p:nvSpPr>
        <p:spPr>
          <a:xfrm>
            <a:off x="57726" y="819150"/>
            <a:ext cx="8457624" cy="5078313"/>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wealth and wisdom and might</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honor and glory and blessing!’</a:t>
            </a:r>
            <a:b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I heard every creature in heaven and on earth and under the earth and in the sea, and all that is in them, singing, ‘To the one seated on the throne and to the Lamb be blessing and honor and glory and might for ever and ever!’</a:t>
            </a:r>
          </a:p>
        </p:txBody>
      </p:sp>
    </p:spTree>
    <p:extLst>
      <p:ext uri="{BB962C8B-B14F-4D97-AF65-F5344CB8AC3E}">
        <p14:creationId xmlns:p14="http://schemas.microsoft.com/office/powerpoint/2010/main" val="3398468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736A7-B62E-FE76-1130-7CE97B4FA0D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FA1E223-51E2-A0CB-C674-F88059CCED10}"/>
              </a:ext>
            </a:extLst>
          </p:cNvPr>
          <p:cNvSpPr/>
          <p:nvPr/>
        </p:nvSpPr>
        <p:spPr>
          <a:xfrm>
            <a:off x="57726" y="0"/>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Revelation 5:1-13</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BDF5AF-3C77-169D-CAB4-81C3A4D3899C}"/>
              </a:ext>
            </a:extLst>
          </p:cNvPr>
          <p:cNvSpPr txBox="1"/>
          <p:nvPr/>
        </p:nvSpPr>
        <p:spPr>
          <a:xfrm>
            <a:off x="990600" y="2019300"/>
            <a:ext cx="6657976" cy="1785104"/>
          </a:xfrm>
          <a:prstGeom prst="rect">
            <a:avLst/>
          </a:prstGeom>
          <a:noFill/>
        </p:spPr>
        <p:txBody>
          <a:bodyPr wrap="square">
            <a:spAutoFit/>
          </a:bodyPr>
          <a:lstStyle/>
          <a:p>
            <a:pPr marL="0" marR="0">
              <a:spcAft>
                <a:spcPts val="600"/>
              </a:spcAft>
              <a:buNone/>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R:	This is the Word of the Lord!</a:t>
            </a:r>
          </a:p>
          <a:p>
            <a:pPr marL="0" marR="0">
              <a:spcAft>
                <a:spcPts val="600"/>
              </a:spcAft>
              <a:buNone/>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p>
        </p:txBody>
      </p:sp>
    </p:spTree>
    <p:extLst>
      <p:ext uri="{BB962C8B-B14F-4D97-AF65-F5344CB8AC3E}">
        <p14:creationId xmlns:p14="http://schemas.microsoft.com/office/powerpoint/2010/main" val="2003661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1791438-DE21-9D61-7FCC-79846A8C85B8}"/>
              </a:ext>
            </a:extLst>
          </p:cNvPr>
          <p:cNvPicPr>
            <a:picLocks noChangeAspect="1"/>
          </p:cNvPicPr>
          <p:nvPr/>
        </p:nvPicPr>
        <p:blipFill>
          <a:blip r:embed="rId3"/>
          <a:stretch>
            <a:fillRect/>
          </a:stretch>
        </p:blipFill>
        <p:spPr>
          <a:xfrm>
            <a:off x="39385" y="1105126"/>
            <a:ext cx="9104615" cy="514330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0B264-4431-E1B9-8258-BF4529BC5B8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1ED566A-B284-C1B2-F641-1E17E52B163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0A16B36E-C563-B3A6-FCBB-0EC39E9ECBA9}"/>
              </a:ext>
            </a:extLst>
          </p:cNvPr>
          <p:cNvPicPr>
            <a:picLocks noChangeAspect="1"/>
          </p:cNvPicPr>
          <p:nvPr/>
        </p:nvPicPr>
        <p:blipFill>
          <a:blip r:embed="rId3"/>
          <a:stretch>
            <a:fillRect/>
          </a:stretch>
        </p:blipFill>
        <p:spPr>
          <a:xfrm>
            <a:off x="1057275" y="1391494"/>
            <a:ext cx="6724650" cy="4268483"/>
          </a:xfrm>
          <a:prstGeom prst="rect">
            <a:avLst/>
          </a:prstGeom>
        </p:spPr>
      </p:pic>
    </p:spTree>
    <p:extLst>
      <p:ext uri="{BB962C8B-B14F-4D97-AF65-F5344CB8AC3E}">
        <p14:creationId xmlns:p14="http://schemas.microsoft.com/office/powerpoint/2010/main" val="2278499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42AD9-1B4A-8DB3-7C4A-889FDEFDC8C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A91A4A6-EA6A-42FA-CB59-54190AAFEDD0}"/>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58E6C5D-4D2B-1763-2448-2CAB9E6B4A81}"/>
              </a:ext>
            </a:extLst>
          </p:cNvPr>
          <p:cNvPicPr>
            <a:picLocks noChangeAspect="1"/>
          </p:cNvPicPr>
          <p:nvPr/>
        </p:nvPicPr>
        <p:blipFill>
          <a:blip r:embed="rId3"/>
          <a:stretch>
            <a:fillRect/>
          </a:stretch>
        </p:blipFill>
        <p:spPr>
          <a:xfrm>
            <a:off x="0" y="860612"/>
            <a:ext cx="9144000" cy="5136776"/>
          </a:xfrm>
          <a:prstGeom prst="rect">
            <a:avLst/>
          </a:prstGeom>
        </p:spPr>
      </p:pic>
    </p:spTree>
    <p:extLst>
      <p:ext uri="{BB962C8B-B14F-4D97-AF65-F5344CB8AC3E}">
        <p14:creationId xmlns:p14="http://schemas.microsoft.com/office/powerpoint/2010/main" val="1433088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C5C4B-C550-4D90-A2B2-2D8EE167FF9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01B3929-0161-868F-8CA4-0EAB327C61A9}"/>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descr="A statue of a person holding his head&#10;&#10;AI-generated content may be incorrect.">
            <a:extLst>
              <a:ext uri="{FF2B5EF4-FFF2-40B4-BE49-F238E27FC236}">
                <a16:creationId xmlns:a16="http://schemas.microsoft.com/office/drawing/2014/main" id="{72188AE9-3890-3DAF-6B39-2718620FC1F7}"/>
              </a:ext>
            </a:extLst>
          </p:cNvPr>
          <p:cNvPicPr>
            <a:picLocks noChangeAspect="1"/>
          </p:cNvPicPr>
          <p:nvPr/>
        </p:nvPicPr>
        <p:blipFill>
          <a:blip r:embed="rId3"/>
          <a:stretch>
            <a:fillRect/>
          </a:stretch>
        </p:blipFill>
        <p:spPr>
          <a:xfrm>
            <a:off x="1304925" y="696488"/>
            <a:ext cx="6372225" cy="5693624"/>
          </a:xfrm>
          <a:prstGeom prst="rect">
            <a:avLst/>
          </a:prstGeom>
        </p:spPr>
      </p:pic>
    </p:spTree>
    <p:extLst>
      <p:ext uri="{BB962C8B-B14F-4D97-AF65-F5344CB8AC3E}">
        <p14:creationId xmlns:p14="http://schemas.microsoft.com/office/powerpoint/2010/main" val="2694674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037E-A507-B91B-D658-FD93C0F4C5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D5C44C4-BEAC-A7EE-A807-AC61AC2CCBC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F017CC9-27D9-411F-D440-A1DBBF74189F}"/>
              </a:ext>
            </a:extLst>
          </p:cNvPr>
          <p:cNvPicPr>
            <a:picLocks noChangeAspect="1"/>
          </p:cNvPicPr>
          <p:nvPr/>
        </p:nvPicPr>
        <p:blipFill>
          <a:blip r:embed="rId3"/>
          <a:srcRect b="7920"/>
          <a:stretch>
            <a:fillRect/>
          </a:stretch>
        </p:blipFill>
        <p:spPr>
          <a:xfrm>
            <a:off x="1151564" y="1094275"/>
            <a:ext cx="6839162" cy="4898049"/>
          </a:xfrm>
          <a:prstGeom prst="rect">
            <a:avLst/>
          </a:prstGeom>
        </p:spPr>
      </p:pic>
    </p:spTree>
    <p:extLst>
      <p:ext uri="{BB962C8B-B14F-4D97-AF65-F5344CB8AC3E}">
        <p14:creationId xmlns:p14="http://schemas.microsoft.com/office/powerpoint/2010/main" val="19932470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C5634-D828-DD2C-AE92-3B7F408EA9E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C0E626E-CFAB-A6FD-5A29-F53D103D1E6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6EB8830A-4D04-4E4E-F37B-8713C844E51E}"/>
              </a:ext>
            </a:extLst>
          </p:cNvPr>
          <p:cNvPicPr>
            <a:picLocks noChangeAspect="1"/>
          </p:cNvPicPr>
          <p:nvPr/>
        </p:nvPicPr>
        <p:blipFill>
          <a:blip r:embed="rId3"/>
          <a:stretch>
            <a:fillRect/>
          </a:stretch>
        </p:blipFill>
        <p:spPr>
          <a:xfrm>
            <a:off x="914400" y="1371600"/>
            <a:ext cx="7315200" cy="4114800"/>
          </a:xfrm>
          <a:prstGeom prst="rect">
            <a:avLst/>
          </a:prstGeom>
        </p:spPr>
      </p:pic>
    </p:spTree>
    <p:extLst>
      <p:ext uri="{BB962C8B-B14F-4D97-AF65-F5344CB8AC3E}">
        <p14:creationId xmlns:p14="http://schemas.microsoft.com/office/powerpoint/2010/main" val="331704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471055" y="1551709"/>
            <a:ext cx="8377381" cy="4708981"/>
          </a:xfrm>
          <a:prstGeom prst="rect">
            <a:avLst/>
          </a:prstGeom>
        </p:spPr>
        <p:txBody>
          <a:bodyPr wrap="square">
            <a:spAutoFit/>
          </a:bodyPr>
          <a:lstStyle/>
          <a:p>
            <a:pPr marL="684213" indent="-684213"/>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213" indent="-684213"/>
            <a:endParaRPr lang="en-US" sz="1600" dirty="0">
              <a:latin typeface="Arial Rounded MT Bold" panose="020F0704030504030204" pitchFamily="34" charset="0"/>
            </a:endParaRPr>
          </a:p>
          <a:p>
            <a:pPr marL="684213" indent="-684213"/>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213" indent="-684213"/>
            <a:endParaRPr lang="en-US" sz="1800" b="1" dirty="0">
              <a:latin typeface="Arial Rounded MT Bold" panose="020F0704030504030204" pitchFamily="34" charset="0"/>
            </a:endParaRPr>
          </a:p>
          <a:p>
            <a:pPr marL="684213" indent="-684213"/>
            <a:r>
              <a:rPr lang="en-US" sz="3600" b="1" dirty="0">
                <a:latin typeface="Arial Rounded MT Bold" panose="020F0704030504030204" pitchFamily="34" charset="0"/>
              </a:rPr>
              <a:t>C:  Amen.</a:t>
            </a:r>
          </a:p>
        </p:txBody>
      </p:sp>
    </p:spTree>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16FFD-D3C7-443D-3801-CFE2D24CAF7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AC079F7-6780-C876-6FC5-E67E1DA81C08}"/>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A672DF14-C373-6213-0F07-F805C519DD9D}"/>
              </a:ext>
            </a:extLst>
          </p:cNvPr>
          <p:cNvPicPr>
            <a:picLocks noChangeAspect="1"/>
          </p:cNvPicPr>
          <p:nvPr/>
        </p:nvPicPr>
        <p:blipFill>
          <a:blip r:embed="rId3"/>
          <a:stretch>
            <a:fillRect/>
          </a:stretch>
        </p:blipFill>
        <p:spPr>
          <a:xfrm>
            <a:off x="18838" y="733460"/>
            <a:ext cx="9144000" cy="6096000"/>
          </a:xfrm>
          <a:prstGeom prst="rect">
            <a:avLst/>
          </a:prstGeom>
        </p:spPr>
      </p:pic>
    </p:spTree>
    <p:extLst>
      <p:ext uri="{BB962C8B-B14F-4D97-AF65-F5344CB8AC3E}">
        <p14:creationId xmlns:p14="http://schemas.microsoft.com/office/powerpoint/2010/main" val="1796839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97E79-4A0C-EFBF-83B1-22442B093D6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894AEA7-8294-9D30-B2E3-C5320C2FDC65}"/>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A85C7318-C5AA-DEE3-8B17-7F7C257FE6A3}"/>
              </a:ext>
            </a:extLst>
          </p:cNvPr>
          <p:cNvPicPr>
            <a:picLocks noChangeAspect="1"/>
          </p:cNvPicPr>
          <p:nvPr/>
        </p:nvPicPr>
        <p:blipFill>
          <a:blip r:embed="rId3"/>
          <a:stretch>
            <a:fillRect/>
          </a:stretch>
        </p:blipFill>
        <p:spPr>
          <a:xfrm>
            <a:off x="18838" y="789768"/>
            <a:ext cx="9104615" cy="6058707"/>
          </a:xfrm>
          <a:prstGeom prst="rect">
            <a:avLst/>
          </a:prstGeom>
        </p:spPr>
      </p:pic>
    </p:spTree>
    <p:extLst>
      <p:ext uri="{BB962C8B-B14F-4D97-AF65-F5344CB8AC3E}">
        <p14:creationId xmlns:p14="http://schemas.microsoft.com/office/powerpoint/2010/main" val="1443378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784F7-4CD2-7D40-FC17-0B3BD90073D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2EB1477-8BAF-3683-1BFC-A8C5C59CA373}"/>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8318A2D0-DD11-3759-8D08-F95902C748BC}"/>
              </a:ext>
            </a:extLst>
          </p:cNvPr>
          <p:cNvPicPr>
            <a:picLocks noChangeAspect="1"/>
          </p:cNvPicPr>
          <p:nvPr/>
        </p:nvPicPr>
        <p:blipFill>
          <a:blip r:embed="rId3"/>
          <a:stretch>
            <a:fillRect/>
          </a:stretch>
        </p:blipFill>
        <p:spPr>
          <a:xfrm>
            <a:off x="2058185" y="0"/>
            <a:ext cx="5027629" cy="6858000"/>
          </a:xfrm>
          <a:prstGeom prst="rect">
            <a:avLst/>
          </a:prstGeom>
        </p:spPr>
      </p:pic>
    </p:spTree>
    <p:extLst>
      <p:ext uri="{BB962C8B-B14F-4D97-AF65-F5344CB8AC3E}">
        <p14:creationId xmlns:p14="http://schemas.microsoft.com/office/powerpoint/2010/main" val="2476636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417F2-0F37-8FF1-B104-7EB246B5EF9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0E7E127-8140-0D51-F993-32E5A2C1696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466D6254-9F77-7CB2-CAD4-0E9818A7BD2D}"/>
              </a:ext>
            </a:extLst>
          </p:cNvPr>
          <p:cNvPicPr>
            <a:picLocks noChangeAspect="1"/>
          </p:cNvPicPr>
          <p:nvPr/>
        </p:nvPicPr>
        <p:blipFill>
          <a:blip r:embed="rId3"/>
          <a:stretch>
            <a:fillRect/>
          </a:stretch>
        </p:blipFill>
        <p:spPr>
          <a:xfrm>
            <a:off x="1104900" y="1485900"/>
            <a:ext cx="6934200"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7747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8517C-A97B-DB73-FF55-BC02226A580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29D472B-C490-BEB3-F55A-E7099DC7B5CC}"/>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6938FBA6-A956-2423-BA4C-96CAA5A658FE}"/>
              </a:ext>
            </a:extLst>
          </p:cNvPr>
          <p:cNvPicPr>
            <a:picLocks noChangeAspect="1"/>
          </p:cNvPicPr>
          <p:nvPr/>
        </p:nvPicPr>
        <p:blipFill>
          <a:blip r:embed="rId3"/>
          <a:stretch>
            <a:fillRect/>
          </a:stretch>
        </p:blipFill>
        <p:spPr>
          <a:xfrm>
            <a:off x="0" y="816973"/>
            <a:ext cx="9144000" cy="5224053"/>
          </a:xfrm>
          <a:prstGeom prst="rect">
            <a:avLst/>
          </a:prstGeom>
        </p:spPr>
      </p:pic>
    </p:spTree>
    <p:extLst>
      <p:ext uri="{BB962C8B-B14F-4D97-AF65-F5344CB8AC3E}">
        <p14:creationId xmlns:p14="http://schemas.microsoft.com/office/powerpoint/2010/main" val="2037643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49E12-37B7-6347-1820-FFB0153046C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D61884A-25B1-E171-681D-F79F0EAA76EA}"/>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175ADB87-01A0-C5CD-498A-780367CBBB38}"/>
              </a:ext>
            </a:extLst>
          </p:cNvPr>
          <p:cNvPicPr>
            <a:picLocks noChangeAspect="1"/>
          </p:cNvPicPr>
          <p:nvPr/>
        </p:nvPicPr>
        <p:blipFill>
          <a:blip r:embed="rId3"/>
          <a:stretch>
            <a:fillRect/>
          </a:stretch>
        </p:blipFill>
        <p:spPr>
          <a:xfrm>
            <a:off x="101817" y="1371599"/>
            <a:ext cx="4356754" cy="2762435"/>
          </a:xfrm>
          <a:prstGeom prst="rect">
            <a:avLst/>
          </a:prstGeom>
        </p:spPr>
      </p:pic>
      <p:sp>
        <p:nvSpPr>
          <p:cNvPr id="5" name="Title 1">
            <a:extLst>
              <a:ext uri="{FF2B5EF4-FFF2-40B4-BE49-F238E27FC236}">
                <a16:creationId xmlns:a16="http://schemas.microsoft.com/office/drawing/2014/main" id="{0F6E2E39-2240-CD61-4E6A-7313826C49ED}"/>
              </a:ext>
            </a:extLst>
          </p:cNvPr>
          <p:cNvSpPr txBox="1"/>
          <p:nvPr/>
        </p:nvSpPr>
        <p:spPr bwMode="auto">
          <a:xfrm>
            <a:off x="18838" y="4267165"/>
            <a:ext cx="455316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Not in Charge…</a:t>
            </a:r>
          </a:p>
        </p:txBody>
      </p:sp>
      <p:sp>
        <p:nvSpPr>
          <p:cNvPr id="6" name="&quot;Not Allowed&quot; Symbol 5">
            <a:extLst>
              <a:ext uri="{FF2B5EF4-FFF2-40B4-BE49-F238E27FC236}">
                <a16:creationId xmlns:a16="http://schemas.microsoft.com/office/drawing/2014/main" id="{A8E289E0-4C8A-A6A9-E6C2-9B5C493EC59C}"/>
              </a:ext>
            </a:extLst>
          </p:cNvPr>
          <p:cNvSpPr/>
          <p:nvPr/>
        </p:nvSpPr>
        <p:spPr>
          <a:xfrm>
            <a:off x="590550" y="1133474"/>
            <a:ext cx="3286125" cy="3181667"/>
          </a:xfrm>
          <a:prstGeom prst="noSmoking">
            <a:avLst>
              <a:gd name="adj" fmla="val 627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07170BD6-CF74-5E72-D730-F3EE8FC6A5AB}"/>
              </a:ext>
            </a:extLst>
          </p:cNvPr>
          <p:cNvSpPr txBox="1"/>
          <p:nvPr/>
        </p:nvSpPr>
        <p:spPr bwMode="auto">
          <a:xfrm>
            <a:off x="4570291" y="4992171"/>
            <a:ext cx="4553162"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In Charge…</a:t>
            </a:r>
          </a:p>
        </p:txBody>
      </p:sp>
      <p:pic>
        <p:nvPicPr>
          <p:cNvPr id="8" name="Picture 7">
            <a:extLst>
              <a:ext uri="{FF2B5EF4-FFF2-40B4-BE49-F238E27FC236}">
                <a16:creationId xmlns:a16="http://schemas.microsoft.com/office/drawing/2014/main" id="{B09F8A9F-0107-1D4B-3160-2CD29DD05959}"/>
              </a:ext>
            </a:extLst>
          </p:cNvPr>
          <p:cNvPicPr>
            <a:picLocks noChangeAspect="1"/>
          </p:cNvPicPr>
          <p:nvPr/>
        </p:nvPicPr>
        <p:blipFill>
          <a:blip r:embed="rId4"/>
          <a:stretch>
            <a:fillRect/>
          </a:stretch>
        </p:blipFill>
        <p:spPr>
          <a:xfrm>
            <a:off x="5462419" y="813117"/>
            <a:ext cx="2789401" cy="3879398"/>
          </a:xfrm>
          <a:prstGeom prst="rect">
            <a:avLst/>
          </a:prstGeom>
        </p:spPr>
      </p:pic>
    </p:spTree>
    <p:extLst>
      <p:ext uri="{BB962C8B-B14F-4D97-AF65-F5344CB8AC3E}">
        <p14:creationId xmlns:p14="http://schemas.microsoft.com/office/powerpoint/2010/main" val="19508723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B1DCC-FECD-D708-AC55-2C2D4627CCE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8DD825D-8E8C-9E59-33F8-BB98BFFF010A}"/>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9" name="Picture 8">
            <a:extLst>
              <a:ext uri="{FF2B5EF4-FFF2-40B4-BE49-F238E27FC236}">
                <a16:creationId xmlns:a16="http://schemas.microsoft.com/office/drawing/2014/main" id="{AFF70DE2-6726-36A0-BF72-34C1009061D1}"/>
              </a:ext>
            </a:extLst>
          </p:cNvPr>
          <p:cNvPicPr>
            <a:picLocks noChangeAspect="1"/>
          </p:cNvPicPr>
          <p:nvPr/>
        </p:nvPicPr>
        <p:blipFill>
          <a:blip r:embed="rId3"/>
          <a:stretch>
            <a:fillRect/>
          </a:stretch>
        </p:blipFill>
        <p:spPr>
          <a:xfrm>
            <a:off x="2575657" y="791111"/>
            <a:ext cx="3990975" cy="5829300"/>
          </a:xfrm>
          <a:prstGeom prst="rect">
            <a:avLst/>
          </a:prstGeom>
        </p:spPr>
      </p:pic>
    </p:spTree>
    <p:extLst>
      <p:ext uri="{BB962C8B-B14F-4D97-AF65-F5344CB8AC3E}">
        <p14:creationId xmlns:p14="http://schemas.microsoft.com/office/powerpoint/2010/main" val="11220735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47833-A10A-FFE1-C6F1-A19579C227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86308F5-A72F-3442-2992-FE35EF99F31A}"/>
              </a:ext>
            </a:extLst>
          </p:cNvPr>
          <p:cNvSpPr txBox="1"/>
          <p:nvPr/>
        </p:nvSpPr>
        <p:spPr bwMode="auto">
          <a:xfrm>
            <a:off x="0" y="0"/>
            <a:ext cx="9104615" cy="2076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algn="ctr" eaLnBrk="1" hangingPunct="1">
              <a:buFont typeface="Arial Rounded MT Bold" panose="020F0704030504030204" pitchFamily="34" charset="0"/>
              <a:buChar char="*"/>
            </a:pPr>
            <a:r>
              <a:rPr lang="en-US" altLang="en-US" sz="3600" dirty="0">
                <a:latin typeface="Arial Rounded MT Bold" panose="020F0704030504030204" pitchFamily="34" charset="0"/>
              </a:rPr>
              <a:t>Hymn of the Day</a:t>
            </a:r>
          </a:p>
          <a:p>
            <a:pPr algn="ctr" eaLnBrk="1" hangingPunct="1"/>
            <a:r>
              <a:rPr lang="en-US" altLang="en-US" sz="3600" dirty="0">
                <a:latin typeface="Arial Rounded MT Bold" panose="020F0704030504030204" pitchFamily="34" charset="0"/>
              </a:rPr>
              <a:t>“Thine Is the Glory”</a:t>
            </a:r>
          </a:p>
          <a:p>
            <a:pPr algn="ctr" eaLnBrk="1" hangingPunct="1"/>
            <a:r>
              <a:rPr lang="en-US" altLang="en-US" sz="3600" dirty="0">
                <a:latin typeface="Arial Rounded MT Bold" panose="020F0704030504030204" pitchFamily="34" charset="0"/>
              </a:rPr>
              <a:t>LBW 145</a:t>
            </a:r>
          </a:p>
        </p:txBody>
      </p:sp>
      <p:pic>
        <p:nvPicPr>
          <p:cNvPr id="2" name="Picture 1">
            <a:extLst>
              <a:ext uri="{FF2B5EF4-FFF2-40B4-BE49-F238E27FC236}">
                <a16:creationId xmlns:a16="http://schemas.microsoft.com/office/drawing/2014/main" id="{E0341B5E-AE1F-1640-F62E-2D8AAEADD58A}"/>
              </a:ext>
            </a:extLst>
          </p:cNvPr>
          <p:cNvPicPr>
            <a:picLocks noChangeAspect="1"/>
          </p:cNvPicPr>
          <p:nvPr/>
        </p:nvPicPr>
        <p:blipFill>
          <a:blip r:embed="rId3"/>
          <a:stretch>
            <a:fillRect/>
          </a:stretch>
        </p:blipFill>
        <p:spPr>
          <a:xfrm>
            <a:off x="1077286" y="2180293"/>
            <a:ext cx="6950042" cy="3926164"/>
          </a:xfrm>
          <a:prstGeom prst="rect">
            <a:avLst/>
          </a:prstGeom>
        </p:spPr>
      </p:pic>
    </p:spTree>
    <p:extLst>
      <p:ext uri="{BB962C8B-B14F-4D97-AF65-F5344CB8AC3E}">
        <p14:creationId xmlns:p14="http://schemas.microsoft.com/office/powerpoint/2010/main" val="1627863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EC20F-A274-0A17-8E8B-DCA79491649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0390553-7D6E-3A24-24E5-DC0140AC7570}"/>
              </a:ext>
            </a:extLst>
          </p:cNvPr>
          <p:cNvSpPr txBox="1"/>
          <p:nvPr/>
        </p:nvSpPr>
        <p:spPr bwMode="auto">
          <a:xfrm>
            <a:off x="0" y="1"/>
            <a:ext cx="910461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600" dirty="0">
                <a:latin typeface="Arial Rounded MT Bold" panose="020F0704030504030204" pitchFamily="34" charset="0"/>
              </a:rPr>
              <a:t>“Thine Is the Glory”        LBW 145</a:t>
            </a:r>
          </a:p>
        </p:txBody>
      </p:sp>
      <p:sp>
        <p:nvSpPr>
          <p:cNvPr id="3" name="TextBox 2">
            <a:extLst>
              <a:ext uri="{FF2B5EF4-FFF2-40B4-BE49-F238E27FC236}">
                <a16:creationId xmlns:a16="http://schemas.microsoft.com/office/drawing/2014/main" id="{BB854AAD-2A09-AA2E-F9E9-AAD367AC1397}"/>
              </a:ext>
            </a:extLst>
          </p:cNvPr>
          <p:cNvSpPr txBox="1"/>
          <p:nvPr/>
        </p:nvSpPr>
        <p:spPr>
          <a:xfrm>
            <a:off x="304800" y="1166842"/>
            <a:ext cx="7067550"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Thine is the glory,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risen, </a:t>
            </a:r>
            <a:r>
              <a:rPr lang="en-US" sz="3600" dirty="0" err="1">
                <a:effectLst/>
                <a:latin typeface="Arial Rounded MT Bold" panose="020F0704030504030204" pitchFamily="34" charset="0"/>
                <a:ea typeface="MS Mincho" panose="02020609040205080304" pitchFamily="49" charset="-128"/>
              </a:rPr>
              <a:t>conqu'ring</a:t>
            </a:r>
            <a:r>
              <a:rPr lang="en-US" sz="3600" dirty="0">
                <a:effectLst/>
                <a:latin typeface="Arial Rounded MT Bold" panose="020F0704030504030204" pitchFamily="34" charset="0"/>
                <a:ea typeface="MS Mincho" panose="02020609040205080304" pitchFamily="49" charset="-128"/>
              </a:rPr>
              <a:t> Son;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endless is the </a:t>
            </a:r>
            <a:r>
              <a:rPr lang="en-US" sz="3600" dirty="0" err="1">
                <a:effectLst/>
                <a:latin typeface="Arial Rounded MT Bold" panose="020F0704030504030204" pitchFamily="34" charset="0"/>
                <a:ea typeface="MS Mincho" panose="02020609040205080304" pitchFamily="49" charset="-128"/>
              </a:rPr>
              <a:t>vict'ry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thou o'er death hast won!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Angels in bright raiment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rolled the stone away,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kept the folded grave-clothes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where thy body lay.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03305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39221-A971-BA4A-01C2-4764EE276B5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2C5EE58-9852-5640-13C2-DB1145209660}"/>
              </a:ext>
            </a:extLst>
          </p:cNvPr>
          <p:cNvSpPr txBox="1"/>
          <p:nvPr/>
        </p:nvSpPr>
        <p:spPr bwMode="auto">
          <a:xfrm>
            <a:off x="0" y="1"/>
            <a:ext cx="910461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600" dirty="0">
                <a:latin typeface="Arial Rounded MT Bold" panose="020F0704030504030204" pitchFamily="34" charset="0"/>
              </a:rPr>
              <a:t>“Thine Is the Glory”        LBW 145</a:t>
            </a:r>
          </a:p>
        </p:txBody>
      </p:sp>
      <p:sp>
        <p:nvSpPr>
          <p:cNvPr id="3" name="TextBox 2">
            <a:extLst>
              <a:ext uri="{FF2B5EF4-FFF2-40B4-BE49-F238E27FC236}">
                <a16:creationId xmlns:a16="http://schemas.microsoft.com/office/drawing/2014/main" id="{2E011253-F71A-ED60-5903-E1F9561004A8}"/>
              </a:ext>
            </a:extLst>
          </p:cNvPr>
          <p:cNvSpPr txBox="1"/>
          <p:nvPr/>
        </p:nvSpPr>
        <p:spPr>
          <a:xfrm>
            <a:off x="609600" y="1647824"/>
            <a:ext cx="6219825" cy="2862322"/>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Thine is the glory,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risen, </a:t>
            </a:r>
            <a:r>
              <a:rPr lang="en-US" sz="3600" dirty="0" err="1">
                <a:effectLst/>
                <a:latin typeface="Arial Rounded MT Bold" panose="020F0704030504030204" pitchFamily="34" charset="0"/>
                <a:ea typeface="MS Mincho" panose="02020609040205080304" pitchFamily="49" charset="-128"/>
              </a:rPr>
              <a:t>conqu'ring</a:t>
            </a:r>
            <a:r>
              <a:rPr lang="en-US" sz="3600" dirty="0">
                <a:effectLst/>
                <a:latin typeface="Arial Rounded MT Bold" panose="020F0704030504030204" pitchFamily="34" charset="0"/>
                <a:ea typeface="MS Mincho" panose="02020609040205080304" pitchFamily="49" charset="-128"/>
              </a:rPr>
              <a:t> Son;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endless is the </a:t>
            </a:r>
            <a:r>
              <a:rPr lang="en-US" sz="3600" dirty="0" err="1">
                <a:effectLst/>
                <a:latin typeface="Arial Rounded MT Bold" panose="020F0704030504030204" pitchFamily="34" charset="0"/>
                <a:ea typeface="MS Mincho" panose="02020609040205080304" pitchFamily="49" charset="-128"/>
              </a:rPr>
              <a:t>vict'ry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thou o'er death hast won!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163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514764"/>
            <a:ext cx="9144000" cy="4590482"/>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60DB3FF-1137-4994-A776-FF228F5E1D11}"/>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897316209"/>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98CFC-B65D-6603-ED61-3B6BF0BBA9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4EE51C9-7B5C-03F4-D6C9-69C31BE0DC49}"/>
              </a:ext>
            </a:extLst>
          </p:cNvPr>
          <p:cNvSpPr txBox="1"/>
          <p:nvPr/>
        </p:nvSpPr>
        <p:spPr bwMode="auto">
          <a:xfrm>
            <a:off x="0" y="1"/>
            <a:ext cx="910461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600" dirty="0">
                <a:latin typeface="Arial Rounded MT Bold" panose="020F0704030504030204" pitchFamily="34" charset="0"/>
              </a:rPr>
              <a:t>“Thine Is the Glory”        LBW 145</a:t>
            </a:r>
          </a:p>
        </p:txBody>
      </p:sp>
      <p:sp>
        <p:nvSpPr>
          <p:cNvPr id="3" name="TextBox 2">
            <a:extLst>
              <a:ext uri="{FF2B5EF4-FFF2-40B4-BE49-F238E27FC236}">
                <a16:creationId xmlns:a16="http://schemas.microsoft.com/office/drawing/2014/main" id="{73B8269F-BE15-38F7-712B-0AC7B8C72763}"/>
              </a:ext>
            </a:extLst>
          </p:cNvPr>
          <p:cNvSpPr txBox="1"/>
          <p:nvPr/>
        </p:nvSpPr>
        <p:spPr>
          <a:xfrm>
            <a:off x="647700" y="1281142"/>
            <a:ext cx="6829425"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Lo, Jesus meets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risen from the tomb!</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Lovingly he greets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scatters fear and gloom;</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let his church with gladness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hymns of triumph sing,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for the Lord now </a:t>
            </a:r>
            <a:r>
              <a:rPr lang="en-US" sz="3600" dirty="0" err="1">
                <a:effectLst/>
                <a:latin typeface="Arial Rounded MT Bold" panose="020F0704030504030204" pitchFamily="34" charset="0"/>
                <a:ea typeface="MS Mincho" panose="02020609040205080304" pitchFamily="49" charset="-128"/>
              </a:rPr>
              <a:t>liveth</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death hath lost its sting!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930904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0DFC0-4EAF-621A-BD23-880E9E2CD61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69B363-A585-B79F-40B9-34F3061E37DC}"/>
              </a:ext>
            </a:extLst>
          </p:cNvPr>
          <p:cNvSpPr txBox="1"/>
          <p:nvPr/>
        </p:nvSpPr>
        <p:spPr bwMode="auto">
          <a:xfrm>
            <a:off x="0" y="1"/>
            <a:ext cx="910461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600" dirty="0">
                <a:latin typeface="Arial Rounded MT Bold" panose="020F0704030504030204" pitchFamily="34" charset="0"/>
              </a:rPr>
              <a:t>“Thine Is the Glory”        LBW 145</a:t>
            </a:r>
          </a:p>
        </p:txBody>
      </p:sp>
      <p:sp>
        <p:nvSpPr>
          <p:cNvPr id="3" name="TextBox 2">
            <a:extLst>
              <a:ext uri="{FF2B5EF4-FFF2-40B4-BE49-F238E27FC236}">
                <a16:creationId xmlns:a16="http://schemas.microsoft.com/office/drawing/2014/main" id="{E1DBFBD3-617D-ACE8-6A7F-1E6AF64C95F0}"/>
              </a:ext>
            </a:extLst>
          </p:cNvPr>
          <p:cNvSpPr txBox="1"/>
          <p:nvPr/>
        </p:nvSpPr>
        <p:spPr>
          <a:xfrm>
            <a:off x="609600" y="1647824"/>
            <a:ext cx="6219825" cy="2862322"/>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Thine is the glory,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risen, </a:t>
            </a:r>
            <a:r>
              <a:rPr lang="en-US" sz="3600" dirty="0" err="1">
                <a:effectLst/>
                <a:latin typeface="Arial Rounded MT Bold" panose="020F0704030504030204" pitchFamily="34" charset="0"/>
                <a:ea typeface="MS Mincho" panose="02020609040205080304" pitchFamily="49" charset="-128"/>
              </a:rPr>
              <a:t>conqu'ring</a:t>
            </a:r>
            <a:r>
              <a:rPr lang="en-US" sz="3600" dirty="0">
                <a:effectLst/>
                <a:latin typeface="Arial Rounded MT Bold" panose="020F0704030504030204" pitchFamily="34" charset="0"/>
                <a:ea typeface="MS Mincho" panose="02020609040205080304" pitchFamily="49" charset="-128"/>
              </a:rPr>
              <a:t> Son;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endless is the </a:t>
            </a:r>
            <a:r>
              <a:rPr lang="en-US" sz="3600" dirty="0" err="1">
                <a:effectLst/>
                <a:latin typeface="Arial Rounded MT Bold" panose="020F0704030504030204" pitchFamily="34" charset="0"/>
                <a:ea typeface="MS Mincho" panose="02020609040205080304" pitchFamily="49" charset="-128"/>
              </a:rPr>
              <a:t>vict'ry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thou o'er death hast won!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6781550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32597-1240-1076-BF0F-5FB60940307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2A1541F-7DC6-E2AA-DA66-20B7CA9BD30E}"/>
              </a:ext>
            </a:extLst>
          </p:cNvPr>
          <p:cNvSpPr txBox="1"/>
          <p:nvPr/>
        </p:nvSpPr>
        <p:spPr bwMode="auto">
          <a:xfrm>
            <a:off x="0" y="1"/>
            <a:ext cx="910461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600" dirty="0">
                <a:latin typeface="Arial Rounded MT Bold" panose="020F0704030504030204" pitchFamily="34" charset="0"/>
              </a:rPr>
              <a:t>“Thine Is the Glory”        LBW 145</a:t>
            </a:r>
          </a:p>
        </p:txBody>
      </p:sp>
      <p:sp>
        <p:nvSpPr>
          <p:cNvPr id="3" name="TextBox 2">
            <a:extLst>
              <a:ext uri="{FF2B5EF4-FFF2-40B4-BE49-F238E27FC236}">
                <a16:creationId xmlns:a16="http://schemas.microsoft.com/office/drawing/2014/main" id="{DEDBCC22-B507-14E9-0946-CF8F1C5B5878}"/>
              </a:ext>
            </a:extLst>
          </p:cNvPr>
          <p:cNvSpPr txBox="1"/>
          <p:nvPr/>
        </p:nvSpPr>
        <p:spPr>
          <a:xfrm>
            <a:off x="180975" y="1047749"/>
            <a:ext cx="7486650"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3	No more we doubt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glorious Prince of life;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life is naught without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aid us in our strife;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make us more than </a:t>
            </a:r>
            <a:r>
              <a:rPr lang="en-US" sz="3600" dirty="0" err="1">
                <a:effectLst/>
                <a:latin typeface="Arial Rounded MT Bold" panose="020F0704030504030204" pitchFamily="34" charset="0"/>
                <a:ea typeface="MS Mincho" panose="02020609040205080304" pitchFamily="49" charset="-128"/>
              </a:rPr>
              <a:t>conqu'rors</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through thy deathless love;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bring us safe through Jordan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to thy home above.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76572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042D-A993-FE50-A768-B99FF35F827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5987BE4-BEDA-0D5E-E3E2-E20E40839ECC}"/>
              </a:ext>
            </a:extLst>
          </p:cNvPr>
          <p:cNvSpPr txBox="1"/>
          <p:nvPr/>
        </p:nvSpPr>
        <p:spPr bwMode="auto">
          <a:xfrm>
            <a:off x="0" y="1"/>
            <a:ext cx="910461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571500" indent="-571500" eaLnBrk="1" hangingPunct="1">
              <a:buFont typeface="Arial Rounded MT Bold" panose="020F0704030504030204" pitchFamily="34" charset="0"/>
              <a:buChar char="*"/>
            </a:pPr>
            <a:r>
              <a:rPr lang="en-US" altLang="en-US" sz="3600" dirty="0">
                <a:latin typeface="Arial Rounded MT Bold" panose="020F0704030504030204" pitchFamily="34" charset="0"/>
              </a:rPr>
              <a:t>“Thine Is the Glory”        LBW 145</a:t>
            </a:r>
          </a:p>
        </p:txBody>
      </p:sp>
      <p:sp>
        <p:nvSpPr>
          <p:cNvPr id="3" name="TextBox 2">
            <a:extLst>
              <a:ext uri="{FF2B5EF4-FFF2-40B4-BE49-F238E27FC236}">
                <a16:creationId xmlns:a16="http://schemas.microsoft.com/office/drawing/2014/main" id="{E3B57123-691B-0E36-04A2-224AD427AFE4}"/>
              </a:ext>
            </a:extLst>
          </p:cNvPr>
          <p:cNvSpPr txBox="1"/>
          <p:nvPr/>
        </p:nvSpPr>
        <p:spPr>
          <a:xfrm>
            <a:off x="609600" y="1647824"/>
            <a:ext cx="6219825" cy="2862322"/>
          </a:xfrm>
          <a:prstGeom prst="rect">
            <a:avLst/>
          </a:prstGeom>
          <a:noFill/>
        </p:spPr>
        <p:txBody>
          <a:bodyPr wrap="square">
            <a:spAutoFit/>
          </a:bodyPr>
          <a:lstStyle/>
          <a:p>
            <a:pPr marL="400050" marR="0" indent="-400050">
              <a:buNone/>
            </a:pPr>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Thine is the glory,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risen, </a:t>
            </a:r>
            <a:r>
              <a:rPr lang="en-US" sz="3600" dirty="0" err="1">
                <a:effectLst/>
                <a:latin typeface="Arial Rounded MT Bold" panose="020F0704030504030204" pitchFamily="34" charset="0"/>
                <a:ea typeface="MS Mincho" panose="02020609040205080304" pitchFamily="49" charset="-128"/>
              </a:rPr>
              <a:t>conqu'ring</a:t>
            </a:r>
            <a:r>
              <a:rPr lang="en-US" sz="3600" dirty="0">
                <a:effectLst/>
                <a:latin typeface="Arial Rounded MT Bold" panose="020F0704030504030204" pitchFamily="34" charset="0"/>
                <a:ea typeface="MS Mincho" panose="02020609040205080304" pitchFamily="49" charset="-128"/>
              </a:rPr>
              <a:t> Son;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endless is the </a:t>
            </a:r>
            <a:r>
              <a:rPr lang="en-US" sz="3600" dirty="0" err="1">
                <a:effectLst/>
                <a:latin typeface="Arial Rounded MT Bold" panose="020F0704030504030204" pitchFamily="34" charset="0"/>
                <a:ea typeface="MS Mincho" panose="02020609040205080304" pitchFamily="49" charset="-128"/>
              </a:rPr>
              <a:t>vict'ry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thou o'er death hast won!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36319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687310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209964"/>
            <a:ext cx="9144000" cy="4257964"/>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a:extLst>
              <a:ext uri="{FF2B5EF4-FFF2-40B4-BE49-F238E27FC236}">
                <a16:creationId xmlns:a16="http://schemas.microsoft.com/office/drawing/2014/main" id="{0E971E1C-5D3B-42A8-A832-AA3B1DBBD274}"/>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028421460"/>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Alpha and Omega,</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53867" y="1051438"/>
            <a:ext cx="8237683"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All things exist in and through you, loving God. Therefore, we entrust our prayers, our faith, and our lives to you, in the name of Jesus.</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OFFERING/OFFERING PRAYER</a:t>
            </a:r>
          </a:p>
        </p:txBody>
      </p:sp>
      <p:pic>
        <p:nvPicPr>
          <p:cNvPr id="3" name="Picture 2">
            <a:extLst>
              <a:ext uri="{FF2B5EF4-FFF2-40B4-BE49-F238E27FC236}">
                <a16:creationId xmlns:a16="http://schemas.microsoft.com/office/drawing/2014/main" id="{A7AE84B4-A924-0AC0-9B40-E3CB509D8FC0}"/>
              </a:ext>
            </a:extLst>
          </p:cNvPr>
          <p:cNvPicPr>
            <a:picLocks noChangeAspect="1"/>
          </p:cNvPicPr>
          <p:nvPr/>
        </p:nvPicPr>
        <p:blipFill>
          <a:blip r:embed="rId3"/>
          <a:stretch>
            <a:fillRect/>
          </a:stretch>
        </p:blipFill>
        <p:spPr>
          <a:xfrm>
            <a:off x="238717" y="1465917"/>
            <a:ext cx="8610008" cy="4863899"/>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330035"/>
            <a:ext cx="9144000" cy="5190837"/>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a:extLst>
              <a:ext uri="{FF2B5EF4-FFF2-40B4-BE49-F238E27FC236}">
                <a16:creationId xmlns:a16="http://schemas.microsoft.com/office/drawing/2014/main" id="{AE397C56-5EA9-4143-81E6-4902D9776390}"/>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78020067"/>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01362" y="1375468"/>
            <a:ext cx="7813964" cy="341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The love of God abound in you; the grace of our Savior Jesus Christ fill your hearts; and the life of the Spirit </a:t>
            </a:r>
            <a:r>
              <a:rPr lang="en-US" sz="3200" dirty="0">
                <a:solidFill>
                  <a:srgbClr val="C00000"/>
                </a:solidFill>
                <a:latin typeface="Arial Rounded MT Bold" panose="020F0704030504030204" pitchFamily="34" charset="0"/>
                <a:ea typeface="Calibri" panose="020F0502020204030204" pitchFamily="34" charset="0"/>
              </a:rPr>
              <a:t>☩ </a:t>
            </a:r>
            <a:r>
              <a:rPr lang="en-US" sz="3200" dirty="0">
                <a:solidFill>
                  <a:srgbClr val="000000"/>
                </a:solidFill>
                <a:effectLst/>
                <a:latin typeface="Arial Rounded MT Bold" panose="020F0704030504030204" pitchFamily="34" charset="0"/>
                <a:ea typeface="Calibri" panose="020F0502020204030204" pitchFamily="34" charset="0"/>
              </a:rPr>
              <a:t>bless you and give you peace.</a:t>
            </a:r>
          </a:p>
          <a:p>
            <a:pPr marL="803275" marR="0" indent="-803275">
              <a:lnSpc>
                <a:spcPct val="95000"/>
              </a:lnSpc>
              <a:spcBef>
                <a:spcPts val="0"/>
              </a:spcBef>
              <a:spcAft>
                <a:spcPts val="0"/>
              </a:spcAft>
            </a:pPr>
            <a:endParaRPr lang="en-US" sz="3200" dirty="0">
              <a:solidFill>
                <a:srgbClr val="000000"/>
              </a:solidFill>
              <a:effectLst/>
              <a:latin typeface="Arial Rounded MT Bold" panose="020F0704030504030204" pitchFamily="34" charset="0"/>
              <a:ea typeface="Calibri" panose="020F0502020204030204" pitchFamily="34"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72E3-21AC-0A49-F4FC-972CC9C1B5D9}"/>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81F9B7C-EFB5-728C-FF91-52E704F33392}"/>
              </a:ext>
            </a:extLst>
          </p:cNvPr>
          <p:cNvSpPr/>
          <p:nvPr/>
        </p:nvSpPr>
        <p:spPr>
          <a:xfrm>
            <a:off x="272472" y="107209"/>
            <a:ext cx="8622145" cy="1938992"/>
          </a:xfrm>
          <a:prstGeom prst="rect">
            <a:avLst/>
          </a:prstGeom>
        </p:spPr>
        <p:txBody>
          <a:bodyPr wrap="square">
            <a:spAutoFit/>
          </a:bodyPr>
          <a:lstStyle/>
          <a:p>
            <a:pPr marL="342900" marR="0" lvl="0" indent="-342900" algn="ctr">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HYMN</a:t>
            </a:r>
          </a:p>
          <a:p>
            <a:pPr marR="0" lvl="0" algn="ct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“Let All Things Now Living”</a:t>
            </a:r>
          </a:p>
          <a:p>
            <a:pPr marR="0" lvl="0" algn="ct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LBW 557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74CA69F5-F1D7-A63F-4567-E2CF32CD9F69}"/>
              </a:ext>
            </a:extLst>
          </p:cNvPr>
          <p:cNvPicPr>
            <a:picLocks noChangeAspect="1"/>
          </p:cNvPicPr>
          <p:nvPr/>
        </p:nvPicPr>
        <p:blipFill>
          <a:blip r:embed="rId2"/>
          <a:stretch>
            <a:fillRect/>
          </a:stretch>
        </p:blipFill>
        <p:spPr>
          <a:xfrm>
            <a:off x="958644" y="2477618"/>
            <a:ext cx="6946491" cy="3925672"/>
          </a:xfrm>
          <a:prstGeom prst="rect">
            <a:avLst/>
          </a:prstGeom>
          <a:ln>
            <a:noFill/>
          </a:ln>
          <a:effectLst>
            <a:softEdge rad="112500"/>
          </a:effectLst>
        </p:spPr>
      </p:pic>
    </p:spTree>
    <p:extLst>
      <p:ext uri="{BB962C8B-B14F-4D97-AF65-F5344CB8AC3E}">
        <p14:creationId xmlns:p14="http://schemas.microsoft.com/office/powerpoint/2010/main" val="37877446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2FD6F-3795-0630-D22E-90014CD525C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0EA81C5-1926-CC99-0772-A7612856C4D1}"/>
              </a:ext>
            </a:extLst>
          </p:cNvPr>
          <p:cNvSpPr/>
          <p:nvPr/>
        </p:nvSpPr>
        <p:spPr>
          <a:xfrm>
            <a:off x="272472" y="107209"/>
            <a:ext cx="8622145" cy="1323439"/>
          </a:xfrm>
          <a:prstGeom prst="rect">
            <a:avLst/>
          </a:prstGeom>
        </p:spPr>
        <p:txBody>
          <a:bodyPr wrap="square">
            <a:spAutoFit/>
          </a:bodyPr>
          <a:lstStyle/>
          <a:p>
            <a:pPr marL="571500" marR="0" lvl="0" indent="-571500" algn="ctr">
              <a:spcBef>
                <a:spcPts val="0"/>
              </a:spcBef>
              <a:spcAft>
                <a:spcPts val="0"/>
              </a:spcAft>
              <a:buFont typeface="Arial Rounded MT Bold" panose="020F070403050403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“Let All Things Now Living”	              LBW 557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603AA45-4C4C-5C41-1E63-F4FFA34CD0B2}"/>
              </a:ext>
            </a:extLst>
          </p:cNvPr>
          <p:cNvSpPr txBox="1"/>
          <p:nvPr/>
        </p:nvSpPr>
        <p:spPr>
          <a:xfrm>
            <a:off x="657224" y="1687830"/>
            <a:ext cx="7029451"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Let all things now living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 song of thanksgiving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to God the creator                    triumphantly raise,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who fashioned and made 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protected and stayed 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who still guides us on to                                      the end of our days.</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25100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A5E92-A32B-4799-B681-04DEB67E31C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B763533-46A9-A1AF-C0B6-545C6EFA162C}"/>
              </a:ext>
            </a:extLst>
          </p:cNvPr>
          <p:cNvSpPr/>
          <p:nvPr/>
        </p:nvSpPr>
        <p:spPr>
          <a:xfrm>
            <a:off x="272472" y="107209"/>
            <a:ext cx="8622145" cy="1323439"/>
          </a:xfrm>
          <a:prstGeom prst="rect">
            <a:avLst/>
          </a:prstGeom>
        </p:spPr>
        <p:txBody>
          <a:bodyPr wrap="square">
            <a:spAutoFit/>
          </a:bodyPr>
          <a:lstStyle/>
          <a:p>
            <a:pPr marL="571500" marR="0" lvl="0" indent="-571500" algn="ctr">
              <a:spcBef>
                <a:spcPts val="0"/>
              </a:spcBef>
              <a:spcAft>
                <a:spcPts val="0"/>
              </a:spcAft>
              <a:buFont typeface="Arial Rounded MT Bold" panose="020F070403050403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“Let All Things Now Living”	              LBW 557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845D01D-EB51-F594-E419-F09D6B0F07E6}"/>
              </a:ext>
            </a:extLst>
          </p:cNvPr>
          <p:cNvSpPr txBox="1"/>
          <p:nvPr/>
        </p:nvSpPr>
        <p:spPr>
          <a:xfrm>
            <a:off x="457200" y="1678305"/>
            <a:ext cx="684847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God's banners are o'er 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God's light goes before us,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 pillar of fire shining                                 forth in the night,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till shadows have vanished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darkness is banished,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as forward we travel                                from light into light.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548786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45634-1A77-CE66-801B-06B1E9E1EEA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4721E96-4C56-4399-45C1-1A8C4EAC5A95}"/>
              </a:ext>
            </a:extLst>
          </p:cNvPr>
          <p:cNvSpPr/>
          <p:nvPr/>
        </p:nvSpPr>
        <p:spPr>
          <a:xfrm>
            <a:off x="272472" y="107209"/>
            <a:ext cx="8622145" cy="1323439"/>
          </a:xfrm>
          <a:prstGeom prst="rect">
            <a:avLst/>
          </a:prstGeom>
        </p:spPr>
        <p:txBody>
          <a:bodyPr wrap="square">
            <a:spAutoFit/>
          </a:bodyPr>
          <a:lstStyle/>
          <a:p>
            <a:pPr marL="571500" marR="0" lvl="0" indent="-571500" algn="ctr">
              <a:spcBef>
                <a:spcPts val="0"/>
              </a:spcBef>
              <a:spcAft>
                <a:spcPts val="0"/>
              </a:spcAft>
              <a:buFont typeface="Arial Rounded MT Bold" panose="020F070403050403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“Let All Things Now Living”	              LBW 557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0FA67FA-6CD6-E1B9-DB02-0742007993C9}"/>
              </a:ext>
            </a:extLst>
          </p:cNvPr>
          <p:cNvSpPr txBox="1"/>
          <p:nvPr/>
        </p:nvSpPr>
        <p:spPr>
          <a:xfrm>
            <a:off x="733425" y="1659255"/>
            <a:ext cx="673417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God rules all the forces: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stars in their courses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sun in its orbit                        obediently shine;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hills and the mountains,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rivers and fountains,</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the deeps of the ocean                     proclaim God divine.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49508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3E76C-6A49-AF4D-82A2-F0EE6F3DC7E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0679A5D3-91AF-E824-C977-2CC1E23BFB04}"/>
              </a:ext>
            </a:extLst>
          </p:cNvPr>
          <p:cNvSpPr/>
          <p:nvPr/>
        </p:nvSpPr>
        <p:spPr>
          <a:xfrm>
            <a:off x="272472" y="107209"/>
            <a:ext cx="8622145" cy="1323439"/>
          </a:xfrm>
          <a:prstGeom prst="rect">
            <a:avLst/>
          </a:prstGeom>
        </p:spPr>
        <p:txBody>
          <a:bodyPr wrap="square">
            <a:spAutoFit/>
          </a:bodyPr>
          <a:lstStyle/>
          <a:p>
            <a:pPr marL="571500" marR="0" lvl="0" indent="-571500" algn="ctr">
              <a:spcBef>
                <a:spcPts val="0"/>
              </a:spcBef>
              <a:spcAft>
                <a:spcPts val="0"/>
              </a:spcAft>
              <a:buFont typeface="Arial Rounded MT Bold" panose="020F070403050403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“Let All Things Now Living”	              LBW 557</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27BCD8F-5068-0B46-99CB-6A2E7A6D8501}"/>
              </a:ext>
            </a:extLst>
          </p:cNvPr>
          <p:cNvSpPr txBox="1"/>
          <p:nvPr/>
        </p:nvSpPr>
        <p:spPr>
          <a:xfrm>
            <a:off x="952500" y="1611630"/>
            <a:ext cx="6257926"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2	We too should be voicing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our love and rejoicing;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with glad adoration                                          a song let us raise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till all things now living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unite in thanksgiving: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"To God in the highest,                      hosanna and praise!"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32947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78481"/>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endParaRPr lang="en-US" sz="3600" dirty="0">
              <a:solidFill>
                <a:srgbClr val="000000"/>
              </a:solidFill>
              <a:latin typeface="Arial Rounded MT Bold" panose="020F0704030504030204" pitchFamily="34" charset="0"/>
              <a:ea typeface="Calibri" panose="020F0502020204030204" pitchFamily="34" charset="0"/>
            </a:endParaRP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Roxanne Groff</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905173"/>
            <a:ext cx="9144000" cy="3814609"/>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a:extLst>
              <a:ext uri="{FF2B5EF4-FFF2-40B4-BE49-F238E27FC236}">
                <a16:creationId xmlns:a16="http://schemas.microsoft.com/office/drawing/2014/main" id="{AF5FBDFA-B4EF-400F-B3C5-23C0E8FB4998}"/>
              </a:ext>
            </a:extLst>
          </p:cNvPr>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a:extLst>
              <a:ext uri="{FF2B5EF4-FFF2-40B4-BE49-F238E27FC236}">
                <a16:creationId xmlns:a16="http://schemas.microsoft.com/office/drawing/2014/main" id="{BCBF16C0-85D7-487C-B96A-7539C738D9BD}"/>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361083863"/>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0" y="776544"/>
            <a:ext cx="9143999" cy="1754326"/>
          </a:xfrm>
          <a:prstGeom prst="rect">
            <a:avLst/>
          </a:prstGeom>
        </p:spPr>
        <p:txBody>
          <a:bodyPr wrap="square">
            <a:spAutoFit/>
          </a:bodyPr>
          <a:lstStyle/>
          <a:p>
            <a:pPr marR="0" lvl="0"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“All Hail the Power of Jesus’ Name!”</a:t>
            </a:r>
          </a:p>
          <a:p>
            <a:pPr marR="0" lvl="0"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LBW 328</a:t>
            </a:r>
          </a:p>
          <a:p>
            <a:pPr marR="0" lvl="0" algn="ctr">
              <a:spcBef>
                <a:spcPts val="0"/>
              </a:spcBef>
              <a:spcAft>
                <a:spcPts val="0"/>
              </a:spcAft>
            </a:pPr>
            <a:r>
              <a:rPr lang="en-US" sz="3600" i="1" dirty="0">
                <a:solidFill>
                  <a:srgbClr val="C00000"/>
                </a:solidFill>
                <a:latin typeface="Arial Rounded MT Bold" panose="020F0704030504030204" pitchFamily="34" charset="0"/>
                <a:ea typeface="Calibri" panose="020F0502020204030204" pitchFamily="34" charset="0"/>
              </a:rPr>
              <a:t>(Verses 1, 2, 3, &amp; 7 Only)</a:t>
            </a:r>
          </a:p>
        </p:txBody>
      </p:sp>
      <p:pic>
        <p:nvPicPr>
          <p:cNvPr id="3" name="Picture 2">
            <a:extLst>
              <a:ext uri="{FF2B5EF4-FFF2-40B4-BE49-F238E27FC236}">
                <a16:creationId xmlns:a16="http://schemas.microsoft.com/office/drawing/2014/main" id="{475B8E95-6D56-3C15-CF43-E086A1F3EA2B}"/>
              </a:ext>
            </a:extLst>
          </p:cNvPr>
          <p:cNvPicPr>
            <a:picLocks noChangeAspect="1"/>
          </p:cNvPicPr>
          <p:nvPr/>
        </p:nvPicPr>
        <p:blipFill>
          <a:blip r:embed="rId3"/>
          <a:stretch>
            <a:fillRect/>
          </a:stretch>
        </p:blipFill>
        <p:spPr>
          <a:xfrm>
            <a:off x="1025319" y="2649068"/>
            <a:ext cx="6946491" cy="3925672"/>
          </a:xfrm>
          <a:prstGeom prst="rect">
            <a:avLst/>
          </a:prstGeom>
          <a:ln>
            <a:noFill/>
          </a:ln>
          <a:effectLst>
            <a:softEdge rad="112500"/>
          </a:effectLst>
        </p:spPr>
      </p:pic>
    </p:spTree>
    <p:extLst>
      <p:ext uri="{BB962C8B-B14F-4D97-AF65-F5344CB8AC3E}">
        <p14:creationId xmlns:p14="http://schemas.microsoft.com/office/powerpoint/2010/main" val="1164152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C29A0-E59D-48E0-2956-F0D91BD6F5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4E20F0-ABE9-1327-C287-AA7AF83F569F}"/>
              </a:ext>
            </a:extLst>
          </p:cNvPr>
          <p:cNvSpPr/>
          <p:nvPr/>
        </p:nvSpPr>
        <p:spPr>
          <a:xfrm>
            <a:off x="1" y="3675"/>
            <a:ext cx="8267699" cy="1104277"/>
          </a:xfrm>
          <a:prstGeom prst="rect">
            <a:avLst/>
          </a:prstGeom>
        </p:spPr>
        <p:txBody>
          <a:bodyPr wrap="square">
            <a:spAutoFit/>
          </a:bodyPr>
          <a:lstStyle/>
          <a:p>
            <a:pPr marL="457200" marR="0" lvl="0" indent="-45720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“All Hail the Power of Jesus’ Name!”      LBW 328</a:t>
            </a:r>
          </a:p>
        </p:txBody>
      </p:sp>
      <p:sp>
        <p:nvSpPr>
          <p:cNvPr id="4" name="TextBox 3">
            <a:extLst>
              <a:ext uri="{FF2B5EF4-FFF2-40B4-BE49-F238E27FC236}">
                <a16:creationId xmlns:a16="http://schemas.microsoft.com/office/drawing/2014/main" id="{2D75F566-8D56-16CA-8417-A34A10B14725}"/>
              </a:ext>
            </a:extLst>
          </p:cNvPr>
          <p:cNvSpPr txBox="1"/>
          <p:nvPr/>
        </p:nvSpPr>
        <p:spPr>
          <a:xfrm>
            <a:off x="133350" y="1181100"/>
            <a:ext cx="7877176" cy="3416320"/>
          </a:xfrm>
          <a:prstGeom prst="rect">
            <a:avLst/>
          </a:prstGeom>
          <a:noFill/>
        </p:spPr>
        <p:txBody>
          <a:bodyPr wrap="square">
            <a:spAutoFit/>
          </a:bodyPr>
          <a:lstStyle/>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1	All hail the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 of Jesus’ name!</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Let angels prostrate fall;</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bring forth the royal diadem</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Bring forth the royal diadem</a:t>
            </a:r>
            <a:endParaRPr lang="en-US" sz="3600" dirty="0">
              <a:effectLst/>
              <a:latin typeface="Arial Rounded MT Bold" panose="020F0704030504030204" pitchFamily="34" charset="0"/>
              <a:ea typeface="Times New Roman" panose="02020603050405020304" pitchFamily="18" charset="0"/>
            </a:endParaRPr>
          </a:p>
          <a:p>
            <a:pPr marL="342900" marR="0" indent="-342900">
              <a:buNone/>
              <a:tabLst>
                <a:tab pos="7143750" algn="l"/>
              </a:tabLs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856924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10531</TotalTime>
  <Words>3215</Words>
  <Application>Microsoft Office PowerPoint</Application>
  <PresentationFormat>On-screen Show (4:3)</PresentationFormat>
  <Paragraphs>300</Paragraphs>
  <Slides>66</Slides>
  <Notes>46</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66</vt:i4>
      </vt:variant>
    </vt:vector>
  </HeadingPairs>
  <TitlesOfParts>
    <vt:vector size="73" baseType="lpstr">
      <vt:lpstr>Arial</vt:lpstr>
      <vt:lpstr>Arial Rounded MT Bold</vt:lpstr>
      <vt:lpstr>Calibri</vt:lpstr>
      <vt:lpstr>Calibri Light</vt:lpstr>
      <vt:lpstr>Symbol</vt:lpstr>
      <vt:lpstr>Times New Roman</vt:lpstr>
      <vt:lpstr>Office Theme</vt:lpstr>
      <vt:lpstr>August 10, 2025</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117</cp:revision>
  <dcterms:created xsi:type="dcterms:W3CDTF">2016-05-14T21:20:37Z</dcterms:created>
  <dcterms:modified xsi:type="dcterms:W3CDTF">2025-08-09T17:41:37Z</dcterms:modified>
</cp:coreProperties>
</file>