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00" r:id="rId19"/>
    <p:sldId id="564" r:id="rId20"/>
    <p:sldId id="548" r:id="rId21"/>
    <p:sldId id="512" r:id="rId22"/>
    <p:sldId id="374" r:id="rId23"/>
    <p:sldId id="532" r:id="rId24"/>
    <p:sldId id="561" r:id="rId25"/>
    <p:sldId id="516" r:id="rId26"/>
    <p:sldId id="399" r:id="rId27"/>
    <p:sldId id="562" r:id="rId28"/>
    <p:sldId id="572" r:id="rId29"/>
    <p:sldId id="568" r:id="rId30"/>
    <p:sldId id="550" r:id="rId31"/>
    <p:sldId id="381" r:id="rId32"/>
    <p:sldId id="570" r:id="rId33"/>
    <p:sldId id="556" r:id="rId34"/>
    <p:sldId id="505" r:id="rId35"/>
    <p:sldId id="559" r:id="rId36"/>
    <p:sldId id="571" r:id="rId37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50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BY-NC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024EB-59FC-DD41-1DDB-46EACD921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D587B69D-88D4-5FBD-BE87-FECDF56526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1050FAAA-28EB-C111-1694-B154CF462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0A03609-D58A-81F4-176F-422194BAC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7341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51387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3/22/2025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3/22/2025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3/22/2025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3/22/2025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3/22/2025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3/22/2025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3/22/2025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3/22/2025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3/22/2025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3/22/2025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3/22/2025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3/22/2025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March 23, 2025</a:t>
            </a:r>
          </a:p>
          <a:p>
            <a:pPr algn="ctr"/>
            <a:r>
              <a:rPr lang="en-US" altLang="en-US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The Lost Sheep, Coin, and Son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465072" y="3129126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07BE257-899A-234F-DA77-D9BBE812F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087" y="2725666"/>
            <a:ext cx="2758238" cy="3918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April 16,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March 25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April 10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7EE1E5-5FC2-43F9-86C7-1483C1B90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28180"/>
            <a:ext cx="9144000" cy="3299071"/>
          </a:xfrm>
        </p:spPr>
        <p:txBody>
          <a:bodyPr/>
          <a:lstStyle/>
          <a:p>
            <a:r>
              <a:rPr lang="en-US" sz="4800" dirty="0"/>
              <a:t>Next Meeting:</a:t>
            </a:r>
          </a:p>
          <a:p>
            <a:r>
              <a:rPr lang="en-US" sz="4800" dirty="0"/>
              <a:t>April 2, 2025</a:t>
            </a:r>
          </a:p>
          <a:p>
            <a:r>
              <a:rPr lang="en-US" sz="4800" dirty="0"/>
              <a:t>@ 11:30 am</a:t>
            </a:r>
          </a:p>
        </p:txBody>
      </p:sp>
      <p:pic>
        <p:nvPicPr>
          <p:cNvPr id="1026" name="Picture 2" descr="welcalogoside">
            <a:extLst>
              <a:ext uri="{FF2B5EF4-FFF2-40B4-BE49-F238E27FC236}">
                <a16:creationId xmlns:a16="http://schemas.microsoft.com/office/drawing/2014/main" id="{1B6ADF3E-EC9E-41AA-8AA0-E68ADB5A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610" y="393567"/>
            <a:ext cx="3866780" cy="1285875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721" y="3034921"/>
            <a:ext cx="738275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March 20, 2025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</a:t>
            </a:r>
            <a:r>
              <a:rPr lang="en-US" sz="3200" dirty="0">
                <a:latin typeface="Arial Rounded MT Bold" panose="020F0704030504030204" pitchFamily="34" charset="0"/>
              </a:rPr>
              <a:t>Sharp’s Tavern,                                            			101 S. Main, Palestine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Sunday Class @ 9:00 am each week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915" y="1946229"/>
            <a:ext cx="88517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April 3, 2025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9:00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Spring/Summer Events!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DB419-065B-DF44-1441-D69D8A0FE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B6CBEF-6633-AFF5-D4AD-C21E536C3DA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BA3215-11DC-E9B2-49A9-620AA2378CE4}"/>
              </a:ext>
            </a:extLst>
          </p:cNvPr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Christian Conversations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Special Guest Speaker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DEF30-C9F9-A462-C846-B0AEF01131E7}"/>
              </a:ext>
            </a:extLst>
          </p:cNvPr>
          <p:cNvSpPr txBox="1"/>
          <p:nvPr/>
        </p:nvSpPr>
        <p:spPr>
          <a:xfrm>
            <a:off x="125670" y="1746230"/>
            <a:ext cx="58649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Gregory Hickman from Lawyers Direct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To Discuss “Estate Planning”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Sign up to assist with the Breakfast meal, set up, or clean 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BF88E4-4D31-16D4-B2E3-DD494588E0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577D43-22FB-9054-A52E-E8CB8764EC99}"/>
              </a:ext>
            </a:extLst>
          </p:cNvPr>
          <p:cNvSpPr txBox="1"/>
          <p:nvPr/>
        </p:nvSpPr>
        <p:spPr>
          <a:xfrm rot="1654801">
            <a:off x="6249725" y="1937663"/>
            <a:ext cx="223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Sunday, March 30</a:t>
            </a:r>
            <a:r>
              <a:rPr lang="en-US" sz="3200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dirty="0">
                <a:latin typeface="Arial Rounded MT Bold" panose="020F0704030504030204" pitchFamily="34" charset="0"/>
              </a:rPr>
              <a:t>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9:00 am</a:t>
            </a:r>
          </a:p>
        </p:txBody>
      </p:sp>
    </p:spTree>
    <p:extLst>
      <p:ext uri="{BB962C8B-B14F-4D97-AF65-F5344CB8AC3E}">
        <p14:creationId xmlns:p14="http://schemas.microsoft.com/office/powerpoint/2010/main" val="103356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473" y="1074930"/>
            <a:ext cx="7386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On Hiatus until after Easter…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Will return Sunday, April 27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6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892681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266" y="3195932"/>
            <a:ext cx="8234460" cy="27392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How many was can you say good-bye.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Use moisturizer.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Offer to help with children’s Sunday School.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TBD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Trinity Fellowship Hall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March 19,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0">
        <p:random/>
      </p:transition>
    </mc:Choice>
    <mc:Fallback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4B639-DED3-D38F-7FD9-013D67C4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A2335B5-B0C3-B1B2-BE45-9ACDD43F6810}"/>
              </a:ext>
            </a:extLst>
          </p:cNvPr>
          <p:cNvSpPr txBox="1"/>
          <p:nvPr/>
        </p:nvSpPr>
        <p:spPr>
          <a:xfrm>
            <a:off x="38100" y="84309"/>
            <a:ext cx="9144000" cy="484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600"/>
              </a:spcAft>
            </a:pPr>
            <a:r>
              <a:rPr lang="en-US" sz="28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 NOON LENTEN LUNCHEON SERIES</a:t>
            </a:r>
            <a:endParaRPr lang="en-US" sz="2800" kern="1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Aft>
                <a:spcPts val="0"/>
              </a:spcAft>
            </a:pPr>
            <a:r>
              <a:rPr lang="en-US" sz="3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St. Paul’s Lutheran Church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131 E. Fourth St., Greenville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Farewell Discourse: “Jesus Shares His Heart”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19: “The Way Home”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14:1-14)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Jim Morehouse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26: “The Promised Helper”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14:16-18, 26; 15:26; 16:7-13)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Alliyah Blakeley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2: “Peace in Our Storms” </a:t>
            </a:r>
            <a:r>
              <a:rPr lang="en-US" sz="16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14:27; 16:33)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Mel Musser</a:t>
            </a:r>
            <a:endParaRPr lang="en-US" sz="11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9: “Remain in Christ &amp; Bear Fruit”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15:1-8)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Doug Klinsing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16: “From Grief to Unending Joy” 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16:16-22)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Dale Boeger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Sponsored by the </a:t>
            </a:r>
            <a:r>
              <a:rPr lang="en-US" sz="1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Greater Greenville Ministerial Association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9CADBC6-A0DF-4ED7-847C-0A08CA16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130314"/>
            <a:ext cx="4533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Lenten Soup Supper &amp; Video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914AE-B48F-2163-6CAD-ECD42D33D051}"/>
              </a:ext>
            </a:extLst>
          </p:cNvPr>
          <p:cNvSpPr txBox="1"/>
          <p:nvPr/>
        </p:nvSpPr>
        <p:spPr>
          <a:xfrm>
            <a:off x="4485227" y="2069306"/>
            <a:ext cx="4783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Wednesdays @ 6:30 pm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Arial Rounded MT Bold" panose="020F0704030504030204" pitchFamily="34" charset="0"/>
              </a:rPr>
              <a:t>March 12, 19, &amp; 26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Arial Rounded MT Bold" panose="020F0704030504030204" pitchFamily="34" charset="0"/>
              </a:rPr>
              <a:t>April 2, 9,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Sign-Up for Soup, Bread, Salad, and desert on communications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3F243-6262-E716-EEFA-7A2C85C3D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450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10440E-0869-48B2-AF73-9708D88BB6BB}"/>
              </a:ext>
            </a:extLst>
          </p:cNvPr>
          <p:cNvSpPr/>
          <p:nvPr/>
        </p:nvSpPr>
        <p:spPr>
          <a:xfrm>
            <a:off x="21336" y="175260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Maundy Thursday – April 17,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7 pm – Stripping of the Altar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Good Friday – April 18, 2025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Worship Service @ 7 pm “A Service of Tenebrae” 			                                              (Shadows)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Easter Morning – April 20,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8:00 am – Early Service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9:15 am Easter Breakfast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10:00 am Easter Egg Hunt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10:30 am Late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19951-1658-458C-AF1B-2C8D31F6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480"/>
            <a:ext cx="91440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9CADBC6-A0DF-4ED7-847C-0A08CA16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First Communion Classes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914AE-B48F-2163-6CAD-ECD42D33D051}"/>
              </a:ext>
            </a:extLst>
          </p:cNvPr>
          <p:cNvSpPr txBox="1"/>
          <p:nvPr/>
        </p:nvSpPr>
        <p:spPr>
          <a:xfrm>
            <a:off x="1636810" y="856357"/>
            <a:ext cx="720679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Arial Rounded MT Bold" panose="020F0704030504030204" pitchFamily="34" charset="0"/>
              </a:rPr>
              <a:t>Who can take First Communion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Pre-School School age and above with Parent and Pastor consent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Arial Rounded MT Bold" panose="020F0704030504030204" pitchFamily="34" charset="0"/>
              </a:rPr>
              <a:t>When is First Communion Class?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April 12</a:t>
            </a:r>
            <a:r>
              <a:rPr lang="en-US" sz="2800" baseline="30000" dirty="0">
                <a:latin typeface="Arial Rounded MT Bold" panose="020F0704030504030204" pitchFamily="34" charset="0"/>
              </a:rPr>
              <a:t>th</a:t>
            </a:r>
            <a:r>
              <a:rPr lang="en-US" sz="2800" dirty="0">
                <a:latin typeface="Arial Rounded MT Bold" panose="020F0704030504030204" pitchFamily="34" charset="0"/>
              </a:rPr>
              <a:t> &amp; 19</a:t>
            </a:r>
            <a:r>
              <a:rPr lang="en-US" sz="2800" baseline="30000" dirty="0">
                <a:latin typeface="Arial Rounded MT Bold" panose="020F0704030504030204" pitchFamily="34" charset="0"/>
              </a:rPr>
              <a:t>th</a:t>
            </a:r>
            <a:r>
              <a:rPr lang="en-US" sz="2800" dirty="0">
                <a:latin typeface="Arial Rounded MT Bold" panose="020F0704030504030204" pitchFamily="34" charset="0"/>
              </a:rPr>
              <a:t> @ 10:00 am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prstClr val="black"/>
                </a:solidFill>
                <a:latin typeface="Arial Rounded MT Bold" panose="020F0704030504030204" pitchFamily="34" charset="0"/>
              </a:rPr>
              <a:t>When is First Communion?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Easter Sunday @ either Worship Service</a:t>
            </a:r>
          </a:p>
          <a:p>
            <a:pPr marL="1143000" lvl="2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1485900" lvl="3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See Pr Mel if interested!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75932-503A-930D-DCD6-DE525BBC4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7" b="90040" l="8582" r="89179">
                        <a14:foregroundMark x1="27612" y1="90040" x2="69776" y2="86056"/>
                        <a14:foregroundMark x1="69776" y1="86056" x2="77985" y2="77291"/>
                        <a14:foregroundMark x1="77985" y1="77291" x2="57836" y2="76494"/>
                        <a14:foregroundMark x1="57836" y1="76494" x2="47761" y2="83665"/>
                        <a14:foregroundMark x1="47761" y1="83665" x2="47388" y2="84462"/>
                        <a14:foregroundMark x1="85448" y1="70120" x2="88060" y2="56574"/>
                        <a14:foregroundMark x1="88060" y1="56574" x2="76866" y2="53785"/>
                        <a14:foregroundMark x1="76866" y1="53785" x2="18657" y2="66932"/>
                        <a14:foregroundMark x1="18657" y1="66932" x2="10448" y2="77689"/>
                        <a14:foregroundMark x1="10448" y1="77689" x2="35821" y2="86454"/>
                        <a14:foregroundMark x1="35821" y1="86454" x2="23507" y2="86454"/>
                        <a14:foregroundMark x1="23507" y1="86454" x2="67910" y2="72908"/>
                        <a14:foregroundMark x1="67910" y1="72908" x2="43284" y2="70518"/>
                        <a14:foregroundMark x1="43284" y1="70518" x2="69776" y2="61753"/>
                        <a14:foregroundMark x1="69776" y1="61753" x2="70149" y2="61753"/>
                        <a14:foregroundMark x1="30970" y1="72908" x2="38806" y2="76892"/>
                        <a14:foregroundMark x1="21269" y1="68526" x2="46269" y2="64143"/>
                        <a14:foregroundMark x1="70149" y1="68924" x2="81343" y2="64542"/>
                        <a14:foregroundMark x1="9701" y1="82072" x2="13060" y2="62151"/>
                        <a14:foregroundMark x1="89179" y1="56175" x2="89925" y2="68127"/>
                        <a14:foregroundMark x1="34701" y1="29880" x2="45149" y2="20319"/>
                        <a14:foregroundMark x1="45149" y1="20319" x2="39552" y2="28287"/>
                        <a14:foregroundMark x1="33582" y1="26693" x2="39552" y2="15139"/>
                        <a14:foregroundMark x1="32836" y1="16733" x2="26493" y2="26295"/>
                        <a14:foregroundMark x1="26493" y1="26295" x2="27612" y2="27888"/>
                        <a14:foregroundMark x1="51119" y1="26295" x2="53358" y2="26295"/>
                        <a14:foregroundMark x1="52612" y1="21116" x2="55597" y2="21514"/>
                        <a14:foregroundMark x1="50000" y1="16335" x2="53358" y2="15538"/>
                        <a14:foregroundMark x1="46269" y1="12749" x2="49254" y2="10757"/>
                        <a14:foregroundMark x1="43657" y1="9163" x2="44776" y2="6773"/>
                        <a14:foregroundMark x1="41045" y1="3187" x2="40299" y2="8367"/>
                        <a14:foregroundMark x1="35448" y1="4382" x2="35448" y2="7171"/>
                        <a14:foregroundMark x1="29104" y1="5179" x2="29478" y2="8367"/>
                        <a14:foregroundMark x1="23507" y1="10359" x2="26119" y2="12351"/>
                        <a14:foregroundMark x1="19776" y1="16733" x2="22388" y2="18725"/>
                        <a14:foregroundMark x1="18284" y1="24701" x2="21642" y2="26295"/>
                        <a14:foregroundMark x1="19776" y1="30677" x2="23134" y2="294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67414"/>
            <a:ext cx="2872817" cy="26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April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March 18, 2024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now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20010</TotalTime>
  <Words>1355</Words>
  <Application>Microsoft Office PowerPoint</Application>
  <PresentationFormat>On-screen Show (4:3)</PresentationFormat>
  <Paragraphs>235</Paragraphs>
  <Slides>36</Slides>
  <Notes>29</Notes>
  <HiddenSlides>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354</cp:revision>
  <cp:lastPrinted>2025-02-08T21:29:34Z</cp:lastPrinted>
  <dcterms:created xsi:type="dcterms:W3CDTF">2020-11-15T00:46:00Z</dcterms:created>
  <dcterms:modified xsi:type="dcterms:W3CDTF">2025-03-22T17:58:03Z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