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2"/>
  </p:notesMasterIdLst>
  <p:sldIdLst>
    <p:sldId id="258" r:id="rId2"/>
    <p:sldId id="260" r:id="rId3"/>
    <p:sldId id="1873" r:id="rId4"/>
    <p:sldId id="1874" r:id="rId5"/>
    <p:sldId id="268" r:id="rId6"/>
    <p:sldId id="269" r:id="rId7"/>
    <p:sldId id="1417" r:id="rId8"/>
    <p:sldId id="267" r:id="rId9"/>
    <p:sldId id="1903" r:id="rId10"/>
    <p:sldId id="2028" r:id="rId11"/>
    <p:sldId id="2029" r:id="rId12"/>
    <p:sldId id="2030" r:id="rId13"/>
    <p:sldId id="2031" r:id="rId14"/>
    <p:sldId id="270" r:id="rId15"/>
    <p:sldId id="1898" r:id="rId16"/>
    <p:sldId id="1536" r:id="rId17"/>
    <p:sldId id="278" r:id="rId18"/>
    <p:sldId id="1498" r:id="rId19"/>
    <p:sldId id="2032" r:id="rId20"/>
    <p:sldId id="2033" r:id="rId21"/>
    <p:sldId id="2034" r:id="rId22"/>
    <p:sldId id="2035" r:id="rId23"/>
    <p:sldId id="2036" r:id="rId24"/>
    <p:sldId id="2037" r:id="rId25"/>
    <p:sldId id="1921" r:id="rId26"/>
    <p:sldId id="1328" r:id="rId27"/>
    <p:sldId id="1922" r:id="rId28"/>
    <p:sldId id="1923" r:id="rId29"/>
    <p:sldId id="2038" r:id="rId30"/>
    <p:sldId id="2039" r:id="rId31"/>
    <p:sldId id="2041" r:id="rId32"/>
    <p:sldId id="2040" r:id="rId33"/>
    <p:sldId id="2042" r:id="rId34"/>
    <p:sldId id="1448" r:id="rId35"/>
    <p:sldId id="310" r:id="rId36"/>
    <p:sldId id="1424" r:id="rId37"/>
    <p:sldId id="1425" r:id="rId38"/>
    <p:sldId id="304" r:id="rId39"/>
    <p:sldId id="305" r:id="rId40"/>
    <p:sldId id="1291" r:id="rId41"/>
    <p:sldId id="316" r:id="rId42"/>
    <p:sldId id="317" r:id="rId43"/>
    <p:sldId id="1839" r:id="rId44"/>
    <p:sldId id="485" r:id="rId45"/>
    <p:sldId id="1915" r:id="rId46"/>
    <p:sldId id="1926" r:id="rId47"/>
    <p:sldId id="2043" r:id="rId48"/>
    <p:sldId id="2044" r:id="rId49"/>
    <p:sldId id="2045" r:id="rId50"/>
    <p:sldId id="330" r:id="rId51"/>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23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00" autoAdjust="0"/>
    <p:restoredTop sz="94660"/>
  </p:normalViewPr>
  <p:slideViewPr>
    <p:cSldViewPr snapToGrid="0" snapToObjects="1" showGuides="1">
      <p:cViewPr varScale="1">
        <p:scale>
          <a:sx n="101" d="100"/>
          <a:sy n="101" d="100"/>
        </p:scale>
        <p:origin x="1434" y="108"/>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9/20/2025</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2421407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9882B-9271-F36D-4BBE-01C142AE1500}"/>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A23C860-4325-52D1-CCA5-EFC82E76D0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DE69DBE9-B9AC-5A0B-C355-6E3CF281CE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706FB83F-7C03-2AFA-2098-F6F93F0C6F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10</a:t>
            </a:fld>
            <a:endParaRPr lang="en-US" altLang="en-US"/>
          </a:p>
        </p:txBody>
      </p:sp>
    </p:spTree>
    <p:extLst>
      <p:ext uri="{BB962C8B-B14F-4D97-AF65-F5344CB8AC3E}">
        <p14:creationId xmlns:p14="http://schemas.microsoft.com/office/powerpoint/2010/main" val="3371574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F764A-FCB6-B918-E296-30F65E6E2F30}"/>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B192772-A3F6-C3B0-0A0B-2E4D6E4729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C238FFC-20A1-B0A0-8CA6-D7DFBC01B2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753FCD8F-22B0-D296-4E56-FCE670D30C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11</a:t>
            </a:fld>
            <a:endParaRPr lang="en-US" altLang="en-US"/>
          </a:p>
        </p:txBody>
      </p:sp>
    </p:spTree>
    <p:extLst>
      <p:ext uri="{BB962C8B-B14F-4D97-AF65-F5344CB8AC3E}">
        <p14:creationId xmlns:p14="http://schemas.microsoft.com/office/powerpoint/2010/main" val="261829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D48F2-4084-FB54-3F99-14CF5132D0D4}"/>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CB6D72E-BF79-AAD1-461B-CF67463080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3F8F957-6A91-85E1-9F1C-F54EC4E1E0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48F774EC-0C8B-D548-925F-CF6ED128DF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12</a:t>
            </a:fld>
            <a:endParaRPr lang="en-US" altLang="en-US"/>
          </a:p>
        </p:txBody>
      </p:sp>
    </p:spTree>
    <p:extLst>
      <p:ext uri="{BB962C8B-B14F-4D97-AF65-F5344CB8AC3E}">
        <p14:creationId xmlns:p14="http://schemas.microsoft.com/office/powerpoint/2010/main" val="4064265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A7DB4-49D4-9A48-6CF0-7718F0E8C8FE}"/>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E6ACA56-75B1-2CF9-3B77-A362D9C68D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112D32-F908-843E-BFD1-31E8293283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1D8E32CB-2185-B9AA-DD11-E1FCD8F1FD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13</a:t>
            </a:fld>
            <a:endParaRPr lang="en-US" altLang="en-US"/>
          </a:p>
        </p:txBody>
      </p:sp>
    </p:spTree>
    <p:extLst>
      <p:ext uri="{BB962C8B-B14F-4D97-AF65-F5344CB8AC3E}">
        <p14:creationId xmlns:p14="http://schemas.microsoft.com/office/powerpoint/2010/main" val="1455036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72BDB-C78E-C79E-71B1-ACE29A5CF6B9}"/>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69F45D64-3E62-8A1A-9A96-78F3970813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9312743-6890-C712-CDA5-5ECDF2234C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32F57236-47BC-A95B-B5C7-E0B772DB1C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2755832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16</a:t>
            </a:fld>
            <a:endParaRPr lang="en-US" altLang="en-US"/>
          </a:p>
        </p:txBody>
      </p:sp>
    </p:spTree>
    <p:extLst>
      <p:ext uri="{BB962C8B-B14F-4D97-AF65-F5344CB8AC3E}">
        <p14:creationId xmlns:p14="http://schemas.microsoft.com/office/powerpoint/2010/main" val="3309649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18</a:t>
            </a:fld>
            <a:endParaRPr lang="en-US" altLang="en-US"/>
          </a:p>
        </p:txBody>
      </p:sp>
    </p:spTree>
    <p:extLst>
      <p:ext uri="{BB962C8B-B14F-4D97-AF65-F5344CB8AC3E}">
        <p14:creationId xmlns:p14="http://schemas.microsoft.com/office/powerpoint/2010/main" val="2380125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63638-8808-119D-1C34-55584E079DC7}"/>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EAD8431-DB14-8D94-1603-F9E864B7342B}"/>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55B5DFA-BD5B-8A41-E2E4-EC316D9678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AFF57BA4-AA68-188D-16C5-6463B067B8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19</a:t>
            </a:fld>
            <a:endParaRPr lang="en-US" altLang="en-US"/>
          </a:p>
        </p:txBody>
      </p:sp>
    </p:spTree>
    <p:extLst>
      <p:ext uri="{BB962C8B-B14F-4D97-AF65-F5344CB8AC3E}">
        <p14:creationId xmlns:p14="http://schemas.microsoft.com/office/powerpoint/2010/main" val="147839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1BB5A-53F7-72BB-9B55-A8C615F789A5}"/>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7BEF285E-4D7F-3A05-B749-7947654943D0}"/>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17DB6B97-3A0C-10AA-5498-7C6F16862A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C520CB8C-3EB8-766B-266E-164935E6C0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20</a:t>
            </a:fld>
            <a:endParaRPr lang="en-US" altLang="en-US"/>
          </a:p>
        </p:txBody>
      </p:sp>
    </p:spTree>
    <p:extLst>
      <p:ext uri="{BB962C8B-B14F-4D97-AF65-F5344CB8AC3E}">
        <p14:creationId xmlns:p14="http://schemas.microsoft.com/office/powerpoint/2010/main" val="3299655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0746D-D52E-DCA8-E242-3D91F3DC6243}"/>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364CC1F-F927-8288-6C15-81E54DA95CD3}"/>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159E7E4-98FC-2957-41C7-434AD90B20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E354FF84-42C5-6BEE-710D-61B5E89528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21</a:t>
            </a:fld>
            <a:endParaRPr lang="en-US" altLang="en-US"/>
          </a:p>
        </p:txBody>
      </p:sp>
    </p:spTree>
    <p:extLst>
      <p:ext uri="{BB962C8B-B14F-4D97-AF65-F5344CB8AC3E}">
        <p14:creationId xmlns:p14="http://schemas.microsoft.com/office/powerpoint/2010/main" val="1497735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03696-99C9-5DF3-B470-DEBADE71DAAE}"/>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29D8604-F9D6-6E7A-9C85-8C9F0DFE2A0D}"/>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7AC4C42-F998-89DC-B681-C1DD05D7DC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C26E5865-55E7-A074-39A2-B2BEE8CFBE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22</a:t>
            </a:fld>
            <a:endParaRPr lang="en-US" altLang="en-US"/>
          </a:p>
        </p:txBody>
      </p:sp>
    </p:spTree>
    <p:extLst>
      <p:ext uri="{BB962C8B-B14F-4D97-AF65-F5344CB8AC3E}">
        <p14:creationId xmlns:p14="http://schemas.microsoft.com/office/powerpoint/2010/main" val="3662174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4672D-9EA7-3D09-6DED-A368460E5D06}"/>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D8D0D04-B5E6-07DC-C785-BED2F720E9BB}"/>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5217391-FFC6-A991-50D8-AF07798EF4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7C4EFBA-BFF1-5E30-61D8-29704D6C46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23</a:t>
            </a:fld>
            <a:endParaRPr lang="en-US" altLang="en-US"/>
          </a:p>
        </p:txBody>
      </p:sp>
    </p:spTree>
    <p:extLst>
      <p:ext uri="{BB962C8B-B14F-4D97-AF65-F5344CB8AC3E}">
        <p14:creationId xmlns:p14="http://schemas.microsoft.com/office/powerpoint/2010/main" val="3466247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7EEE2-A917-056C-DF44-1581C3FA7B0F}"/>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9D96702-D1AA-E5AE-0CFA-F357902C9D4B}"/>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9FC89BD2-DC9E-5B98-F199-5A19882287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7386CC01-F8DA-1093-F35D-2414403067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24</a:t>
            </a:fld>
            <a:endParaRPr lang="en-US" altLang="en-US"/>
          </a:p>
        </p:txBody>
      </p:sp>
    </p:spTree>
    <p:extLst>
      <p:ext uri="{BB962C8B-B14F-4D97-AF65-F5344CB8AC3E}">
        <p14:creationId xmlns:p14="http://schemas.microsoft.com/office/powerpoint/2010/main" val="677151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3FF06-CE1D-95A0-762B-D1D4D68AD8C8}"/>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B48EF82-E545-F805-9241-FC09C635072F}"/>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1FC4762-3012-C9E9-7F43-86ED5689B9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46D9EC1-0CEA-7F29-1BF8-7DA360157C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25</a:t>
            </a:fld>
            <a:endParaRPr lang="en-US" altLang="en-US"/>
          </a:p>
        </p:txBody>
      </p:sp>
    </p:spTree>
    <p:extLst>
      <p:ext uri="{BB962C8B-B14F-4D97-AF65-F5344CB8AC3E}">
        <p14:creationId xmlns:p14="http://schemas.microsoft.com/office/powerpoint/2010/main" val="2790972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BA3A9-3520-BBBE-BBD7-4EF65677322C}"/>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82B8F2B-D65E-D8E2-3585-491C015F10B3}"/>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16192D6-5876-A01A-95C2-8479961F3C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ED64289-A8E2-B5FB-E27C-CD07220E3B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27</a:t>
            </a:fld>
            <a:endParaRPr lang="en-US" altLang="en-US"/>
          </a:p>
        </p:txBody>
      </p:sp>
    </p:spTree>
    <p:extLst>
      <p:ext uri="{BB962C8B-B14F-4D97-AF65-F5344CB8AC3E}">
        <p14:creationId xmlns:p14="http://schemas.microsoft.com/office/powerpoint/2010/main" val="2469611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4C772-CCD5-1DBB-324B-C6FBE6E9D19A}"/>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9933016-2B47-B85D-5FCD-C8BDA85DC97B}"/>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02F2397-2F81-7D28-8D5B-DFA8EB8B6C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2A3D651-D6E8-E826-2FE6-F0EE984FFF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28</a:t>
            </a:fld>
            <a:endParaRPr lang="en-US" altLang="en-US"/>
          </a:p>
        </p:txBody>
      </p:sp>
    </p:spTree>
    <p:extLst>
      <p:ext uri="{BB962C8B-B14F-4D97-AF65-F5344CB8AC3E}">
        <p14:creationId xmlns:p14="http://schemas.microsoft.com/office/powerpoint/2010/main" val="119516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D7FEF-24BD-92D0-8234-C3BAC3DF1275}"/>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FCB4755-8203-7231-AE8A-D2315F6DA8C4}"/>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B3C9EC6-29C8-7745-2999-DBF07E13AC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90E97222-3C9E-A23A-64F4-486BD1B16C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29</a:t>
            </a:fld>
            <a:endParaRPr lang="en-US" altLang="en-US"/>
          </a:p>
        </p:txBody>
      </p:sp>
    </p:spTree>
    <p:extLst>
      <p:ext uri="{BB962C8B-B14F-4D97-AF65-F5344CB8AC3E}">
        <p14:creationId xmlns:p14="http://schemas.microsoft.com/office/powerpoint/2010/main" val="1679787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96338-C25E-FBE7-7521-2505D44273A0}"/>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3BCEAAF-AE01-2A39-1482-0994065D63A1}"/>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437C4CB-E056-E2DD-8964-649F040238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F5C06A5B-E455-6B4A-3D4B-D8FC7B0717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30</a:t>
            </a:fld>
            <a:endParaRPr lang="en-US" altLang="en-US"/>
          </a:p>
        </p:txBody>
      </p:sp>
    </p:spTree>
    <p:extLst>
      <p:ext uri="{BB962C8B-B14F-4D97-AF65-F5344CB8AC3E}">
        <p14:creationId xmlns:p14="http://schemas.microsoft.com/office/powerpoint/2010/main" val="560094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EBA7E-93C8-D11F-D346-7000CB09EBE6}"/>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43F3CD8B-3108-0483-9099-D62A8BD39FFE}"/>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211754E2-1081-71B8-4BA3-F520B1B96B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7C0D1FD5-DDAB-5F08-FDC5-BA576BBB52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31</a:t>
            </a:fld>
            <a:endParaRPr lang="en-US" altLang="en-US"/>
          </a:p>
        </p:txBody>
      </p:sp>
    </p:spTree>
    <p:extLst>
      <p:ext uri="{BB962C8B-B14F-4D97-AF65-F5344CB8AC3E}">
        <p14:creationId xmlns:p14="http://schemas.microsoft.com/office/powerpoint/2010/main" val="1952362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DFBE5-1D2E-F766-DE52-9343E44263F5}"/>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1A13420-73CA-49BF-8EB0-96F8490F4CFC}"/>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FDDE439-237D-7CEC-BDDB-E0B42877DF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D61E1096-2A3E-990C-DBA8-4C0B5E538D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32</a:t>
            </a:fld>
            <a:endParaRPr lang="en-US" altLang="en-US"/>
          </a:p>
        </p:txBody>
      </p:sp>
    </p:spTree>
    <p:extLst>
      <p:ext uri="{BB962C8B-B14F-4D97-AF65-F5344CB8AC3E}">
        <p14:creationId xmlns:p14="http://schemas.microsoft.com/office/powerpoint/2010/main" val="373885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75F71-5608-7FAB-BD29-444B7E69BDBA}"/>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96D7507-6B2C-AE65-2CE0-8541643AF222}"/>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77F56245-3299-EA82-8BF6-FA0EC2FF79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C9147AD8-54F9-F203-C6D3-81F99DB7B2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33</a:t>
            </a:fld>
            <a:endParaRPr lang="en-US" altLang="en-US"/>
          </a:p>
        </p:txBody>
      </p:sp>
    </p:spTree>
    <p:extLst>
      <p:ext uri="{BB962C8B-B14F-4D97-AF65-F5344CB8AC3E}">
        <p14:creationId xmlns:p14="http://schemas.microsoft.com/office/powerpoint/2010/main" val="1004038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C2E7160-5CF9-415B-9465-96C8C5BE548E}" type="slidenum">
              <a:rPr lang="en-US" smtClean="0"/>
              <a:pPr>
                <a:defRPr/>
              </a:pPr>
              <a:t>39</a:t>
            </a:fld>
            <a:endParaRPr lang="en-US"/>
          </a:p>
        </p:txBody>
      </p:sp>
    </p:spTree>
    <p:extLst>
      <p:ext uri="{BB962C8B-B14F-4D97-AF65-F5344CB8AC3E}">
        <p14:creationId xmlns:p14="http://schemas.microsoft.com/office/powerpoint/2010/main" val="3868745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40</a:t>
            </a:fld>
            <a:endParaRPr lang="en-US" altLang="en-US"/>
          </a:p>
        </p:txBody>
      </p:sp>
    </p:spTree>
    <p:extLst>
      <p:ext uri="{BB962C8B-B14F-4D97-AF65-F5344CB8AC3E}">
        <p14:creationId xmlns:p14="http://schemas.microsoft.com/office/powerpoint/2010/main" val="78270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7CA0E-7E6E-CE0E-1426-8ADE8B436254}"/>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705A80B4-ABE6-1BE0-D647-C3B40F788D05}"/>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2735297A-E76A-7F20-3090-A1D0D2F01D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339086DD-15DA-7D5A-D050-40BC8930E8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43</a:t>
            </a:fld>
            <a:endParaRPr lang="en-US" altLang="en-US"/>
          </a:p>
        </p:txBody>
      </p:sp>
    </p:spTree>
    <p:extLst>
      <p:ext uri="{BB962C8B-B14F-4D97-AF65-F5344CB8AC3E}">
        <p14:creationId xmlns:p14="http://schemas.microsoft.com/office/powerpoint/2010/main" val="38295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4</a:t>
            </a:fld>
            <a:endParaRPr lang="en-US" altLang="en-US"/>
          </a:p>
        </p:txBody>
      </p:sp>
    </p:spTree>
    <p:extLst>
      <p:ext uri="{BB962C8B-B14F-4D97-AF65-F5344CB8AC3E}">
        <p14:creationId xmlns:p14="http://schemas.microsoft.com/office/powerpoint/2010/main" val="244772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5</a:t>
            </a:fld>
            <a:endParaRPr lang="en-US" altLang="en-US"/>
          </a:p>
        </p:txBody>
      </p:sp>
    </p:spTree>
    <p:extLst>
      <p:ext uri="{BB962C8B-B14F-4D97-AF65-F5344CB8AC3E}">
        <p14:creationId xmlns:p14="http://schemas.microsoft.com/office/powerpoint/2010/main" val="40163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6</a:t>
            </a:fld>
            <a:endParaRPr lang="en-US" altLang="en-US"/>
          </a:p>
        </p:txBody>
      </p:sp>
    </p:spTree>
    <p:extLst>
      <p:ext uri="{BB962C8B-B14F-4D97-AF65-F5344CB8AC3E}">
        <p14:creationId xmlns:p14="http://schemas.microsoft.com/office/powerpoint/2010/main" val="1593661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7</a:t>
            </a:fld>
            <a:endParaRPr lang="en-US" altLang="en-US"/>
          </a:p>
        </p:txBody>
      </p:sp>
    </p:spTree>
    <p:extLst>
      <p:ext uri="{BB962C8B-B14F-4D97-AF65-F5344CB8AC3E}">
        <p14:creationId xmlns:p14="http://schemas.microsoft.com/office/powerpoint/2010/main" val="411201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8</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9AF53-1AD9-6748-DA58-62F1625CC70C}"/>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413E787-E9C4-8BD9-60D8-FE55F50554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71BDF5A9-F7E3-4984-3AC6-5147856AD5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A8C6E500-A3F0-916B-374F-A997060BFF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9</a:t>
            </a:fld>
            <a:endParaRPr lang="en-US" altLang="en-US"/>
          </a:p>
        </p:txBody>
      </p:sp>
    </p:spTree>
    <p:extLst>
      <p:ext uri="{BB962C8B-B14F-4D97-AF65-F5344CB8AC3E}">
        <p14:creationId xmlns:p14="http://schemas.microsoft.com/office/powerpoint/2010/main" val="1605448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9/20/2025</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9/20/2025</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9/20/2025</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9/20/2025</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9/20/2025</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9/20/2025</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9/20/2025</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9/20/2025</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9/20/2025</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9/20/2025</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9/20/2025</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9/20/2025</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2304838" y="1046922"/>
            <a:ext cx="4553162" cy="516407"/>
          </a:xfrm>
        </p:spPr>
        <p:txBody>
          <a:bodyPr/>
          <a:lstStyle/>
          <a:p>
            <a:pPr algn="ctr" eaLnBrk="1" hangingPunct="1"/>
            <a:r>
              <a:rPr lang="en-US" altLang="en-US" sz="3200" dirty="0">
                <a:latin typeface="Arial Rounded MT Bold" panose="020F0704030504030204" pitchFamily="34" charset="0"/>
              </a:rPr>
              <a:t>September 21, 2025</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18838" y="129568"/>
            <a:ext cx="9125162" cy="91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sz="3200" dirty="0">
                <a:latin typeface="Arial Rounded MT Bold" panose="020F0704030504030204" pitchFamily="34" charset="0"/>
              </a:rPr>
              <a:t>WELCOME!</a:t>
            </a:r>
          </a:p>
          <a:p>
            <a:pPr algn="ctr" defTabSz="914400" eaLnBrk="1" hangingPunct="1"/>
            <a:r>
              <a:rPr lang="en-US" altLang="en-US" sz="3200" dirty="0">
                <a:latin typeface="Arial Rounded MT Bold" panose="020F0704030504030204" pitchFamily="34" charset="0"/>
              </a:rPr>
              <a:t>Trinity Lutheran Church</a:t>
            </a:r>
          </a:p>
        </p:txBody>
      </p:sp>
      <p:pic>
        <p:nvPicPr>
          <p:cNvPr id="2" name="Picture 1">
            <a:extLst>
              <a:ext uri="{FF2B5EF4-FFF2-40B4-BE49-F238E27FC236}">
                <a16:creationId xmlns:a16="http://schemas.microsoft.com/office/drawing/2014/main" id="{FBA9401C-25AC-04E2-B019-A39D2E2D7CD6}"/>
              </a:ext>
            </a:extLst>
          </p:cNvPr>
          <p:cNvPicPr>
            <a:picLocks noChangeAspect="1"/>
          </p:cNvPicPr>
          <p:nvPr/>
        </p:nvPicPr>
        <p:blipFill>
          <a:blip r:embed="rId3"/>
          <a:stretch>
            <a:fillRect/>
          </a:stretch>
        </p:blipFill>
        <p:spPr>
          <a:xfrm>
            <a:off x="1143460" y="1964276"/>
            <a:ext cx="6857079" cy="41126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DFDB4-B75E-7D0A-431E-501852F40C5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829C25A-F636-7CF8-6D09-987274D0924E}"/>
              </a:ext>
            </a:extLst>
          </p:cNvPr>
          <p:cNvSpPr/>
          <p:nvPr/>
        </p:nvSpPr>
        <p:spPr>
          <a:xfrm>
            <a:off x="1" y="3675"/>
            <a:ext cx="9143999" cy="1181221"/>
          </a:xfrm>
          <a:prstGeom prst="rect">
            <a:avLst/>
          </a:prstGeom>
        </p:spPr>
        <p:txBody>
          <a:bodyPr wrap="square">
            <a:spAutoFit/>
          </a:bodyPr>
          <a:lstStyle/>
          <a:p>
            <a:pPr marL="457200" marR="0" lvl="0" indent="-457200" algn="ctr">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“Open Now Thy Gates of Beauty”</a:t>
            </a:r>
          </a:p>
          <a:p>
            <a:pPr marL="457200" marR="0" lvl="0" indent="-457200" algn="ctr">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LBW 250 </a:t>
            </a:r>
          </a:p>
        </p:txBody>
      </p:sp>
      <p:sp>
        <p:nvSpPr>
          <p:cNvPr id="4" name="TextBox 3">
            <a:extLst>
              <a:ext uri="{FF2B5EF4-FFF2-40B4-BE49-F238E27FC236}">
                <a16:creationId xmlns:a16="http://schemas.microsoft.com/office/drawing/2014/main" id="{8BD7635B-08F2-A205-02BD-55379F3C0057}"/>
              </a:ext>
            </a:extLst>
          </p:cNvPr>
          <p:cNvSpPr txBox="1"/>
          <p:nvPr/>
        </p:nvSpPr>
        <p:spPr>
          <a:xfrm>
            <a:off x="685800" y="1289671"/>
            <a:ext cx="6686550" cy="5078313"/>
          </a:xfrm>
          <a:prstGeom prst="rect">
            <a:avLst/>
          </a:prstGeom>
          <a:noFill/>
        </p:spPr>
        <p:txBody>
          <a:bodyPr wrap="square">
            <a:spAutoFit/>
          </a:bodyPr>
          <a:lstStyle/>
          <a:p>
            <a:pPr marL="400050" marR="0" indent="-400050">
              <a:buNone/>
            </a:pPr>
            <a:r>
              <a:rPr lang="en-US" sz="3600" dirty="0">
                <a:effectLst/>
                <a:latin typeface="Arial Rounded MT Bold" panose="020F0704030504030204" pitchFamily="34" charset="0"/>
                <a:ea typeface="MS Mincho" panose="02020609040205080304" pitchFamily="49" charset="-128"/>
              </a:rPr>
              <a:t>2	Gracious God,                                                                 I come before thee;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come thou also unto me;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where we find thee                                        and adore thee,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there a </a:t>
            </a:r>
            <a:r>
              <a:rPr lang="en-US" sz="3600" dirty="0" err="1">
                <a:effectLst/>
                <a:latin typeface="Arial Rounded MT Bold" panose="020F0704030504030204" pitchFamily="34" charset="0"/>
                <a:ea typeface="MS Mincho" panose="02020609040205080304" pitchFamily="49" charset="-128"/>
              </a:rPr>
              <a:t>heav’n</a:t>
            </a:r>
            <a:r>
              <a:rPr lang="en-US" sz="3600" dirty="0">
                <a:effectLst/>
                <a:latin typeface="Arial Rounded MT Bold" panose="020F0704030504030204" pitchFamily="34" charset="0"/>
                <a:ea typeface="MS Mincho" panose="02020609040205080304" pitchFamily="49" charset="-128"/>
              </a:rPr>
              <a:t>                                                        on earth must be.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To my heart, oh, enter thou,</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let it be thy temple now!</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499835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D04F1-5635-E126-EEDF-62BEC964435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AFCDD44-59D1-E501-7397-A57A9EE3ED2C}"/>
              </a:ext>
            </a:extLst>
          </p:cNvPr>
          <p:cNvSpPr/>
          <p:nvPr/>
        </p:nvSpPr>
        <p:spPr>
          <a:xfrm>
            <a:off x="1" y="3675"/>
            <a:ext cx="9143999" cy="1181221"/>
          </a:xfrm>
          <a:prstGeom prst="rect">
            <a:avLst/>
          </a:prstGeom>
        </p:spPr>
        <p:txBody>
          <a:bodyPr wrap="square">
            <a:spAutoFit/>
          </a:bodyPr>
          <a:lstStyle/>
          <a:p>
            <a:pPr marL="457200" marR="0" lvl="0" indent="-457200" algn="ctr">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“Open Now Thy Gates of Beauty”</a:t>
            </a:r>
          </a:p>
          <a:p>
            <a:pPr marL="457200" marR="0" lvl="0" indent="-457200" algn="ctr">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LBW 250 </a:t>
            </a:r>
          </a:p>
        </p:txBody>
      </p:sp>
      <p:sp>
        <p:nvSpPr>
          <p:cNvPr id="4" name="TextBox 3">
            <a:extLst>
              <a:ext uri="{FF2B5EF4-FFF2-40B4-BE49-F238E27FC236}">
                <a16:creationId xmlns:a16="http://schemas.microsoft.com/office/drawing/2014/main" id="{94BE566F-D0D3-544B-87C7-43551A9DC60E}"/>
              </a:ext>
            </a:extLst>
          </p:cNvPr>
          <p:cNvSpPr txBox="1"/>
          <p:nvPr/>
        </p:nvSpPr>
        <p:spPr>
          <a:xfrm>
            <a:off x="257175" y="1443841"/>
            <a:ext cx="7991475" cy="3970318"/>
          </a:xfrm>
          <a:prstGeom prst="rect">
            <a:avLst/>
          </a:prstGeom>
          <a:noFill/>
        </p:spPr>
        <p:txBody>
          <a:bodyPr wrap="square">
            <a:spAutoFit/>
          </a:bodyPr>
          <a:lstStyle/>
          <a:p>
            <a:pPr marL="400050" marR="0" indent="-400050">
              <a:buNone/>
            </a:pPr>
            <a:r>
              <a:rPr lang="en-US" sz="3600" dirty="0">
                <a:effectLst/>
                <a:latin typeface="Arial Rounded MT Bold" panose="020F0704030504030204" pitchFamily="34" charset="0"/>
                <a:ea typeface="MS Mincho" panose="02020609040205080304" pitchFamily="49" charset="-128"/>
              </a:rPr>
              <a:t>3	Here thy praise is gladly chanted,</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here thy seed is duly sown;</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let my soul, where it is planted,</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bring forth precious                             sheaves alone,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so that all I hear may be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fruitful unto life in 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849603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17415-84B5-E25F-CA97-E6C7B9BA8EB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45071BA-32AD-E5D1-754B-4D3261058C96}"/>
              </a:ext>
            </a:extLst>
          </p:cNvPr>
          <p:cNvSpPr/>
          <p:nvPr/>
        </p:nvSpPr>
        <p:spPr>
          <a:xfrm>
            <a:off x="1" y="3675"/>
            <a:ext cx="9143999" cy="1181221"/>
          </a:xfrm>
          <a:prstGeom prst="rect">
            <a:avLst/>
          </a:prstGeom>
        </p:spPr>
        <p:txBody>
          <a:bodyPr wrap="square">
            <a:spAutoFit/>
          </a:bodyPr>
          <a:lstStyle/>
          <a:p>
            <a:pPr marL="457200" marR="0" lvl="0" indent="-457200" algn="ctr">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“Open Now Thy Gates of Beauty”</a:t>
            </a:r>
          </a:p>
          <a:p>
            <a:pPr marL="457200" marR="0" lvl="0" indent="-457200" algn="ctr">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LBW 250 </a:t>
            </a:r>
          </a:p>
        </p:txBody>
      </p:sp>
      <p:sp>
        <p:nvSpPr>
          <p:cNvPr id="4" name="TextBox 3">
            <a:extLst>
              <a:ext uri="{FF2B5EF4-FFF2-40B4-BE49-F238E27FC236}">
                <a16:creationId xmlns:a16="http://schemas.microsoft.com/office/drawing/2014/main" id="{75A39DCA-2DD0-D227-D2B1-686212C97AB8}"/>
              </a:ext>
            </a:extLst>
          </p:cNvPr>
          <p:cNvSpPr txBox="1"/>
          <p:nvPr/>
        </p:nvSpPr>
        <p:spPr>
          <a:xfrm>
            <a:off x="85725" y="1184896"/>
            <a:ext cx="7677150" cy="3970318"/>
          </a:xfrm>
          <a:prstGeom prst="rect">
            <a:avLst/>
          </a:prstGeom>
          <a:noFill/>
        </p:spPr>
        <p:txBody>
          <a:bodyPr wrap="square">
            <a:spAutoFit/>
          </a:bodyPr>
          <a:lstStyle/>
          <a:p>
            <a:pPr marL="400050" marR="0" indent="-400050">
              <a:buNone/>
            </a:pPr>
            <a:r>
              <a:rPr lang="en-US" sz="3600" dirty="0">
                <a:effectLst/>
                <a:latin typeface="Arial Rounded MT Bold" panose="020F0704030504030204" pitchFamily="34" charset="0"/>
                <a:ea typeface="MS Mincho" panose="02020609040205080304" pitchFamily="49" charset="-128"/>
              </a:rPr>
              <a:t>4	Thou my faith                                 increase and quicken,</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let me keep thy gift divine;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a:t>
            </a:r>
            <a:r>
              <a:rPr lang="en-US" sz="3600" dirty="0" err="1">
                <a:effectLst/>
                <a:latin typeface="Arial Rounded MT Bold" panose="020F0704030504030204" pitchFamily="34" charset="0"/>
                <a:ea typeface="MS Mincho" panose="02020609040205080304" pitchFamily="49" charset="-128"/>
              </a:rPr>
              <a:t>howsoe'er</a:t>
            </a:r>
            <a:r>
              <a:rPr lang="en-US" sz="3600" dirty="0">
                <a:effectLst/>
                <a:latin typeface="Arial Rounded MT Bold" panose="020F0704030504030204" pitchFamily="34" charset="0"/>
                <a:ea typeface="MS Mincho" panose="02020609040205080304" pitchFamily="49" charset="-128"/>
              </a:rPr>
              <a:t> temptations thicken,</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may thy word still o'er me shine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as my guiding star through life,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as my comfort in all strife.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215718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61E4B-B482-9CE2-E8E6-A129A2CE4BD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D470555-080D-2B86-9827-6E9F3FABBA0D}"/>
              </a:ext>
            </a:extLst>
          </p:cNvPr>
          <p:cNvSpPr/>
          <p:nvPr/>
        </p:nvSpPr>
        <p:spPr>
          <a:xfrm>
            <a:off x="1" y="3675"/>
            <a:ext cx="9143999" cy="1181221"/>
          </a:xfrm>
          <a:prstGeom prst="rect">
            <a:avLst/>
          </a:prstGeom>
        </p:spPr>
        <p:txBody>
          <a:bodyPr wrap="square">
            <a:spAutoFit/>
          </a:bodyPr>
          <a:lstStyle/>
          <a:p>
            <a:pPr marL="457200" marR="0" lvl="0" indent="-457200" algn="ctr">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“Open Now Thy Gates of Beauty”</a:t>
            </a:r>
          </a:p>
          <a:p>
            <a:pPr marL="457200" marR="0" lvl="0" indent="-457200" algn="ctr">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LBW 250 </a:t>
            </a:r>
          </a:p>
        </p:txBody>
      </p:sp>
      <p:sp>
        <p:nvSpPr>
          <p:cNvPr id="4" name="TextBox 3">
            <a:extLst>
              <a:ext uri="{FF2B5EF4-FFF2-40B4-BE49-F238E27FC236}">
                <a16:creationId xmlns:a16="http://schemas.microsoft.com/office/drawing/2014/main" id="{4CE44E16-6C1A-2F84-356B-3AA8514AEE79}"/>
              </a:ext>
            </a:extLst>
          </p:cNvPr>
          <p:cNvSpPr txBox="1"/>
          <p:nvPr/>
        </p:nvSpPr>
        <p:spPr>
          <a:xfrm>
            <a:off x="476250" y="1299196"/>
            <a:ext cx="7248525" cy="5078313"/>
          </a:xfrm>
          <a:prstGeom prst="rect">
            <a:avLst/>
          </a:prstGeom>
          <a:noFill/>
        </p:spPr>
        <p:txBody>
          <a:bodyPr wrap="square">
            <a:spAutoFit/>
          </a:bodyPr>
          <a:lstStyle/>
          <a:p>
            <a:pPr marL="400050" marR="0" indent="-400050">
              <a:buNone/>
            </a:pPr>
            <a:r>
              <a:rPr lang="en-US" sz="3600" dirty="0">
                <a:effectLst/>
                <a:latin typeface="Arial Rounded MT Bold" panose="020F0704030504030204" pitchFamily="34" charset="0"/>
                <a:ea typeface="MS Mincho" panose="02020609040205080304" pitchFamily="49" charset="-128"/>
              </a:rPr>
              <a:t>5	Speak, O God,                                                             and I will hear thee,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let thy will be done indeed;</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may I undisturbed                                        draw near thee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while thou dost                                                      thy people feed.</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Here of life the fountain flows;</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here is balm for all our woes.</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096646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935CB-A254-09C5-0DDB-4B4BE5EF227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DD5BCEF-84D7-189D-1D5C-B131295ADC29}"/>
              </a:ext>
            </a:extLst>
          </p:cNvPr>
          <p:cNvSpPr/>
          <p:nvPr/>
        </p:nvSpPr>
        <p:spPr>
          <a:xfrm>
            <a:off x="0" y="51769"/>
            <a:ext cx="9144000" cy="637932"/>
          </a:xfrm>
          <a:prstGeom prst="rect">
            <a:avLst/>
          </a:prstGeom>
        </p:spPr>
        <p:txBody>
          <a:bodyPr wrap="square">
            <a:spAutoFit/>
          </a:bodyPr>
          <a:lstStyle/>
          <a:p>
            <a:pPr marL="571500" marR="0" lvl="0" indent="-571500">
              <a:lnSpc>
                <a:spcPct val="107000"/>
              </a:lnSpc>
              <a:spcBef>
                <a:spcPts val="0"/>
              </a:spcBef>
              <a:spcAft>
                <a:spcPts val="6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1983DD25-CD8E-8832-3E2E-23DE9AA45860}"/>
              </a:ext>
            </a:extLst>
          </p:cNvPr>
          <p:cNvSpPr txBox="1"/>
          <p:nvPr/>
        </p:nvSpPr>
        <p:spPr>
          <a:xfrm>
            <a:off x="0" y="833699"/>
            <a:ext cx="8496300" cy="5452711"/>
          </a:xfrm>
          <a:prstGeom prst="rect">
            <a:avLst/>
          </a:prstGeom>
          <a:noFill/>
        </p:spPr>
        <p:txBody>
          <a:bodyPr wrap="square">
            <a:spAutoFit/>
          </a:bodyPr>
          <a:lstStyle/>
          <a:p>
            <a:pPr marL="628650" marR="0" indent="-628650">
              <a:lnSpc>
                <a:spcPct val="119000"/>
              </a:lnSpc>
              <a:spcAft>
                <a:spcPts val="600"/>
              </a:spcAft>
              <a:buNone/>
              <a:tabLst>
                <a:tab pos="3314700" algn="l"/>
                <a:tab pos="4343400" algn="l"/>
              </a:tabLst>
            </a:pPr>
            <a:r>
              <a:rPr lang="en-US" sz="3200" dirty="0">
                <a:effectLst/>
                <a:latin typeface="Arial Rounded MT Bold" panose="020F0704030504030204" pitchFamily="34" charset="0"/>
                <a:ea typeface="Garamond,Times New Roman"/>
                <a:cs typeface="Times New Roman" panose="02020603050405020304" pitchFamily="18" charset="0"/>
              </a:rPr>
              <a:t>P:	</a:t>
            </a:r>
            <a:r>
              <a:rPr lang="en-US" sz="3200" dirty="0">
                <a:effectLst/>
                <a:latin typeface="Arial Rounded MT Bold" panose="020F0704030504030204" pitchFamily="34" charset="0"/>
                <a:ea typeface="Garamond,Times New Roman"/>
                <a:cs typeface="Garamond,Times New Roman"/>
              </a:rPr>
              <a:t>God of heaven and earth, in love and mercy you pour out your blessing upon us, that we might be a blessing to all the earth. Show us the way to you each day so that, following in it, we might reflect your beauty, power, and justice in all that we say and do.  In Jesus’ name we pray. </a:t>
            </a:r>
          </a:p>
          <a:p>
            <a:pPr marL="628650" marR="0" indent="-628650">
              <a:lnSpc>
                <a:spcPct val="119000"/>
              </a:lnSpc>
              <a:spcAft>
                <a:spcPts val="600"/>
              </a:spcAft>
              <a:buNone/>
              <a:tabLst>
                <a:tab pos="3314700" algn="l"/>
                <a:tab pos="4343400" algn="l"/>
              </a:tabLst>
            </a:pPr>
            <a:r>
              <a:rPr lang="en-US" sz="3600" b="1" dirty="0">
                <a:effectLst/>
                <a:latin typeface="Arial Rounded MT Bold" panose="020F0704030504030204" pitchFamily="34" charset="0"/>
                <a:ea typeface="Garamond,Times New Roman"/>
                <a:cs typeface="Garamond,Times New Roman"/>
              </a:rPr>
              <a:t>C:	Amen.</a:t>
            </a:r>
            <a:endParaRPr lang="en-US" sz="3600" dirty="0">
              <a:effectLst/>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3074762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B6DD8D-8A98-58D9-E52D-431B5A2AA177}"/>
              </a:ext>
            </a:extLst>
          </p:cNvPr>
          <p:cNvPicPr>
            <a:picLocks noChangeAspect="1"/>
          </p:cNvPicPr>
          <p:nvPr/>
        </p:nvPicPr>
        <p:blipFill>
          <a:blip r:embed="rId3"/>
          <a:stretch>
            <a:fillRect/>
          </a:stretch>
        </p:blipFill>
        <p:spPr>
          <a:xfrm>
            <a:off x="0" y="0"/>
            <a:ext cx="4572000" cy="2398762"/>
          </a:xfrm>
          <a:prstGeom prst="rect">
            <a:avLst/>
          </a:prstGeom>
        </p:spPr>
      </p:pic>
    </p:spTree>
    <p:extLst>
      <p:ext uri="{BB962C8B-B14F-4D97-AF65-F5344CB8AC3E}">
        <p14:creationId xmlns:p14="http://schemas.microsoft.com/office/powerpoint/2010/main" val="3653305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585"/>
            <a:ext cx="9144000" cy="618631"/>
          </a:xfrm>
          <a:prstGeom prst="rect">
            <a:avLst/>
          </a:prstGeom>
        </p:spPr>
        <p:txBody>
          <a:bodyPr wrap="square">
            <a:spAutoFit/>
          </a:bodyPr>
          <a:lstStyle/>
          <a:p>
            <a:pPr marL="228594" indent="-228594">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p:cNvSpPr/>
          <p:nvPr/>
        </p:nvSpPr>
        <p:spPr>
          <a:xfrm>
            <a:off x="504826" y="1474171"/>
            <a:ext cx="7029449" cy="2489784"/>
          </a:xfrm>
          <a:prstGeom prst="rect">
            <a:avLst/>
          </a:prstGeom>
        </p:spPr>
        <p:txBody>
          <a:bodyPr wrap="square">
            <a:spAutoFit/>
          </a:bodyPr>
          <a:lstStyle/>
          <a:p>
            <a:pPr marL="685783" indent="-685783">
              <a:lnSpc>
                <a:spcPct val="107000"/>
              </a:lnSpc>
              <a:spcBef>
                <a:spcPts val="0"/>
              </a:spcBef>
              <a:spcAft>
                <a:spcPts val="800"/>
              </a:spcAft>
            </a:pPr>
            <a:r>
              <a:rPr lang="en-US" sz="3200" dirty="0">
                <a:solidFill>
                  <a:prstClr val="black"/>
                </a:solidFill>
                <a:latin typeface="Arial Rounded MT Bold" panose="020F0704030504030204" pitchFamily="34" charset="0"/>
                <a:ea typeface="Calibri" panose="020F0502020204030204" pitchFamily="34" charset="0"/>
              </a:rPr>
              <a:t>L:	Our scripture reading is from Luke Chapter 15.</a:t>
            </a:r>
          </a:p>
          <a:p>
            <a:pPr marL="685783" indent="-685783">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783" indent="-685783">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endParaRPr lang="en-US" sz="3600" dirty="0">
              <a:solidFill>
                <a:srgbClr val="C00000"/>
              </a:solidFill>
              <a:latin typeface="Arial Rounded MT Bold" panose="020F0704030504030204" pitchFamily="34" charset="0"/>
              <a:ea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726" y="0"/>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Luke 16:1-15 </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3141DEB-3250-11F0-771A-A5CD01EFABEC}"/>
              </a:ext>
            </a:extLst>
          </p:cNvPr>
          <p:cNvSpPr txBox="1"/>
          <p:nvPr/>
        </p:nvSpPr>
        <p:spPr>
          <a:xfrm>
            <a:off x="200025" y="866775"/>
            <a:ext cx="7934325" cy="5632311"/>
          </a:xfrm>
          <a:prstGeom prst="rect">
            <a:avLst/>
          </a:prstGeom>
          <a:noFill/>
        </p:spPr>
        <p:txBody>
          <a:bodyPr wrap="square">
            <a:spAutoFit/>
          </a:bodyPr>
          <a:lstStyle/>
          <a:p>
            <a:r>
              <a:rPr lang="en-US" sz="3600" b="0" i="0" dirty="0">
                <a:effectLst/>
                <a:latin typeface="Arial Rounded MT Bold" panose="020F0704030504030204" pitchFamily="34" charset="0"/>
              </a:rPr>
              <a:t>  </a:t>
            </a:r>
            <a:r>
              <a:rPr lang="en-US" sz="3600" b="0" i="0" baseline="30000" dirty="0">
                <a:effectLst/>
                <a:latin typeface="Arial Rounded MT Bold" panose="020F0704030504030204" pitchFamily="34" charset="0"/>
              </a:rPr>
              <a:t>1</a:t>
            </a:r>
            <a:r>
              <a:rPr lang="en-US" sz="3600" b="0" i="0" dirty="0">
                <a:effectLst/>
                <a:latin typeface="Arial Rounded MT Bold" panose="020F0704030504030204" pitchFamily="34" charset="0"/>
              </a:rPr>
              <a:t> Then Jesus said to the disciples, “There was a rich man who had a manager, and charges were brought to him that this man was squandering his property. </a:t>
            </a:r>
            <a:r>
              <a:rPr lang="en-US" sz="3600" b="0" i="0" baseline="30000" dirty="0">
                <a:effectLst/>
                <a:latin typeface="Arial Rounded MT Bold" panose="020F0704030504030204" pitchFamily="34" charset="0"/>
              </a:rPr>
              <a:t>2</a:t>
            </a:r>
            <a:r>
              <a:rPr lang="en-US" sz="3600" b="0" i="0" dirty="0">
                <a:effectLst/>
                <a:latin typeface="Arial Rounded MT Bold" panose="020F0704030504030204" pitchFamily="34" charset="0"/>
              </a:rPr>
              <a:t> So he summoned him and said to him, ‘What is this that I hear about you? Give me an accounting of your management because you cannot be my manager any longer.’ </a:t>
            </a:r>
            <a:r>
              <a:rPr lang="en-US" sz="3600" b="0" i="0" baseline="30000" dirty="0">
                <a:effectLst/>
                <a:latin typeface="Arial Rounded MT Bold" panose="020F0704030504030204" pitchFamily="34" charset="0"/>
              </a:rPr>
              <a:t>3</a:t>
            </a:r>
            <a:r>
              <a:rPr lang="en-US" sz="3600" b="0" i="0" dirty="0">
                <a:effectLst/>
                <a:latin typeface="Arial Rounded MT Bold" panose="020F0704030504030204" pitchFamily="34" charset="0"/>
              </a:rPr>
              <a:t> Then</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034340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CA402-14B1-539F-7983-03990436EAF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E1DE1CC-2345-5C7A-93C1-C68C28AD1332}"/>
              </a:ext>
            </a:extLst>
          </p:cNvPr>
          <p:cNvSpPr/>
          <p:nvPr/>
        </p:nvSpPr>
        <p:spPr>
          <a:xfrm>
            <a:off x="57726" y="0"/>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Luke 16:1-15 </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2D52973-E7BE-6410-A315-EB01B6FAC3B4}"/>
              </a:ext>
            </a:extLst>
          </p:cNvPr>
          <p:cNvSpPr txBox="1"/>
          <p:nvPr/>
        </p:nvSpPr>
        <p:spPr>
          <a:xfrm>
            <a:off x="200025" y="838200"/>
            <a:ext cx="7934325" cy="5632311"/>
          </a:xfrm>
          <a:prstGeom prst="rect">
            <a:avLst/>
          </a:prstGeom>
          <a:noFill/>
        </p:spPr>
        <p:txBody>
          <a:bodyPr wrap="square">
            <a:spAutoFit/>
          </a:bodyPr>
          <a:lstStyle/>
          <a:p>
            <a:r>
              <a:rPr lang="en-US" sz="3600" b="0" i="0" dirty="0">
                <a:effectLst/>
                <a:latin typeface="Arial Rounded MT Bold" panose="020F0704030504030204" pitchFamily="34" charset="0"/>
              </a:rPr>
              <a:t>the manager said to himself, ‘What will I do, now that my master is taking the position away from me? I am not strong enough to dig, and I am ashamed to beg. </a:t>
            </a:r>
            <a:r>
              <a:rPr lang="en-US" sz="3600" b="0" i="0" baseline="30000" dirty="0">
                <a:effectLst/>
                <a:latin typeface="Arial Rounded MT Bold" panose="020F0704030504030204" pitchFamily="34" charset="0"/>
              </a:rPr>
              <a:t>4</a:t>
            </a:r>
            <a:r>
              <a:rPr lang="en-US" sz="3600" b="0" i="0" dirty="0">
                <a:effectLst/>
                <a:latin typeface="Arial Rounded MT Bold" panose="020F0704030504030204" pitchFamily="34" charset="0"/>
              </a:rPr>
              <a:t> I have decided what to do so that, when I am dismissed as manager, people may welcome me into their homes.’ </a:t>
            </a:r>
            <a:r>
              <a:rPr lang="en-US" sz="3600" b="0" i="0" baseline="30000" dirty="0">
                <a:effectLst/>
                <a:latin typeface="Arial Rounded MT Bold" panose="020F0704030504030204" pitchFamily="34" charset="0"/>
              </a:rPr>
              <a:t>5</a:t>
            </a:r>
            <a:r>
              <a:rPr lang="en-US" sz="3600" b="0" i="0" dirty="0">
                <a:effectLst/>
                <a:latin typeface="Arial Rounded MT Bold" panose="020F0704030504030204" pitchFamily="34" charset="0"/>
              </a:rPr>
              <a:t> So, summoning his master’s debtors one by one, he</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17615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60F6B-FED9-4E5F-A70B-7DC504A676CB}"/>
              </a:ext>
            </a:extLst>
          </p:cNvPr>
          <p:cNvSpPr/>
          <p:nvPr/>
        </p:nvSpPr>
        <p:spPr>
          <a:xfrm>
            <a:off x="1133658" y="1622938"/>
            <a:ext cx="6876681" cy="3231654"/>
          </a:xfrm>
          <a:prstGeom prst="rect">
            <a:avLst/>
          </a:prstGeom>
        </p:spPr>
        <p:txBody>
          <a:bodyPr wrap="square">
            <a:spAutoFit/>
          </a:bodyPr>
          <a:lstStyle/>
          <a:p>
            <a:pPr marL="571500" indent="-571500">
              <a:spcAft>
                <a:spcPts val="2400"/>
              </a:spcAft>
              <a:buFont typeface="Arial" panose="020B0604020202020204" pitchFamily="34" charset="0"/>
              <a:buChar char="•"/>
            </a:pPr>
            <a:r>
              <a:rPr kumimoji="0" lang="en-US" sz="36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rPr>
              <a:t>Prelude</a:t>
            </a:r>
            <a:r>
              <a:rPr lang="en-US" sz="3600" b="1" dirty="0">
                <a:solidFill>
                  <a:srgbClr val="000000"/>
                </a:solidFill>
                <a:latin typeface="Arial Rounded MT Bold" panose="020F0704030504030204" pitchFamily="34" charset="0"/>
                <a:ea typeface="Calibri" panose="020F0502020204030204" pitchFamily="34" charset="0"/>
              </a:rPr>
              <a:t> - </a:t>
            </a:r>
            <a:r>
              <a:rPr kumimoji="0" lang="en-US" sz="3600" b="0" i="1"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rPr>
              <a:t>By Roxanne Groff</a:t>
            </a:r>
          </a:p>
          <a:p>
            <a:pPr marL="571500" indent="-571500">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marR="0" lvl="0" indent="-457200" algn="l" defTabSz="685800" rtl="0" eaLnBrk="0" fontAlgn="base" latinLnBrk="0" hangingPunct="0">
              <a:spcBef>
                <a:spcPct val="0"/>
              </a:spcBef>
              <a:spcAft>
                <a:spcPts val="240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Welcome</a:t>
            </a:r>
            <a:endParaRPr lang="en-US" sz="1400" dirty="0"/>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3EE61-10BA-2298-0DD2-A01020AA0B6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78D027A-1A5D-F914-54D8-F7E6F3DDAD28}"/>
              </a:ext>
            </a:extLst>
          </p:cNvPr>
          <p:cNvSpPr/>
          <p:nvPr/>
        </p:nvSpPr>
        <p:spPr>
          <a:xfrm>
            <a:off x="57726" y="0"/>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Luke 16:1-15 </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A87AF10-E751-DAE8-F4E0-8FD352CD4A56}"/>
              </a:ext>
            </a:extLst>
          </p:cNvPr>
          <p:cNvSpPr txBox="1"/>
          <p:nvPr/>
        </p:nvSpPr>
        <p:spPr>
          <a:xfrm>
            <a:off x="200025" y="838200"/>
            <a:ext cx="7934325" cy="5078313"/>
          </a:xfrm>
          <a:prstGeom prst="rect">
            <a:avLst/>
          </a:prstGeom>
          <a:noFill/>
        </p:spPr>
        <p:txBody>
          <a:bodyPr wrap="square">
            <a:spAutoFit/>
          </a:bodyPr>
          <a:lstStyle/>
          <a:p>
            <a:r>
              <a:rPr lang="en-US" sz="3600" b="0" i="0" dirty="0">
                <a:effectLst/>
                <a:latin typeface="Arial Rounded MT Bold" panose="020F0704030504030204" pitchFamily="34" charset="0"/>
              </a:rPr>
              <a:t>asked the first, ‘How much do you owe my master?’ </a:t>
            </a:r>
            <a:r>
              <a:rPr lang="en-US" sz="3600" b="0" i="0" baseline="30000" dirty="0">
                <a:effectLst/>
                <a:latin typeface="Arial Rounded MT Bold" panose="020F0704030504030204" pitchFamily="34" charset="0"/>
              </a:rPr>
              <a:t>6</a:t>
            </a:r>
            <a:r>
              <a:rPr lang="en-US" sz="3600" b="0" i="0" dirty="0">
                <a:effectLst/>
                <a:latin typeface="Arial Rounded MT Bold" panose="020F0704030504030204" pitchFamily="34" charset="0"/>
              </a:rPr>
              <a:t> He answered, ‘A hundred jugs of olive oil.’ He said to him, ‘Take your bill, sit down quickly, and make it fifty.’ </a:t>
            </a:r>
            <a:r>
              <a:rPr lang="en-US" sz="3600" b="0" i="0" baseline="30000" dirty="0">
                <a:effectLst/>
                <a:latin typeface="Arial Rounded MT Bold" panose="020F0704030504030204" pitchFamily="34" charset="0"/>
              </a:rPr>
              <a:t>7</a:t>
            </a:r>
            <a:r>
              <a:rPr lang="en-US" sz="3600" b="0" i="0" dirty="0">
                <a:effectLst/>
                <a:latin typeface="Arial Rounded MT Bold" panose="020F0704030504030204" pitchFamily="34" charset="0"/>
              </a:rPr>
              <a:t> Then he asked another, ‘And how much do you owe?’ He replied, ‘A hundred containers of wheat.’ He said to him, ‘Take your bill and make it</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048490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AB23E-1E4D-35DA-BC9D-8AE2955D8DF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ABAEEFE-40E5-B7DB-CF94-BFD8F5B5A978}"/>
              </a:ext>
            </a:extLst>
          </p:cNvPr>
          <p:cNvSpPr/>
          <p:nvPr/>
        </p:nvSpPr>
        <p:spPr>
          <a:xfrm>
            <a:off x="57726" y="0"/>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Luke 16:1-15 </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09AD5AF-76A5-B9E1-6666-DF3F2D4A3112}"/>
              </a:ext>
            </a:extLst>
          </p:cNvPr>
          <p:cNvSpPr txBox="1"/>
          <p:nvPr/>
        </p:nvSpPr>
        <p:spPr>
          <a:xfrm>
            <a:off x="200025" y="838200"/>
            <a:ext cx="7934325" cy="5632311"/>
          </a:xfrm>
          <a:prstGeom prst="rect">
            <a:avLst/>
          </a:prstGeom>
          <a:noFill/>
        </p:spPr>
        <p:txBody>
          <a:bodyPr wrap="square">
            <a:spAutoFit/>
          </a:bodyPr>
          <a:lstStyle/>
          <a:p>
            <a:r>
              <a:rPr lang="en-US" sz="3600" b="0" i="0" dirty="0">
                <a:effectLst/>
                <a:latin typeface="Arial Rounded MT Bold" panose="020F0704030504030204" pitchFamily="34" charset="0"/>
              </a:rPr>
              <a:t>eighty.’ </a:t>
            </a:r>
            <a:r>
              <a:rPr lang="en-US" sz="3600" b="0" i="0" baseline="30000" dirty="0">
                <a:effectLst/>
                <a:latin typeface="Arial Rounded MT Bold" panose="020F0704030504030204" pitchFamily="34" charset="0"/>
              </a:rPr>
              <a:t>8</a:t>
            </a:r>
            <a:r>
              <a:rPr lang="en-US" sz="3600" b="0" i="0" dirty="0">
                <a:effectLst/>
                <a:latin typeface="Arial Rounded MT Bold" panose="020F0704030504030204" pitchFamily="34" charset="0"/>
              </a:rPr>
              <a:t> And his master commended the dishonest manager because he had acted shrewdly, for the children of this age are more shrewd in dealing with their own generation than are the children of light. </a:t>
            </a:r>
            <a:r>
              <a:rPr lang="en-US" sz="3600" b="0" i="0" baseline="30000" dirty="0">
                <a:effectLst/>
                <a:latin typeface="Arial Rounded MT Bold" panose="020F0704030504030204" pitchFamily="34" charset="0"/>
              </a:rPr>
              <a:t>9</a:t>
            </a:r>
            <a:r>
              <a:rPr lang="en-US" sz="3600" b="0" i="0" dirty="0">
                <a:effectLst/>
                <a:latin typeface="Arial Rounded MT Bold" panose="020F0704030504030204" pitchFamily="34" charset="0"/>
              </a:rPr>
              <a:t> And I tell you, make friends for yourselves by means of dishonest wealth so that when it is gone they may</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964962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A73D7-A3A2-519E-83B1-3FB95EE025F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FF45670-7A4D-B4C4-3922-C5F8DBF3B861}"/>
              </a:ext>
            </a:extLst>
          </p:cNvPr>
          <p:cNvSpPr/>
          <p:nvPr/>
        </p:nvSpPr>
        <p:spPr>
          <a:xfrm>
            <a:off x="57726" y="0"/>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Luke 16:1-15 </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D9B4F92-99F1-BC12-60B2-CDF14C361A5A}"/>
              </a:ext>
            </a:extLst>
          </p:cNvPr>
          <p:cNvSpPr txBox="1"/>
          <p:nvPr/>
        </p:nvSpPr>
        <p:spPr>
          <a:xfrm>
            <a:off x="200025" y="838200"/>
            <a:ext cx="7934325" cy="5632311"/>
          </a:xfrm>
          <a:prstGeom prst="rect">
            <a:avLst/>
          </a:prstGeom>
          <a:noFill/>
        </p:spPr>
        <p:txBody>
          <a:bodyPr wrap="square">
            <a:spAutoFit/>
          </a:bodyPr>
          <a:lstStyle/>
          <a:p>
            <a:r>
              <a:rPr lang="en-US" sz="3600" b="0" i="0" dirty="0">
                <a:effectLst/>
                <a:latin typeface="Arial Rounded MT Bold" panose="020F0704030504030204" pitchFamily="34" charset="0"/>
              </a:rPr>
              <a:t>welcome you into the eternal homes.</a:t>
            </a:r>
            <a:br>
              <a:rPr lang="en-US" sz="3600" dirty="0">
                <a:latin typeface="Arial Rounded MT Bold" panose="020F0704030504030204" pitchFamily="34" charset="0"/>
              </a:rPr>
            </a:br>
            <a:r>
              <a:rPr lang="en-US" sz="3600" b="0" i="0" dirty="0">
                <a:effectLst/>
                <a:latin typeface="Arial Rounded MT Bold" panose="020F0704030504030204" pitchFamily="34" charset="0"/>
              </a:rPr>
              <a:t>  </a:t>
            </a:r>
            <a:r>
              <a:rPr lang="en-US" sz="3600" b="0" i="0" baseline="30000" dirty="0">
                <a:effectLst/>
                <a:latin typeface="Arial Rounded MT Bold" panose="020F0704030504030204" pitchFamily="34" charset="0"/>
              </a:rPr>
              <a:t>10</a:t>
            </a:r>
            <a:r>
              <a:rPr lang="en-US" sz="3600" b="0" i="0" dirty="0">
                <a:effectLst/>
                <a:latin typeface="Arial Rounded MT Bold" panose="020F0704030504030204" pitchFamily="34" charset="0"/>
              </a:rPr>
              <a:t> “Whoever is faithful in a very little is faithful also in much, and whoever is dishonest in a very little is dishonest also in much. </a:t>
            </a:r>
            <a:r>
              <a:rPr lang="en-US" sz="3600" b="0" i="0" baseline="30000" dirty="0">
                <a:effectLst/>
                <a:latin typeface="Arial Rounded MT Bold" panose="020F0704030504030204" pitchFamily="34" charset="0"/>
              </a:rPr>
              <a:t>11</a:t>
            </a:r>
            <a:r>
              <a:rPr lang="en-US" sz="3600" b="0" i="0" dirty="0">
                <a:effectLst/>
                <a:latin typeface="Arial Rounded MT Bold" panose="020F0704030504030204" pitchFamily="34" charset="0"/>
              </a:rPr>
              <a:t> If, then, you have not been faithful with the dishonest wealth, who will entrust to you the true riches? </a:t>
            </a:r>
            <a:r>
              <a:rPr lang="en-US" sz="3600" b="0" i="0" baseline="30000" dirty="0">
                <a:effectLst/>
                <a:latin typeface="Arial Rounded MT Bold" panose="020F0704030504030204" pitchFamily="34" charset="0"/>
              </a:rPr>
              <a:t>12</a:t>
            </a:r>
            <a:r>
              <a:rPr lang="en-US" sz="3600" b="0" i="0" dirty="0">
                <a:effectLst/>
                <a:latin typeface="Arial Rounded MT Bold" panose="020F0704030504030204" pitchFamily="34" charset="0"/>
              </a:rPr>
              <a:t> And if you have not been</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915453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BD382-D7B2-C77F-13B7-727A6A9F8FA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837724F-D1FB-418D-4981-F6799390C3A3}"/>
              </a:ext>
            </a:extLst>
          </p:cNvPr>
          <p:cNvSpPr/>
          <p:nvPr/>
        </p:nvSpPr>
        <p:spPr>
          <a:xfrm>
            <a:off x="57726" y="0"/>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Luke 16:1-15 </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C584126-6C3F-2037-269D-02F7F32BCC11}"/>
              </a:ext>
            </a:extLst>
          </p:cNvPr>
          <p:cNvSpPr txBox="1"/>
          <p:nvPr/>
        </p:nvSpPr>
        <p:spPr>
          <a:xfrm>
            <a:off x="200025" y="838200"/>
            <a:ext cx="7934325" cy="4524315"/>
          </a:xfrm>
          <a:prstGeom prst="rect">
            <a:avLst/>
          </a:prstGeom>
          <a:noFill/>
        </p:spPr>
        <p:txBody>
          <a:bodyPr wrap="square">
            <a:spAutoFit/>
          </a:bodyPr>
          <a:lstStyle/>
          <a:p>
            <a:r>
              <a:rPr lang="en-US" sz="3600" b="0" i="0" dirty="0">
                <a:effectLst/>
                <a:latin typeface="Arial Rounded MT Bold" panose="020F0704030504030204" pitchFamily="34" charset="0"/>
              </a:rPr>
              <a:t>faithful with what belongs to another, who will give you what is your own? </a:t>
            </a:r>
            <a:r>
              <a:rPr lang="en-US" sz="3600" b="0" i="0" baseline="30000" dirty="0">
                <a:effectLst/>
                <a:latin typeface="Arial Rounded MT Bold" panose="020F0704030504030204" pitchFamily="34" charset="0"/>
              </a:rPr>
              <a:t>13</a:t>
            </a:r>
            <a:r>
              <a:rPr lang="en-US" sz="3600" b="0" i="0" dirty="0">
                <a:effectLst/>
                <a:latin typeface="Arial Rounded MT Bold" panose="020F0704030504030204" pitchFamily="34" charset="0"/>
              </a:rPr>
              <a:t> No slave can serve two masters, for a slave will either hate the one and love the other or be devoted to the one and despise the other. You cannot serve God and wealth.”</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752995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F92F8-C0F2-021C-6A2C-D6AD570CA8E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4273456-DA77-8F40-63FA-F7A6CB06DA92}"/>
              </a:ext>
            </a:extLst>
          </p:cNvPr>
          <p:cNvSpPr/>
          <p:nvPr/>
        </p:nvSpPr>
        <p:spPr>
          <a:xfrm>
            <a:off x="57726" y="0"/>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Luke 16:1-15 </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0D455D5-4E71-D81C-38EB-D1C6481AC45E}"/>
              </a:ext>
            </a:extLst>
          </p:cNvPr>
          <p:cNvSpPr txBox="1"/>
          <p:nvPr/>
        </p:nvSpPr>
        <p:spPr>
          <a:xfrm>
            <a:off x="200025" y="838200"/>
            <a:ext cx="7934325" cy="4524315"/>
          </a:xfrm>
          <a:prstGeom prst="rect">
            <a:avLst/>
          </a:prstGeom>
          <a:noFill/>
        </p:spPr>
        <p:txBody>
          <a:bodyPr wrap="square">
            <a:spAutoFit/>
          </a:bodyPr>
          <a:lstStyle/>
          <a:p>
            <a:r>
              <a:rPr lang="en-US" sz="3600" b="0" i="0" dirty="0">
                <a:effectLst/>
                <a:latin typeface="Arial Rounded MT Bold" panose="020F0704030504030204" pitchFamily="34" charset="0"/>
              </a:rPr>
              <a:t>  </a:t>
            </a:r>
            <a:r>
              <a:rPr lang="en-US" sz="3600" b="0" i="0" baseline="30000" dirty="0">
                <a:effectLst/>
                <a:latin typeface="Arial Rounded MT Bold" panose="020F0704030504030204" pitchFamily="34" charset="0"/>
              </a:rPr>
              <a:t>14</a:t>
            </a:r>
            <a:r>
              <a:rPr lang="en-US" sz="3600" b="0" i="0" dirty="0">
                <a:effectLst/>
                <a:latin typeface="Arial Rounded MT Bold" panose="020F0704030504030204" pitchFamily="34" charset="0"/>
              </a:rPr>
              <a:t> The Pharisees, who were lovers of money, heard all this, and they ridiculed him. </a:t>
            </a:r>
            <a:r>
              <a:rPr lang="en-US" sz="3600" b="0" i="0" baseline="30000" dirty="0">
                <a:effectLst/>
                <a:latin typeface="Arial Rounded MT Bold" panose="020F0704030504030204" pitchFamily="34" charset="0"/>
              </a:rPr>
              <a:t>15</a:t>
            </a:r>
            <a:r>
              <a:rPr lang="en-US" sz="3600" b="0" i="0" dirty="0">
                <a:effectLst/>
                <a:latin typeface="Arial Rounded MT Bold" panose="020F0704030504030204" pitchFamily="34" charset="0"/>
              </a:rPr>
              <a:t> So he said to them, “You are those who justify yourselves in the sight of others, but God knows your hearts, for what is prized by humans is an abomination in the sight of God.</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549412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736A7-B62E-FE76-1130-7CE97B4FA0D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FA1E223-51E2-A0CB-C674-F88059CCED10}"/>
              </a:ext>
            </a:extLst>
          </p:cNvPr>
          <p:cNvSpPr/>
          <p:nvPr/>
        </p:nvSpPr>
        <p:spPr>
          <a:xfrm>
            <a:off x="57726" y="0"/>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Luke 16:1-15 </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2BDF5AF-3C77-169D-CAB4-81C3A4D3899C}"/>
              </a:ext>
            </a:extLst>
          </p:cNvPr>
          <p:cNvSpPr txBox="1"/>
          <p:nvPr/>
        </p:nvSpPr>
        <p:spPr>
          <a:xfrm>
            <a:off x="990600" y="2019300"/>
            <a:ext cx="6657976" cy="1785104"/>
          </a:xfrm>
          <a:prstGeom prst="rect">
            <a:avLst/>
          </a:prstGeom>
          <a:noFill/>
        </p:spPr>
        <p:txBody>
          <a:bodyPr wrap="square">
            <a:spAutoFit/>
          </a:bodyPr>
          <a:lstStyle/>
          <a:p>
            <a:pPr marL="0" marR="0">
              <a:spcAft>
                <a:spcPts val="600"/>
              </a:spcAft>
              <a:buNone/>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R:	This is the Word of the Lord!</a:t>
            </a:r>
          </a:p>
          <a:p>
            <a:pPr marL="0" marR="0">
              <a:spcAft>
                <a:spcPts val="600"/>
              </a:spcAft>
              <a:buNone/>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Aft>
                <a:spcPts val="600"/>
              </a:spcAft>
              <a:buNone/>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p>
        </p:txBody>
      </p:sp>
    </p:spTree>
    <p:extLst>
      <p:ext uri="{BB962C8B-B14F-4D97-AF65-F5344CB8AC3E}">
        <p14:creationId xmlns:p14="http://schemas.microsoft.com/office/powerpoint/2010/main" val="2003661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18838" y="28541"/>
            <a:ext cx="9104615" cy="77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eaLnBrk="1" hangingPunct="1"/>
            <a:r>
              <a:rPr lang="en-US" altLang="en-US" sz="4000" dirty="0">
                <a:latin typeface="Arial Rounded MT Bold" panose="020F0704030504030204" pitchFamily="34" charset="0"/>
              </a:rPr>
              <a:t>Sermon</a:t>
            </a:r>
          </a:p>
        </p:txBody>
      </p:sp>
      <p:pic>
        <p:nvPicPr>
          <p:cNvPr id="2" name="Picture 1">
            <a:extLst>
              <a:ext uri="{FF2B5EF4-FFF2-40B4-BE49-F238E27FC236}">
                <a16:creationId xmlns:a16="http://schemas.microsoft.com/office/drawing/2014/main" id="{D3A5F6E4-B97C-E5E4-2819-C7CD61D14192}"/>
              </a:ext>
            </a:extLst>
          </p:cNvPr>
          <p:cNvPicPr>
            <a:picLocks noChangeAspect="1"/>
          </p:cNvPicPr>
          <p:nvPr/>
        </p:nvPicPr>
        <p:blipFill>
          <a:blip r:embed="rId3"/>
          <a:stretch>
            <a:fillRect/>
          </a:stretch>
        </p:blipFill>
        <p:spPr>
          <a:xfrm>
            <a:off x="1913913" y="1834758"/>
            <a:ext cx="5316173" cy="318848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47833-A10A-FFE1-C6F1-A19579C2272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86308F5-A72F-3442-2992-FE35EF99F31A}"/>
              </a:ext>
            </a:extLst>
          </p:cNvPr>
          <p:cNvSpPr txBox="1"/>
          <p:nvPr/>
        </p:nvSpPr>
        <p:spPr bwMode="auto">
          <a:xfrm>
            <a:off x="0" y="0"/>
            <a:ext cx="9104615" cy="207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marL="571500" indent="-571500" algn="ctr" eaLnBrk="1" hangingPunct="1">
              <a:buFont typeface="Arial Rounded MT Bold" panose="020F0704030504030204" pitchFamily="34" charset="0"/>
              <a:buChar char="*"/>
            </a:pPr>
            <a:r>
              <a:rPr lang="en-US" altLang="en-US" sz="3600" dirty="0">
                <a:latin typeface="Arial Rounded MT Bold" panose="020F0704030504030204" pitchFamily="34" charset="0"/>
              </a:rPr>
              <a:t>Hymn of the Day</a:t>
            </a:r>
          </a:p>
          <a:p>
            <a:pPr algn="ctr" eaLnBrk="1" hangingPunct="1"/>
            <a:r>
              <a:rPr lang="en-US" altLang="en-US" sz="3600" dirty="0">
                <a:latin typeface="Arial Rounded MT Bold" panose="020F0704030504030204" pitchFamily="34" charset="0"/>
              </a:rPr>
              <a:t>“Blessed Assurance”</a:t>
            </a:r>
          </a:p>
          <a:p>
            <a:pPr algn="ctr" eaLnBrk="1" hangingPunct="1"/>
            <a:r>
              <a:rPr lang="en-US" altLang="en-US" sz="3600" dirty="0">
                <a:latin typeface="Arial Rounded MT Bold" panose="020F0704030504030204" pitchFamily="34" charset="0"/>
              </a:rPr>
              <a:t>ELW 638 </a:t>
            </a:r>
          </a:p>
        </p:txBody>
      </p:sp>
      <p:pic>
        <p:nvPicPr>
          <p:cNvPr id="2" name="Picture 1">
            <a:extLst>
              <a:ext uri="{FF2B5EF4-FFF2-40B4-BE49-F238E27FC236}">
                <a16:creationId xmlns:a16="http://schemas.microsoft.com/office/drawing/2014/main" id="{B2F315D5-F383-30D8-23AB-A6F2DA73AA1F}"/>
              </a:ext>
            </a:extLst>
          </p:cNvPr>
          <p:cNvPicPr>
            <a:picLocks noChangeAspect="1"/>
          </p:cNvPicPr>
          <p:nvPr/>
        </p:nvPicPr>
        <p:blipFill>
          <a:blip r:embed="rId3"/>
          <a:stretch>
            <a:fillRect/>
          </a:stretch>
        </p:blipFill>
        <p:spPr>
          <a:xfrm>
            <a:off x="1894220" y="2330058"/>
            <a:ext cx="5316173" cy="3188484"/>
          </a:xfrm>
          <a:prstGeom prst="rect">
            <a:avLst/>
          </a:prstGeom>
        </p:spPr>
      </p:pic>
    </p:spTree>
    <p:extLst>
      <p:ext uri="{BB962C8B-B14F-4D97-AF65-F5344CB8AC3E}">
        <p14:creationId xmlns:p14="http://schemas.microsoft.com/office/powerpoint/2010/main" val="1627863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EC20F-A274-0A17-8E8B-DCA79491649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0390553-7D6E-3A24-24E5-DC0140AC7570}"/>
              </a:ext>
            </a:extLst>
          </p:cNvPr>
          <p:cNvSpPr txBox="1"/>
          <p:nvPr/>
        </p:nvSpPr>
        <p:spPr bwMode="auto">
          <a:xfrm>
            <a:off x="19693" y="76201"/>
            <a:ext cx="7333608" cy="6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marL="571500" indent="-571500" eaLnBrk="1" hangingPunct="1">
              <a:buFont typeface="Arial Rounded MT Bold" panose="020F0704030504030204" pitchFamily="34" charset="0"/>
              <a:buChar char="*"/>
            </a:pPr>
            <a:r>
              <a:rPr lang="en-US" altLang="en-US" sz="3200" dirty="0">
                <a:latin typeface="Arial Rounded MT Bold" panose="020F0704030504030204" pitchFamily="34" charset="0"/>
              </a:rPr>
              <a:t>“Blessed Assurance”      ELW 638 </a:t>
            </a:r>
          </a:p>
        </p:txBody>
      </p:sp>
      <p:sp>
        <p:nvSpPr>
          <p:cNvPr id="3" name="TextBox 2">
            <a:extLst>
              <a:ext uri="{FF2B5EF4-FFF2-40B4-BE49-F238E27FC236}">
                <a16:creationId xmlns:a16="http://schemas.microsoft.com/office/drawing/2014/main" id="{D619041D-2F96-2FDC-45C8-41C5CFC6CCC2}"/>
              </a:ext>
            </a:extLst>
          </p:cNvPr>
          <p:cNvSpPr txBox="1"/>
          <p:nvPr/>
        </p:nvSpPr>
        <p:spPr>
          <a:xfrm>
            <a:off x="1276349" y="1166842"/>
            <a:ext cx="5410201" cy="4524315"/>
          </a:xfrm>
          <a:prstGeom prst="rect">
            <a:avLst/>
          </a:prstGeom>
          <a:noFill/>
        </p:spPr>
        <p:txBody>
          <a:bodyPr wrap="square">
            <a:spAutoFit/>
          </a:bodyPr>
          <a:lstStyle/>
          <a:p>
            <a:pPr marL="400050" marR="0" indent="-400050" defTabSz="5715000">
              <a:buNone/>
            </a:pPr>
            <a:r>
              <a:rPr lang="en-US" sz="3600" dirty="0">
                <a:effectLst/>
                <a:latin typeface="Arial Rounded MT Bold" panose="020F0704030504030204" pitchFamily="34" charset="0"/>
                <a:ea typeface="MS Mincho" panose="02020609040205080304" pitchFamily="49" charset="-128"/>
              </a:rPr>
              <a:t>1	Blessed assurance,                                     Jesus is mine!</a:t>
            </a:r>
            <a:endParaRPr lang="en-US" sz="3600" dirty="0">
              <a:effectLst/>
              <a:latin typeface="Arial Rounded MT Bold" panose="020F0704030504030204" pitchFamily="34" charset="0"/>
              <a:ea typeface="Times New Roman" panose="02020603050405020304" pitchFamily="18" charset="0"/>
            </a:endParaRPr>
          </a:p>
          <a:p>
            <a:pPr marL="400050" marR="0" indent="-400050" defTabSz="5715000">
              <a:buNone/>
            </a:pPr>
            <a:r>
              <a:rPr lang="en-US" sz="3600" dirty="0">
                <a:effectLst/>
                <a:latin typeface="Arial Rounded MT Bold" panose="020F0704030504030204" pitchFamily="34" charset="0"/>
                <a:ea typeface="MS Mincho" panose="02020609040205080304" pitchFamily="49" charset="-128"/>
              </a:rPr>
              <a:t>	Oh, what a foretaste                                                    of glory divine!</a:t>
            </a:r>
            <a:endParaRPr lang="en-US" sz="3600" dirty="0">
              <a:effectLst/>
              <a:latin typeface="Arial Rounded MT Bold" panose="020F0704030504030204" pitchFamily="34" charset="0"/>
              <a:ea typeface="Times New Roman" panose="02020603050405020304" pitchFamily="18" charset="0"/>
            </a:endParaRPr>
          </a:p>
          <a:p>
            <a:pPr marL="400050" marR="0" indent="-400050" defTabSz="5715000">
              <a:buNone/>
            </a:pPr>
            <a:r>
              <a:rPr lang="en-US" sz="3600" dirty="0">
                <a:effectLst/>
                <a:latin typeface="Arial Rounded MT Bold" panose="020F0704030504030204" pitchFamily="34" charset="0"/>
                <a:ea typeface="MS Mincho" panose="02020609040205080304" pitchFamily="49" charset="-128"/>
              </a:rPr>
              <a:t>	Heir of salvation,                                     purchase of God,</a:t>
            </a:r>
            <a:endParaRPr lang="en-US" sz="3600" dirty="0">
              <a:effectLst/>
              <a:latin typeface="Arial Rounded MT Bold" panose="020F0704030504030204" pitchFamily="34" charset="0"/>
              <a:ea typeface="Times New Roman" panose="02020603050405020304" pitchFamily="18" charset="0"/>
            </a:endParaRPr>
          </a:p>
          <a:p>
            <a:pPr marL="400050" marR="0" indent="-400050" defTabSz="5715000">
              <a:buNone/>
            </a:pPr>
            <a:r>
              <a:rPr lang="en-US" sz="3600" dirty="0">
                <a:effectLst/>
                <a:latin typeface="Arial Rounded MT Bold" panose="020F0704030504030204" pitchFamily="34" charset="0"/>
                <a:ea typeface="MS Mincho" panose="02020609040205080304" pitchFamily="49" charset="-128"/>
              </a:rPr>
              <a:t>	born of his Spirit,                                     washed in his blood.</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603305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E734E-8AD4-76A4-20DA-44878573484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FE07159-69F8-F0CD-2954-7720EFA194F0}"/>
              </a:ext>
            </a:extLst>
          </p:cNvPr>
          <p:cNvSpPr txBox="1"/>
          <p:nvPr/>
        </p:nvSpPr>
        <p:spPr bwMode="auto">
          <a:xfrm>
            <a:off x="19693" y="76201"/>
            <a:ext cx="7333608" cy="6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marL="571500" indent="-571500" eaLnBrk="1" hangingPunct="1">
              <a:buFont typeface="Arial Rounded MT Bold" panose="020F0704030504030204" pitchFamily="34" charset="0"/>
              <a:buChar char="*"/>
            </a:pPr>
            <a:r>
              <a:rPr lang="en-US" altLang="en-US" sz="3200" dirty="0">
                <a:latin typeface="Arial Rounded MT Bold" panose="020F0704030504030204" pitchFamily="34" charset="0"/>
              </a:rPr>
              <a:t>“Blessed Assurance”      ELW 638 </a:t>
            </a:r>
          </a:p>
        </p:txBody>
      </p:sp>
      <p:sp>
        <p:nvSpPr>
          <p:cNvPr id="3" name="TextBox 2">
            <a:extLst>
              <a:ext uri="{FF2B5EF4-FFF2-40B4-BE49-F238E27FC236}">
                <a16:creationId xmlns:a16="http://schemas.microsoft.com/office/drawing/2014/main" id="{44B0C3F2-CAB4-779E-252C-198DDEC3658A}"/>
              </a:ext>
            </a:extLst>
          </p:cNvPr>
          <p:cNvSpPr txBox="1"/>
          <p:nvPr/>
        </p:nvSpPr>
        <p:spPr>
          <a:xfrm>
            <a:off x="1590675" y="1219200"/>
            <a:ext cx="5172076" cy="5078313"/>
          </a:xfrm>
          <a:prstGeom prst="rect">
            <a:avLst/>
          </a:prstGeom>
          <a:noFill/>
        </p:spPr>
        <p:txBody>
          <a:bodyPr wrap="square">
            <a:spAutoFit/>
          </a:bodyPr>
          <a:lstStyle/>
          <a:p>
            <a:pPr marL="400050" marR="0" indent="-400050" defTabSz="5715000">
              <a:buNone/>
            </a:pPr>
            <a:r>
              <a:rPr lang="en-US" sz="3600" i="1" dirty="0">
                <a:solidFill>
                  <a:srgbClr val="C00000"/>
                </a:solidFill>
                <a:effectLst/>
                <a:latin typeface="Arial Rounded MT Bold" panose="020F0704030504030204" pitchFamily="34" charset="0"/>
                <a:ea typeface="MS Mincho" panose="02020609040205080304" pitchFamily="49" charset="-128"/>
              </a:rPr>
              <a:t>Refrain</a:t>
            </a:r>
            <a:endParaRPr lang="en-US" sz="3600" dirty="0">
              <a:solidFill>
                <a:srgbClr val="C00000"/>
              </a:solidFill>
              <a:effectLst/>
              <a:latin typeface="Arial Rounded MT Bold" panose="020F0704030504030204" pitchFamily="34" charset="0"/>
              <a:ea typeface="Times New Roman" panose="02020603050405020304" pitchFamily="18" charset="0"/>
            </a:endParaRPr>
          </a:p>
          <a:p>
            <a:pPr marL="400050" marR="0" indent="-400050" defTabSz="5715000">
              <a:buNone/>
            </a:pPr>
            <a:r>
              <a:rPr lang="en-US" sz="3600" i="1" dirty="0">
                <a:effectLst/>
                <a:latin typeface="Arial Rounded MT Bold" panose="020F0704030504030204" pitchFamily="34" charset="0"/>
                <a:ea typeface="MS Mincho" panose="02020609040205080304" pitchFamily="49" charset="-128"/>
              </a:rPr>
              <a:t>	</a:t>
            </a:r>
            <a:r>
              <a:rPr lang="en-US" sz="3600" dirty="0">
                <a:effectLst/>
                <a:latin typeface="Arial Rounded MT Bold" panose="020F0704030504030204" pitchFamily="34" charset="0"/>
                <a:ea typeface="MS Mincho" panose="02020609040205080304" pitchFamily="49" charset="-128"/>
              </a:rPr>
              <a:t>This is my story,                                            this is my song,</a:t>
            </a:r>
            <a:endParaRPr lang="en-US" sz="3600" dirty="0">
              <a:effectLst/>
              <a:latin typeface="Arial Rounded MT Bold" panose="020F0704030504030204" pitchFamily="34" charset="0"/>
              <a:ea typeface="Times New Roman" panose="02020603050405020304" pitchFamily="18" charset="0"/>
            </a:endParaRPr>
          </a:p>
          <a:p>
            <a:pPr marL="400050" marR="0" indent="-400050" defTabSz="5715000">
              <a:buNone/>
            </a:pPr>
            <a:r>
              <a:rPr lang="en-US" sz="3600" dirty="0">
                <a:effectLst/>
                <a:latin typeface="Arial Rounded MT Bold" panose="020F0704030504030204" pitchFamily="34" charset="0"/>
                <a:ea typeface="MS Mincho" panose="02020609040205080304" pitchFamily="49" charset="-128"/>
              </a:rPr>
              <a:t>	praising my Savior,                                                      all the day long:</a:t>
            </a:r>
            <a:endParaRPr lang="en-US" sz="3600" dirty="0">
              <a:effectLst/>
              <a:latin typeface="Arial Rounded MT Bold" panose="020F0704030504030204" pitchFamily="34" charset="0"/>
              <a:ea typeface="Times New Roman" panose="02020603050405020304" pitchFamily="18" charset="0"/>
            </a:endParaRPr>
          </a:p>
          <a:p>
            <a:pPr marL="400050" marR="0" indent="-400050" defTabSz="5715000">
              <a:buNone/>
            </a:pPr>
            <a:r>
              <a:rPr lang="en-US" sz="3600" dirty="0">
                <a:effectLst/>
                <a:latin typeface="Arial Rounded MT Bold" panose="020F0704030504030204" pitchFamily="34" charset="0"/>
                <a:ea typeface="MS Mincho" panose="02020609040205080304" pitchFamily="49" charset="-128"/>
              </a:rPr>
              <a:t>	this is my story,                                               this is my song,</a:t>
            </a:r>
            <a:endParaRPr lang="en-US" sz="3600" dirty="0">
              <a:effectLst/>
              <a:latin typeface="Arial Rounded MT Bold" panose="020F0704030504030204" pitchFamily="34" charset="0"/>
              <a:ea typeface="Times New Roman" panose="02020603050405020304" pitchFamily="18" charset="0"/>
            </a:endParaRPr>
          </a:p>
          <a:p>
            <a:pPr marL="400050" marR="0" indent="-400050" defTabSz="5715000">
              <a:buNone/>
            </a:pPr>
            <a:r>
              <a:rPr lang="en-US" sz="3600" dirty="0">
                <a:effectLst/>
                <a:latin typeface="Arial Rounded MT Bold" panose="020F0704030504030204" pitchFamily="34" charset="0"/>
                <a:ea typeface="MS Mincho" panose="02020609040205080304" pitchFamily="49" charset="-128"/>
              </a:rPr>
              <a:t>	praising my Savior                                                 all the day long.</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331595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F40C59-3ED6-43ED-9765-58CB310E2C28}"/>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
        <p:nvSpPr>
          <p:cNvPr id="3" name="Rectangle 2">
            <a:extLst>
              <a:ext uri="{FF2B5EF4-FFF2-40B4-BE49-F238E27FC236}">
                <a16:creationId xmlns:a16="http://schemas.microsoft.com/office/drawing/2014/main" id="{84D001E0-015C-4B16-B964-C2AC839E1F82}"/>
              </a:ext>
            </a:extLst>
          </p:cNvPr>
          <p:cNvSpPr/>
          <p:nvPr/>
        </p:nvSpPr>
        <p:spPr>
          <a:xfrm>
            <a:off x="471055" y="1551709"/>
            <a:ext cx="8377381" cy="4708981"/>
          </a:xfrm>
          <a:prstGeom prst="rect">
            <a:avLst/>
          </a:prstGeom>
        </p:spPr>
        <p:txBody>
          <a:bodyPr wrap="square">
            <a:spAutoFit/>
          </a:bodyPr>
          <a:lstStyle/>
          <a:p>
            <a:pPr marL="684213" indent="-684213"/>
            <a:r>
              <a:rPr lang="en-US" sz="3200" i="1" dirty="0">
                <a:solidFill>
                  <a:srgbClr val="C00000"/>
                </a:solidFill>
                <a:latin typeface="Arial Rounded MT Bold" panose="020F0704030504030204" pitchFamily="34" charset="0"/>
              </a:rPr>
              <a:t>All may make the sign of the cross, the sign marked at baptism, as the presiding minister begins. </a:t>
            </a:r>
          </a:p>
          <a:p>
            <a:pPr marL="684213" indent="-684213"/>
            <a:endParaRPr lang="en-US" sz="1600" dirty="0">
              <a:latin typeface="Arial Rounded MT Bold" panose="020F0704030504030204" pitchFamily="34" charset="0"/>
            </a:endParaRPr>
          </a:p>
          <a:p>
            <a:pPr marL="684213" indent="-684213"/>
            <a:r>
              <a:rPr lang="en-US" sz="3200" dirty="0">
                <a:latin typeface="Arial Rounded MT Bold" panose="020F0704030504030204" pitchFamily="34" charset="0"/>
              </a:rPr>
              <a:t>P:  Blessed be the holy Trinity, </a:t>
            </a:r>
            <a:r>
              <a:rPr lang="en-US" sz="3200" dirty="0">
                <a:solidFill>
                  <a:srgbClr val="C00000"/>
                </a:solidFill>
                <a:latin typeface="Arial Rounded MT Bold" panose="020F0704030504030204" pitchFamily="34" charset="0"/>
              </a:rPr>
              <a:t>☩</a:t>
            </a:r>
            <a:r>
              <a:rPr lang="en-US" sz="3200" dirty="0">
                <a:latin typeface="Arial Rounded MT Bold" panose="020F0704030504030204" pitchFamily="34" charset="0"/>
              </a:rPr>
              <a:t> one God, the fountain of living water, the rock who gave us birth, our light and our salvation.</a:t>
            </a:r>
          </a:p>
          <a:p>
            <a:pPr marL="684213" indent="-684213"/>
            <a:endParaRPr lang="en-US" sz="1800" b="1" dirty="0">
              <a:latin typeface="Arial Rounded MT Bold" panose="020F0704030504030204" pitchFamily="34" charset="0"/>
            </a:endParaRPr>
          </a:p>
          <a:p>
            <a:pPr marL="684213" indent="-684213"/>
            <a:r>
              <a:rPr lang="en-US" sz="3600" b="1" dirty="0">
                <a:latin typeface="Arial Rounded MT Bold" panose="020F0704030504030204" pitchFamily="34" charset="0"/>
              </a:rPr>
              <a:t>C:  Amen.</a:t>
            </a:r>
          </a:p>
        </p:txBody>
      </p:sp>
    </p:spTree>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4AEF8-F730-A687-1461-5276D6338B5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C8C185E-0678-ADFD-19D0-F44469933624}"/>
              </a:ext>
            </a:extLst>
          </p:cNvPr>
          <p:cNvSpPr txBox="1"/>
          <p:nvPr/>
        </p:nvSpPr>
        <p:spPr bwMode="auto">
          <a:xfrm>
            <a:off x="19693" y="76201"/>
            <a:ext cx="7333608" cy="6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marL="571500" indent="-571500" eaLnBrk="1" hangingPunct="1">
              <a:buFont typeface="Arial Rounded MT Bold" panose="020F0704030504030204" pitchFamily="34" charset="0"/>
              <a:buChar char="*"/>
            </a:pPr>
            <a:r>
              <a:rPr lang="en-US" altLang="en-US" sz="3200" dirty="0">
                <a:latin typeface="Arial Rounded MT Bold" panose="020F0704030504030204" pitchFamily="34" charset="0"/>
              </a:rPr>
              <a:t>“Blessed Assurance”      ELW 638 </a:t>
            </a:r>
          </a:p>
        </p:txBody>
      </p:sp>
      <p:sp>
        <p:nvSpPr>
          <p:cNvPr id="3" name="TextBox 2">
            <a:extLst>
              <a:ext uri="{FF2B5EF4-FFF2-40B4-BE49-F238E27FC236}">
                <a16:creationId xmlns:a16="http://schemas.microsoft.com/office/drawing/2014/main" id="{85C18A00-1B42-6010-F709-82850DA65F04}"/>
              </a:ext>
            </a:extLst>
          </p:cNvPr>
          <p:cNvSpPr txBox="1"/>
          <p:nvPr/>
        </p:nvSpPr>
        <p:spPr>
          <a:xfrm>
            <a:off x="1428750" y="1166842"/>
            <a:ext cx="5686426" cy="4524315"/>
          </a:xfrm>
          <a:prstGeom prst="rect">
            <a:avLst/>
          </a:prstGeom>
          <a:noFill/>
        </p:spPr>
        <p:txBody>
          <a:bodyPr wrap="square">
            <a:spAutoFit/>
          </a:bodyPr>
          <a:lstStyle/>
          <a:p>
            <a:pPr marL="400050" marR="0" indent="-400050" defTabSz="5715000">
              <a:buNone/>
            </a:pPr>
            <a:r>
              <a:rPr lang="en-US" sz="3600" dirty="0">
                <a:effectLst/>
                <a:latin typeface="Arial Rounded MT Bold" panose="020F0704030504030204" pitchFamily="34" charset="0"/>
                <a:ea typeface="MS Mincho" panose="02020609040205080304" pitchFamily="49" charset="-128"/>
              </a:rPr>
              <a:t>2	Perfect submission,                                perfect delight,</a:t>
            </a:r>
            <a:endParaRPr lang="en-US" sz="3600" dirty="0">
              <a:effectLst/>
              <a:latin typeface="Arial Rounded MT Bold" panose="020F0704030504030204" pitchFamily="34" charset="0"/>
              <a:ea typeface="Times New Roman" panose="02020603050405020304" pitchFamily="18" charset="0"/>
            </a:endParaRPr>
          </a:p>
          <a:p>
            <a:pPr marL="400050" marR="0" indent="-400050" defTabSz="5715000">
              <a:buNone/>
            </a:pPr>
            <a:r>
              <a:rPr lang="en-US" sz="3600" dirty="0">
                <a:effectLst/>
                <a:latin typeface="Arial Rounded MT Bold" panose="020F0704030504030204" pitchFamily="34" charset="0"/>
                <a:ea typeface="MS Mincho" panose="02020609040205080304" pitchFamily="49" charset="-128"/>
              </a:rPr>
              <a:t>	visions of rapture                                            now burst on my sight;</a:t>
            </a:r>
            <a:endParaRPr lang="en-US" sz="3600" dirty="0">
              <a:effectLst/>
              <a:latin typeface="Arial Rounded MT Bold" panose="020F0704030504030204" pitchFamily="34" charset="0"/>
              <a:ea typeface="Times New Roman" panose="02020603050405020304" pitchFamily="18" charset="0"/>
            </a:endParaRPr>
          </a:p>
          <a:p>
            <a:pPr marL="400050" marR="0" indent="-400050" defTabSz="5715000">
              <a:buNone/>
            </a:pPr>
            <a:r>
              <a:rPr lang="en-US" sz="3600" dirty="0">
                <a:effectLst/>
                <a:latin typeface="Arial Rounded MT Bold" panose="020F0704030504030204" pitchFamily="34" charset="0"/>
                <a:ea typeface="MS Mincho" panose="02020609040205080304" pitchFamily="49" charset="-128"/>
              </a:rPr>
              <a:t>	angels descending                                  bring from above</a:t>
            </a:r>
            <a:endParaRPr lang="en-US" sz="3600" dirty="0">
              <a:effectLst/>
              <a:latin typeface="Arial Rounded MT Bold" panose="020F0704030504030204" pitchFamily="34" charset="0"/>
              <a:ea typeface="Times New Roman" panose="02020603050405020304" pitchFamily="18" charset="0"/>
            </a:endParaRPr>
          </a:p>
          <a:p>
            <a:pPr marL="400050" marR="0" indent="-400050" defTabSz="5715000">
              <a:buNone/>
            </a:pPr>
            <a:r>
              <a:rPr lang="en-US" sz="3600" dirty="0">
                <a:effectLst/>
                <a:latin typeface="Arial Rounded MT Bold" panose="020F0704030504030204" pitchFamily="34" charset="0"/>
                <a:ea typeface="MS Mincho" panose="02020609040205080304" pitchFamily="49" charset="-128"/>
              </a:rPr>
              <a:t>	echoes of mercy,                                 whispers of love.  </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827907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2445B-9AC8-D48F-B906-762FBBAE6E5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1CF1299-D4D5-F26C-66DC-163B982D6E9F}"/>
              </a:ext>
            </a:extLst>
          </p:cNvPr>
          <p:cNvSpPr txBox="1"/>
          <p:nvPr/>
        </p:nvSpPr>
        <p:spPr bwMode="auto">
          <a:xfrm>
            <a:off x="19693" y="76201"/>
            <a:ext cx="7333608" cy="6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marL="571500" indent="-571500" eaLnBrk="1" hangingPunct="1">
              <a:buFont typeface="Arial Rounded MT Bold" panose="020F0704030504030204" pitchFamily="34" charset="0"/>
              <a:buChar char="*"/>
            </a:pPr>
            <a:r>
              <a:rPr lang="en-US" altLang="en-US" sz="3200" dirty="0">
                <a:latin typeface="Arial Rounded MT Bold" panose="020F0704030504030204" pitchFamily="34" charset="0"/>
              </a:rPr>
              <a:t>“Blessed Assurance”      ELW 638 </a:t>
            </a:r>
          </a:p>
        </p:txBody>
      </p:sp>
      <p:sp>
        <p:nvSpPr>
          <p:cNvPr id="3" name="TextBox 2">
            <a:extLst>
              <a:ext uri="{FF2B5EF4-FFF2-40B4-BE49-F238E27FC236}">
                <a16:creationId xmlns:a16="http://schemas.microsoft.com/office/drawing/2014/main" id="{E1B56E6D-EC50-0BA9-3A79-D8C60B50277D}"/>
              </a:ext>
            </a:extLst>
          </p:cNvPr>
          <p:cNvSpPr txBox="1"/>
          <p:nvPr/>
        </p:nvSpPr>
        <p:spPr>
          <a:xfrm>
            <a:off x="1590675" y="1219200"/>
            <a:ext cx="5172076" cy="5078313"/>
          </a:xfrm>
          <a:prstGeom prst="rect">
            <a:avLst/>
          </a:prstGeom>
          <a:noFill/>
        </p:spPr>
        <p:txBody>
          <a:bodyPr wrap="square">
            <a:spAutoFit/>
          </a:bodyPr>
          <a:lstStyle/>
          <a:p>
            <a:pPr marL="400050" marR="0" indent="-400050" defTabSz="5715000">
              <a:buNone/>
            </a:pPr>
            <a:r>
              <a:rPr lang="en-US" sz="3600" i="1" dirty="0">
                <a:solidFill>
                  <a:srgbClr val="C00000"/>
                </a:solidFill>
                <a:effectLst/>
                <a:latin typeface="Arial Rounded MT Bold" panose="020F0704030504030204" pitchFamily="34" charset="0"/>
                <a:ea typeface="MS Mincho" panose="02020609040205080304" pitchFamily="49" charset="-128"/>
              </a:rPr>
              <a:t>Refrain</a:t>
            </a:r>
            <a:endParaRPr lang="en-US" sz="3600" dirty="0">
              <a:solidFill>
                <a:srgbClr val="C00000"/>
              </a:solidFill>
              <a:effectLst/>
              <a:latin typeface="Arial Rounded MT Bold" panose="020F0704030504030204" pitchFamily="34" charset="0"/>
              <a:ea typeface="Times New Roman" panose="02020603050405020304" pitchFamily="18" charset="0"/>
            </a:endParaRPr>
          </a:p>
          <a:p>
            <a:pPr marL="400050" marR="0" indent="-400050" defTabSz="5715000">
              <a:buNone/>
            </a:pPr>
            <a:r>
              <a:rPr lang="en-US" sz="3600" i="1" dirty="0">
                <a:effectLst/>
                <a:latin typeface="Arial Rounded MT Bold" panose="020F0704030504030204" pitchFamily="34" charset="0"/>
                <a:ea typeface="MS Mincho" panose="02020609040205080304" pitchFamily="49" charset="-128"/>
              </a:rPr>
              <a:t>	</a:t>
            </a:r>
            <a:r>
              <a:rPr lang="en-US" sz="3600" dirty="0">
                <a:effectLst/>
                <a:latin typeface="Arial Rounded MT Bold" panose="020F0704030504030204" pitchFamily="34" charset="0"/>
                <a:ea typeface="MS Mincho" panose="02020609040205080304" pitchFamily="49" charset="-128"/>
              </a:rPr>
              <a:t>This is my story,                                            this is my song,</a:t>
            </a:r>
            <a:endParaRPr lang="en-US" sz="3600" dirty="0">
              <a:effectLst/>
              <a:latin typeface="Arial Rounded MT Bold" panose="020F0704030504030204" pitchFamily="34" charset="0"/>
              <a:ea typeface="Times New Roman" panose="02020603050405020304" pitchFamily="18" charset="0"/>
            </a:endParaRPr>
          </a:p>
          <a:p>
            <a:pPr marL="400050" marR="0" indent="-400050" defTabSz="5715000">
              <a:buNone/>
            </a:pPr>
            <a:r>
              <a:rPr lang="en-US" sz="3600" dirty="0">
                <a:effectLst/>
                <a:latin typeface="Arial Rounded MT Bold" panose="020F0704030504030204" pitchFamily="34" charset="0"/>
                <a:ea typeface="MS Mincho" panose="02020609040205080304" pitchFamily="49" charset="-128"/>
              </a:rPr>
              <a:t>	praising my Savior,                                                      all the day long:</a:t>
            </a:r>
            <a:endParaRPr lang="en-US" sz="3600" dirty="0">
              <a:effectLst/>
              <a:latin typeface="Arial Rounded MT Bold" panose="020F0704030504030204" pitchFamily="34" charset="0"/>
              <a:ea typeface="Times New Roman" panose="02020603050405020304" pitchFamily="18" charset="0"/>
            </a:endParaRPr>
          </a:p>
          <a:p>
            <a:pPr marL="400050" marR="0" indent="-400050" defTabSz="5715000">
              <a:buNone/>
            </a:pPr>
            <a:r>
              <a:rPr lang="en-US" sz="3600" dirty="0">
                <a:effectLst/>
                <a:latin typeface="Arial Rounded MT Bold" panose="020F0704030504030204" pitchFamily="34" charset="0"/>
                <a:ea typeface="MS Mincho" panose="02020609040205080304" pitchFamily="49" charset="-128"/>
              </a:rPr>
              <a:t>	this is my story,                                               this is my song,</a:t>
            </a:r>
            <a:endParaRPr lang="en-US" sz="3600" dirty="0">
              <a:effectLst/>
              <a:latin typeface="Arial Rounded MT Bold" panose="020F0704030504030204" pitchFamily="34" charset="0"/>
              <a:ea typeface="Times New Roman" panose="02020603050405020304" pitchFamily="18" charset="0"/>
            </a:endParaRPr>
          </a:p>
          <a:p>
            <a:pPr marL="400050" marR="0" indent="-400050" defTabSz="5715000">
              <a:buNone/>
            </a:pPr>
            <a:r>
              <a:rPr lang="en-US" sz="3600" dirty="0">
                <a:effectLst/>
                <a:latin typeface="Arial Rounded MT Bold" panose="020F0704030504030204" pitchFamily="34" charset="0"/>
                <a:ea typeface="MS Mincho" panose="02020609040205080304" pitchFamily="49" charset="-128"/>
              </a:rPr>
              <a:t>	praising my Savior                                                 all the day long.</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957235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ADD30-0AFE-1E0B-C37B-B10326B0D4A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4DE85A0-7D0B-0863-CF29-3EC2FF1A07EC}"/>
              </a:ext>
            </a:extLst>
          </p:cNvPr>
          <p:cNvSpPr txBox="1"/>
          <p:nvPr/>
        </p:nvSpPr>
        <p:spPr bwMode="auto">
          <a:xfrm>
            <a:off x="19693" y="76201"/>
            <a:ext cx="7333608" cy="6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marL="571500" indent="-571500" eaLnBrk="1" hangingPunct="1">
              <a:buFont typeface="Arial Rounded MT Bold" panose="020F0704030504030204" pitchFamily="34" charset="0"/>
              <a:buChar char="*"/>
            </a:pPr>
            <a:r>
              <a:rPr lang="en-US" altLang="en-US" sz="3200" dirty="0">
                <a:latin typeface="Arial Rounded MT Bold" panose="020F0704030504030204" pitchFamily="34" charset="0"/>
              </a:rPr>
              <a:t>“Blessed Assurance”      ELW 638 </a:t>
            </a:r>
          </a:p>
        </p:txBody>
      </p:sp>
      <p:sp>
        <p:nvSpPr>
          <p:cNvPr id="3" name="TextBox 2">
            <a:extLst>
              <a:ext uri="{FF2B5EF4-FFF2-40B4-BE49-F238E27FC236}">
                <a16:creationId xmlns:a16="http://schemas.microsoft.com/office/drawing/2014/main" id="{554A52BF-5B99-8866-B88E-9A948B69F149}"/>
              </a:ext>
            </a:extLst>
          </p:cNvPr>
          <p:cNvSpPr txBox="1"/>
          <p:nvPr/>
        </p:nvSpPr>
        <p:spPr>
          <a:xfrm>
            <a:off x="904874" y="1281142"/>
            <a:ext cx="6000751" cy="4524315"/>
          </a:xfrm>
          <a:prstGeom prst="rect">
            <a:avLst/>
          </a:prstGeom>
          <a:noFill/>
        </p:spPr>
        <p:txBody>
          <a:bodyPr wrap="square">
            <a:spAutoFit/>
          </a:bodyPr>
          <a:lstStyle/>
          <a:p>
            <a:pPr marL="400050" marR="0" indent="-400050" defTabSz="5715000">
              <a:buNone/>
            </a:pPr>
            <a:r>
              <a:rPr lang="en-US" sz="3600" dirty="0">
                <a:effectLst/>
                <a:latin typeface="Arial Rounded MT Bold" panose="020F0704030504030204" pitchFamily="34" charset="0"/>
                <a:ea typeface="MS Mincho" panose="02020609040205080304" pitchFamily="49" charset="-128"/>
              </a:rPr>
              <a:t>3	Perfect submission,                                           all is at rest;</a:t>
            </a:r>
            <a:endParaRPr lang="en-US" sz="3600" dirty="0">
              <a:effectLst/>
              <a:latin typeface="Arial Rounded MT Bold" panose="020F0704030504030204" pitchFamily="34" charset="0"/>
              <a:ea typeface="Times New Roman" panose="02020603050405020304" pitchFamily="18" charset="0"/>
            </a:endParaRPr>
          </a:p>
          <a:p>
            <a:pPr marL="400050" marR="0" indent="-400050" defTabSz="5715000">
              <a:buNone/>
            </a:pPr>
            <a:r>
              <a:rPr lang="en-US" sz="3600" dirty="0">
                <a:effectLst/>
                <a:latin typeface="Arial Rounded MT Bold" panose="020F0704030504030204" pitchFamily="34" charset="0"/>
                <a:ea typeface="MS Mincho" panose="02020609040205080304" pitchFamily="49" charset="-128"/>
              </a:rPr>
              <a:t>	I in my Savior                                                  am happy and blest,</a:t>
            </a:r>
            <a:endParaRPr lang="en-US" sz="3600" dirty="0">
              <a:effectLst/>
              <a:latin typeface="Arial Rounded MT Bold" panose="020F0704030504030204" pitchFamily="34" charset="0"/>
              <a:ea typeface="Times New Roman" panose="02020603050405020304" pitchFamily="18" charset="0"/>
            </a:endParaRPr>
          </a:p>
          <a:p>
            <a:pPr marL="400050" marR="0" indent="-400050" defTabSz="5715000">
              <a:buNone/>
            </a:pPr>
            <a:r>
              <a:rPr lang="en-US" sz="3600" dirty="0">
                <a:effectLst/>
                <a:latin typeface="Arial Rounded MT Bold" panose="020F0704030504030204" pitchFamily="34" charset="0"/>
                <a:ea typeface="MS Mincho" panose="02020609040205080304" pitchFamily="49" charset="-128"/>
              </a:rPr>
              <a:t>	watching and waiting,                         looking above,</a:t>
            </a:r>
            <a:endParaRPr lang="en-US" sz="3600" dirty="0">
              <a:effectLst/>
              <a:latin typeface="Arial Rounded MT Bold" panose="020F0704030504030204" pitchFamily="34" charset="0"/>
              <a:ea typeface="Times New Roman" panose="02020603050405020304" pitchFamily="18" charset="0"/>
            </a:endParaRPr>
          </a:p>
          <a:p>
            <a:pPr marL="400050" indent="-400050" defTabSz="5715000">
              <a:buNone/>
            </a:pPr>
            <a:r>
              <a:rPr lang="en-US" sz="3600" kern="0" dirty="0">
                <a:effectLst/>
                <a:latin typeface="Arial Rounded MT Bold" panose="020F0704030504030204" pitchFamily="34" charset="0"/>
                <a:ea typeface="MS Mincho" panose="02020609040205080304" pitchFamily="49" charset="-128"/>
              </a:rPr>
              <a:t>	filled with his goodness,                                     lost in his love.  </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4273699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FF191-3174-DF22-7749-0B94AEC4CED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64108BD-05B7-6CEF-9AC1-83C78461C6E9}"/>
              </a:ext>
            </a:extLst>
          </p:cNvPr>
          <p:cNvSpPr txBox="1"/>
          <p:nvPr/>
        </p:nvSpPr>
        <p:spPr bwMode="auto">
          <a:xfrm>
            <a:off x="19693" y="76201"/>
            <a:ext cx="7333608" cy="6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marL="571500" indent="-571500" eaLnBrk="1" hangingPunct="1">
              <a:buFont typeface="Arial Rounded MT Bold" panose="020F0704030504030204" pitchFamily="34" charset="0"/>
              <a:buChar char="*"/>
            </a:pPr>
            <a:r>
              <a:rPr lang="en-US" altLang="en-US" sz="3200" dirty="0">
                <a:latin typeface="Arial Rounded MT Bold" panose="020F0704030504030204" pitchFamily="34" charset="0"/>
              </a:rPr>
              <a:t>“Blessed Assurance”      ELW 638 </a:t>
            </a:r>
          </a:p>
        </p:txBody>
      </p:sp>
      <p:sp>
        <p:nvSpPr>
          <p:cNvPr id="3" name="TextBox 2">
            <a:extLst>
              <a:ext uri="{FF2B5EF4-FFF2-40B4-BE49-F238E27FC236}">
                <a16:creationId xmlns:a16="http://schemas.microsoft.com/office/drawing/2014/main" id="{4265F078-D74A-B4E7-C3F7-5E80194379A2}"/>
              </a:ext>
            </a:extLst>
          </p:cNvPr>
          <p:cNvSpPr txBox="1"/>
          <p:nvPr/>
        </p:nvSpPr>
        <p:spPr>
          <a:xfrm>
            <a:off x="1590675" y="1219200"/>
            <a:ext cx="5172076" cy="5078313"/>
          </a:xfrm>
          <a:prstGeom prst="rect">
            <a:avLst/>
          </a:prstGeom>
          <a:noFill/>
        </p:spPr>
        <p:txBody>
          <a:bodyPr wrap="square">
            <a:spAutoFit/>
          </a:bodyPr>
          <a:lstStyle/>
          <a:p>
            <a:pPr marL="400050" marR="0" indent="-400050" defTabSz="5715000">
              <a:buNone/>
            </a:pPr>
            <a:r>
              <a:rPr lang="en-US" sz="3600" i="1" dirty="0">
                <a:solidFill>
                  <a:srgbClr val="C00000"/>
                </a:solidFill>
                <a:effectLst/>
                <a:latin typeface="Arial Rounded MT Bold" panose="020F0704030504030204" pitchFamily="34" charset="0"/>
                <a:ea typeface="MS Mincho" panose="02020609040205080304" pitchFamily="49" charset="-128"/>
              </a:rPr>
              <a:t>Refrain</a:t>
            </a:r>
            <a:endParaRPr lang="en-US" sz="3600" dirty="0">
              <a:solidFill>
                <a:srgbClr val="C00000"/>
              </a:solidFill>
              <a:effectLst/>
              <a:latin typeface="Arial Rounded MT Bold" panose="020F0704030504030204" pitchFamily="34" charset="0"/>
              <a:ea typeface="Times New Roman" panose="02020603050405020304" pitchFamily="18" charset="0"/>
            </a:endParaRPr>
          </a:p>
          <a:p>
            <a:pPr marL="400050" marR="0" indent="-400050" defTabSz="5715000">
              <a:buNone/>
            </a:pPr>
            <a:r>
              <a:rPr lang="en-US" sz="3600" i="1" dirty="0">
                <a:effectLst/>
                <a:latin typeface="Arial Rounded MT Bold" panose="020F0704030504030204" pitchFamily="34" charset="0"/>
                <a:ea typeface="MS Mincho" panose="02020609040205080304" pitchFamily="49" charset="-128"/>
              </a:rPr>
              <a:t>	</a:t>
            </a:r>
            <a:r>
              <a:rPr lang="en-US" sz="3600" dirty="0">
                <a:effectLst/>
                <a:latin typeface="Arial Rounded MT Bold" panose="020F0704030504030204" pitchFamily="34" charset="0"/>
                <a:ea typeface="MS Mincho" panose="02020609040205080304" pitchFamily="49" charset="-128"/>
              </a:rPr>
              <a:t>This is my story,                                            this is my song,</a:t>
            </a:r>
            <a:endParaRPr lang="en-US" sz="3600" dirty="0">
              <a:effectLst/>
              <a:latin typeface="Arial Rounded MT Bold" panose="020F0704030504030204" pitchFamily="34" charset="0"/>
              <a:ea typeface="Times New Roman" panose="02020603050405020304" pitchFamily="18" charset="0"/>
            </a:endParaRPr>
          </a:p>
          <a:p>
            <a:pPr marL="400050" marR="0" indent="-400050" defTabSz="5715000">
              <a:buNone/>
            </a:pPr>
            <a:r>
              <a:rPr lang="en-US" sz="3600" dirty="0">
                <a:effectLst/>
                <a:latin typeface="Arial Rounded MT Bold" panose="020F0704030504030204" pitchFamily="34" charset="0"/>
                <a:ea typeface="MS Mincho" panose="02020609040205080304" pitchFamily="49" charset="-128"/>
              </a:rPr>
              <a:t>	praising my Savior,                                                      all the day long:</a:t>
            </a:r>
            <a:endParaRPr lang="en-US" sz="3600" dirty="0">
              <a:effectLst/>
              <a:latin typeface="Arial Rounded MT Bold" panose="020F0704030504030204" pitchFamily="34" charset="0"/>
              <a:ea typeface="Times New Roman" panose="02020603050405020304" pitchFamily="18" charset="0"/>
            </a:endParaRPr>
          </a:p>
          <a:p>
            <a:pPr marL="400050" marR="0" indent="-400050" defTabSz="5715000">
              <a:buNone/>
            </a:pPr>
            <a:r>
              <a:rPr lang="en-US" sz="3600" dirty="0">
                <a:effectLst/>
                <a:latin typeface="Arial Rounded MT Bold" panose="020F0704030504030204" pitchFamily="34" charset="0"/>
                <a:ea typeface="MS Mincho" panose="02020609040205080304" pitchFamily="49" charset="-128"/>
              </a:rPr>
              <a:t>	this is my story,                                               this is my song,</a:t>
            </a:r>
            <a:endParaRPr lang="en-US" sz="3600" dirty="0">
              <a:effectLst/>
              <a:latin typeface="Arial Rounded MT Bold" panose="020F0704030504030204" pitchFamily="34" charset="0"/>
              <a:ea typeface="Times New Roman" panose="02020603050405020304" pitchFamily="18" charset="0"/>
            </a:endParaRPr>
          </a:p>
          <a:p>
            <a:pPr marL="400050" marR="0" indent="-400050" defTabSz="5715000">
              <a:buNone/>
            </a:pPr>
            <a:r>
              <a:rPr lang="en-US" sz="3600" dirty="0">
                <a:effectLst/>
                <a:latin typeface="Arial Rounded MT Bold" panose="020F0704030504030204" pitchFamily="34" charset="0"/>
                <a:ea typeface="MS Mincho" panose="02020609040205080304" pitchFamily="49" charset="-128"/>
              </a:rPr>
              <a:t>	praising my Savior                                                 all the day long.</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145096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13" y="2288204"/>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I believe in God, the Father almighty, creator of heaven and earth.  </a:t>
            </a:r>
            <a:endParaRPr lang="en-US" altLang="en-US" sz="4000" dirty="0">
              <a:latin typeface="Arial Rounded MT Bold" panose="020F0704030504030204" pitchFamily="34" charset="0"/>
            </a:endParaRPr>
          </a:p>
        </p:txBody>
      </p:sp>
      <p:sp>
        <p:nvSpPr>
          <p:cNvPr id="9" name="Rectangle 8"/>
          <p:cNvSpPr/>
          <p:nvPr/>
        </p:nvSpPr>
        <p:spPr>
          <a:xfrm>
            <a:off x="272476" y="107213"/>
            <a:ext cx="8622145" cy="646331"/>
          </a:xfrm>
          <a:prstGeom prst="rect">
            <a:avLst/>
          </a:prstGeom>
        </p:spPr>
        <p:txBody>
          <a:bodyPr wrap="square">
            <a:spAutoFit/>
          </a:bodyPr>
          <a:lstStyle/>
          <a:p>
            <a:pPr marL="571486" indent="-571486">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13" y="929679"/>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lang="en-US" altLang="en-US" sz="4000" dirty="0">
              <a:latin typeface="Arial Rounded MT Bold" panose="020F0704030504030204" pitchFamily="34" charset="0"/>
            </a:endParaRPr>
          </a:p>
        </p:txBody>
      </p:sp>
      <p:sp>
        <p:nvSpPr>
          <p:cNvPr id="9" name="Rectangle 8"/>
          <p:cNvSpPr/>
          <p:nvPr/>
        </p:nvSpPr>
        <p:spPr>
          <a:xfrm>
            <a:off x="272476" y="107209"/>
            <a:ext cx="8622145" cy="707886"/>
          </a:xfrm>
          <a:prstGeom prst="rect">
            <a:avLst/>
          </a:prstGeom>
        </p:spPr>
        <p:txBody>
          <a:bodyPr wrap="square">
            <a:spAutoFit/>
          </a:bodyPr>
          <a:lstStyle/>
          <a:p>
            <a:pPr marL="571486" indent="-571486">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13" y="1585464"/>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lang="en-US" altLang="en-US" sz="4000" dirty="0">
              <a:latin typeface="Arial Rounded MT Bold" panose="020F0704030504030204" pitchFamily="34" charset="0"/>
            </a:endParaRPr>
          </a:p>
        </p:txBody>
      </p:sp>
      <p:sp>
        <p:nvSpPr>
          <p:cNvPr id="9" name="Rectangle 8"/>
          <p:cNvSpPr/>
          <p:nvPr/>
        </p:nvSpPr>
        <p:spPr>
          <a:xfrm>
            <a:off x="272476" y="107209"/>
            <a:ext cx="8622145" cy="707886"/>
          </a:xfrm>
          <a:prstGeom prst="rect">
            <a:avLst/>
          </a:prstGeom>
        </p:spPr>
        <p:txBody>
          <a:bodyPr wrap="square">
            <a:spAutoFit/>
          </a:bodyPr>
          <a:lstStyle/>
          <a:p>
            <a:pPr marL="571486" indent="-571486">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0894" y="175171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lang="en-US" altLang="en-US" sz="4000" dirty="0">
              <a:latin typeface="Arial Rounded MT Bold" panose="020F0704030504030204" pitchFamily="34" charset="0"/>
            </a:endParaRPr>
          </a:p>
        </p:txBody>
      </p:sp>
      <p:sp>
        <p:nvSpPr>
          <p:cNvPr id="9" name="Rectangle 8"/>
          <p:cNvSpPr/>
          <p:nvPr/>
        </p:nvSpPr>
        <p:spPr>
          <a:xfrm>
            <a:off x="272476" y="107209"/>
            <a:ext cx="8622145" cy="707886"/>
          </a:xfrm>
          <a:prstGeom prst="rect">
            <a:avLst/>
          </a:prstGeom>
        </p:spPr>
        <p:txBody>
          <a:bodyPr wrap="square">
            <a:spAutoFit/>
          </a:bodyPr>
          <a:lstStyle/>
          <a:p>
            <a:pPr marL="571486" indent="-571486">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effectLst/>
                <a:latin typeface="Arial Rounded MT Bold" panose="020F0704030504030204" pitchFamily="34" charset="0"/>
                <a:ea typeface="Calibri" panose="020F0502020204030204" pitchFamily="34" charset="0"/>
                <a:cs typeface="Times New Roman" panose="02020603050405020304" pitchFamily="18" charset="0"/>
              </a:rPr>
              <a:t>A:	God of promise,</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Hear our prayer.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353867" y="1051438"/>
            <a:ext cx="8237683" cy="4262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200" dirty="0">
                <a:latin typeface="Arial Rounded MT Bold" panose="020F0704030504030204" pitchFamily="34" charset="0"/>
                <a:ea typeface="Calibri" panose="020F0502020204030204" pitchFamily="34" charset="0"/>
                <a:cs typeface="Times New Roman" panose="02020603050405020304" pitchFamily="18" charset="0"/>
              </a:rPr>
              <a:t>We lift all these prayers, and those of our hearts, to your loving care, O God. Receive them and restore our hope in your promises. In Jesus’ name.</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53AFF328-2075-4BD9-9FA5-4293CA7123BB}"/>
              </a:ext>
            </a:extLst>
          </p:cNvPr>
          <p:cNvSpPr>
            <a:spLocks noGrp="1"/>
          </p:cNvSpPr>
          <p:nvPr>
            <p:ph type="title"/>
          </p:nvPr>
        </p:nvSpPr>
        <p:spPr>
          <a:xfrm>
            <a:off x="1" y="1514764"/>
            <a:ext cx="9144000" cy="4590482"/>
          </a:xfrm>
        </p:spPr>
        <p:txBody>
          <a:bodyPr anchor="t"/>
          <a:lstStyle/>
          <a:p>
            <a:pPr marL="573088" marR="0" lvl="0" indent="-573088">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Joined to Christ in the waters of baptism, we are clothed with God's mercy and forgiveness.  Let us give thanks for the gift of baptism.</a:t>
            </a: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Water may be poured into the font as the presiding minister gives thanks.</a:t>
            </a:r>
            <a:endPar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760DB3FF-1137-4994-A776-FF228F5E1D11}"/>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extLst>
      <p:ext uri="{BB962C8B-B14F-4D97-AF65-F5344CB8AC3E}">
        <p14:creationId xmlns:p14="http://schemas.microsoft.com/office/powerpoint/2010/main" val="897316209"/>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80520" y="81011"/>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rPr>
              <a:t>OFFERING/OFFERING PRAYER</a:t>
            </a:r>
          </a:p>
        </p:txBody>
      </p:sp>
      <p:pic>
        <p:nvPicPr>
          <p:cNvPr id="3" name="Picture 2">
            <a:extLst>
              <a:ext uri="{FF2B5EF4-FFF2-40B4-BE49-F238E27FC236}">
                <a16:creationId xmlns:a16="http://schemas.microsoft.com/office/drawing/2014/main" id="{6D15C5A0-7D6D-E4F3-F55C-4E5A211714D0}"/>
              </a:ext>
            </a:extLst>
          </p:cNvPr>
          <p:cNvPicPr>
            <a:picLocks noChangeAspect="1"/>
          </p:cNvPicPr>
          <p:nvPr/>
        </p:nvPicPr>
        <p:blipFill>
          <a:blip r:embed="rId3"/>
          <a:stretch>
            <a:fillRect/>
          </a:stretch>
        </p:blipFill>
        <p:spPr>
          <a:xfrm>
            <a:off x="586615" y="1324893"/>
            <a:ext cx="7970769" cy="4780632"/>
          </a:xfrm>
          <a:prstGeom prst="rect">
            <a:avLst/>
          </a:prstGeom>
        </p:spPr>
      </p:pic>
    </p:spTree>
    <p:extLst>
      <p:ext uri="{BB962C8B-B14F-4D97-AF65-F5344CB8AC3E}">
        <p14:creationId xmlns:p14="http://schemas.microsoft.com/office/powerpoint/2010/main" val="2584798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5F053-C816-68A5-3966-B0FCB81291A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5C48AE8-8B95-7713-2146-D5C8FA802427}"/>
              </a:ext>
            </a:extLst>
          </p:cNvPr>
          <p:cNvSpPr/>
          <p:nvPr/>
        </p:nvSpPr>
        <p:spPr>
          <a:xfrm>
            <a:off x="80520" y="70624"/>
            <a:ext cx="9059160" cy="677108"/>
          </a:xfrm>
          <a:prstGeom prst="rect">
            <a:avLst/>
          </a:prstGeom>
        </p:spPr>
        <p:txBody>
          <a:bodyPr wrap="square">
            <a:spAutoFit/>
          </a:bodyPr>
          <a:lstStyle/>
          <a:p>
            <a:pPr marL="571486" indent="-571486"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ANNOUNCEMENTS</a:t>
            </a:r>
          </a:p>
        </p:txBody>
      </p:sp>
      <p:pic>
        <p:nvPicPr>
          <p:cNvPr id="3" name="Picture 2">
            <a:extLst>
              <a:ext uri="{FF2B5EF4-FFF2-40B4-BE49-F238E27FC236}">
                <a16:creationId xmlns:a16="http://schemas.microsoft.com/office/drawing/2014/main" id="{AE150046-4D2F-116D-FC0F-51AF75FC5788}"/>
              </a:ext>
            </a:extLst>
          </p:cNvPr>
          <p:cNvPicPr>
            <a:picLocks noChangeAspect="1"/>
          </p:cNvPicPr>
          <p:nvPr/>
        </p:nvPicPr>
        <p:blipFill>
          <a:blip r:embed="rId3"/>
          <a:stretch>
            <a:fillRect/>
          </a:stretch>
        </p:blipFill>
        <p:spPr>
          <a:xfrm>
            <a:off x="0" y="1823220"/>
            <a:ext cx="9139680" cy="4092395"/>
          </a:xfrm>
          <a:prstGeom prst="rect">
            <a:avLst/>
          </a:prstGeom>
        </p:spPr>
      </p:pic>
    </p:spTree>
    <p:extLst>
      <p:ext uri="{BB962C8B-B14F-4D97-AF65-F5344CB8AC3E}">
        <p14:creationId xmlns:p14="http://schemas.microsoft.com/office/powerpoint/2010/main" val="2634912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501362" y="1375468"/>
            <a:ext cx="7813964" cy="341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solidFill>
                  <a:srgbClr val="000000"/>
                </a:solidFill>
                <a:effectLst/>
                <a:latin typeface="Arial Rounded MT Bold" panose="020F0704030504030204" pitchFamily="34" charset="0"/>
                <a:ea typeface="Calibri" panose="020F0502020204030204" pitchFamily="34" charset="0"/>
              </a:rPr>
              <a:t>The love of God abound in you; the grace of our Savior Jesus Christ fill your hearts; and the life of the Spirit </a:t>
            </a:r>
            <a:r>
              <a:rPr lang="en-US" sz="3200" dirty="0">
                <a:solidFill>
                  <a:srgbClr val="C00000"/>
                </a:solidFill>
                <a:latin typeface="Arial Rounded MT Bold" panose="020F0704030504030204" pitchFamily="34" charset="0"/>
                <a:ea typeface="Calibri" panose="020F0502020204030204" pitchFamily="34" charset="0"/>
              </a:rPr>
              <a:t>☩ </a:t>
            </a:r>
            <a:r>
              <a:rPr lang="en-US" sz="3200" dirty="0">
                <a:solidFill>
                  <a:srgbClr val="000000"/>
                </a:solidFill>
                <a:effectLst/>
                <a:latin typeface="Arial Rounded MT Bold" panose="020F0704030504030204" pitchFamily="34" charset="0"/>
                <a:ea typeface="Calibri" panose="020F0502020204030204" pitchFamily="34" charset="0"/>
              </a:rPr>
              <a:t>bless you and give you peace.</a:t>
            </a:r>
          </a:p>
          <a:p>
            <a:pPr marL="803275" marR="0" indent="-803275">
              <a:lnSpc>
                <a:spcPct val="95000"/>
              </a:lnSpc>
              <a:spcBef>
                <a:spcPts val="0"/>
              </a:spcBef>
              <a:spcAft>
                <a:spcPts val="0"/>
              </a:spcAft>
            </a:pPr>
            <a:endParaRPr lang="en-US" sz="3200" dirty="0">
              <a:solidFill>
                <a:srgbClr val="000000"/>
              </a:solidFill>
              <a:effectLst/>
              <a:latin typeface="Arial Rounded MT Bold" panose="020F0704030504030204" pitchFamily="34" charset="0"/>
              <a:ea typeface="Calibri" panose="020F0502020204030204" pitchFamily="34"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F72E3-21AC-0A49-F4FC-972CC9C1B5D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81F9B7C-EFB5-728C-FF91-52E704F33392}"/>
              </a:ext>
            </a:extLst>
          </p:cNvPr>
          <p:cNvSpPr/>
          <p:nvPr/>
        </p:nvSpPr>
        <p:spPr>
          <a:xfrm>
            <a:off x="272472" y="107209"/>
            <a:ext cx="8622145" cy="707886"/>
          </a:xfrm>
          <a:prstGeom prst="rect">
            <a:avLst/>
          </a:prstGeom>
        </p:spPr>
        <p:txBody>
          <a:bodyPr wrap="square">
            <a:spAutoFit/>
          </a:bodyPr>
          <a:lstStyle/>
          <a:p>
            <a:pPr marL="342900" marR="0" lvl="0" indent="-342900" algn="ctr">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SENDING HYMN</a:t>
            </a:r>
          </a:p>
        </p:txBody>
      </p:sp>
      <p:sp>
        <p:nvSpPr>
          <p:cNvPr id="4" name="Rectangle 3">
            <a:extLst>
              <a:ext uri="{FF2B5EF4-FFF2-40B4-BE49-F238E27FC236}">
                <a16:creationId xmlns:a16="http://schemas.microsoft.com/office/drawing/2014/main" id="{102346A2-8F94-119E-5D56-CE2C789C7F0C}"/>
              </a:ext>
            </a:extLst>
          </p:cNvPr>
          <p:cNvSpPr/>
          <p:nvPr/>
        </p:nvSpPr>
        <p:spPr>
          <a:xfrm>
            <a:off x="142876" y="735859"/>
            <a:ext cx="8622144" cy="1323439"/>
          </a:xfrm>
          <a:prstGeom prst="rect">
            <a:avLst/>
          </a:prstGeom>
        </p:spPr>
        <p:txBody>
          <a:bodyPr wrap="square">
            <a:spAutoFit/>
          </a:bodyPr>
          <a:lstStyle/>
          <a:p>
            <a:pPr marR="0" lvl="0" algn="ctr">
              <a:spcBef>
                <a:spcPts val="0"/>
              </a:spcBef>
              <a:spcAft>
                <a:spcPts val="0"/>
              </a:spcAft>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“My Faith Looks Up to Thee</a:t>
            </a:r>
          </a:p>
          <a:p>
            <a:pPr marR="0" lvl="0" algn="ctr">
              <a:spcBef>
                <a:spcPts val="0"/>
              </a:spcBef>
              <a:spcAft>
                <a:spcPts val="0"/>
              </a:spcAft>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LBW 479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ADD5F68D-E410-F3E5-EC8F-098328C403CE}"/>
              </a:ext>
            </a:extLst>
          </p:cNvPr>
          <p:cNvPicPr>
            <a:picLocks noChangeAspect="1"/>
          </p:cNvPicPr>
          <p:nvPr/>
        </p:nvPicPr>
        <p:blipFill>
          <a:blip r:embed="rId2"/>
          <a:stretch>
            <a:fillRect/>
          </a:stretch>
        </p:blipFill>
        <p:spPr>
          <a:xfrm>
            <a:off x="1795861" y="2520558"/>
            <a:ext cx="5316173" cy="3188484"/>
          </a:xfrm>
          <a:prstGeom prst="rect">
            <a:avLst/>
          </a:prstGeom>
        </p:spPr>
      </p:pic>
    </p:spTree>
    <p:extLst>
      <p:ext uri="{BB962C8B-B14F-4D97-AF65-F5344CB8AC3E}">
        <p14:creationId xmlns:p14="http://schemas.microsoft.com/office/powerpoint/2010/main" val="3787744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2FD6F-3795-0630-D22E-90014CD525C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0EA81C5-1926-CC99-0772-A7612856C4D1}"/>
              </a:ext>
            </a:extLst>
          </p:cNvPr>
          <p:cNvSpPr/>
          <p:nvPr/>
        </p:nvSpPr>
        <p:spPr>
          <a:xfrm>
            <a:off x="0" y="107209"/>
            <a:ext cx="8172450" cy="584775"/>
          </a:xfrm>
          <a:prstGeom prst="rect">
            <a:avLst/>
          </a:prstGeom>
        </p:spPr>
        <p:txBody>
          <a:bodyPr wrap="square">
            <a:spAutoFit/>
          </a:bodyPr>
          <a:lstStyle/>
          <a:p>
            <a:pPr marL="280988" marR="0" lvl="0" indent="-280988">
              <a:spcBef>
                <a:spcPts val="0"/>
              </a:spcBef>
              <a:spcAft>
                <a:spcPts val="0"/>
              </a:spcAft>
              <a:buFont typeface="Arial Rounded MT Bold" panose="020F0704030504030204" pitchFamily="34" charset="0"/>
              <a:buChar char="*"/>
            </a:pPr>
            <a:r>
              <a:rPr lang="en-US" sz="3200" b="1" dirty="0">
                <a:latin typeface="Arial Rounded MT Bold" panose="020F0704030504030204" pitchFamily="34" charset="0"/>
                <a:ea typeface="Calibri" panose="020F0502020204030204" pitchFamily="34" charset="0"/>
                <a:cs typeface="Times New Roman" panose="02020603050405020304" pitchFamily="18" charset="0"/>
              </a:rPr>
              <a:t>“My Faith Looks Up to Thee”   LBW 479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EC50542-9643-1D82-5822-BF4CD45DD8CA}"/>
              </a:ext>
            </a:extLst>
          </p:cNvPr>
          <p:cNvSpPr txBox="1"/>
          <p:nvPr/>
        </p:nvSpPr>
        <p:spPr>
          <a:xfrm>
            <a:off x="835895" y="1443841"/>
            <a:ext cx="6500659" cy="3970318"/>
          </a:xfrm>
          <a:prstGeom prst="rect">
            <a:avLst/>
          </a:prstGeom>
          <a:noFill/>
        </p:spPr>
        <p:txBody>
          <a:bodyPr wrap="square">
            <a:spAutoFit/>
          </a:bodyPr>
          <a:lstStyle/>
          <a:p>
            <a:pPr marL="400050" marR="0" indent="-400050">
              <a:buNone/>
            </a:pPr>
            <a:r>
              <a:rPr lang="en-US" sz="3600" dirty="0">
                <a:effectLst/>
                <a:latin typeface="Arial Rounded MT Bold" panose="020F0704030504030204" pitchFamily="34" charset="0"/>
                <a:ea typeface="MS Mincho" panose="02020609040205080304" pitchFamily="49" charset="-128"/>
              </a:rPr>
              <a:t>1	My faith looks up to thee,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thou Lamb of Calvary,</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Savior divine!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Now hear me while I pray,</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take all my guilt away,</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oh, let me from this day</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be wholly thine!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25100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7FD50-93CE-136D-6948-4DAA5B39D93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FF62E4F-8D4F-7DF3-36E0-745578EBBAA5}"/>
              </a:ext>
            </a:extLst>
          </p:cNvPr>
          <p:cNvSpPr/>
          <p:nvPr/>
        </p:nvSpPr>
        <p:spPr>
          <a:xfrm>
            <a:off x="0" y="107209"/>
            <a:ext cx="8172450" cy="584775"/>
          </a:xfrm>
          <a:prstGeom prst="rect">
            <a:avLst/>
          </a:prstGeom>
        </p:spPr>
        <p:txBody>
          <a:bodyPr wrap="square">
            <a:spAutoFit/>
          </a:bodyPr>
          <a:lstStyle/>
          <a:p>
            <a:pPr marL="280988" marR="0" lvl="0" indent="-280988">
              <a:spcBef>
                <a:spcPts val="0"/>
              </a:spcBef>
              <a:spcAft>
                <a:spcPts val="0"/>
              </a:spcAft>
              <a:buFont typeface="Arial Rounded MT Bold" panose="020F0704030504030204" pitchFamily="34" charset="0"/>
              <a:buChar char="*"/>
            </a:pPr>
            <a:r>
              <a:rPr lang="en-US" sz="3200" b="1" dirty="0">
                <a:latin typeface="Arial Rounded MT Bold" panose="020F0704030504030204" pitchFamily="34" charset="0"/>
                <a:ea typeface="Calibri" panose="020F0502020204030204" pitchFamily="34" charset="0"/>
                <a:cs typeface="Times New Roman" panose="02020603050405020304" pitchFamily="18" charset="0"/>
              </a:rPr>
              <a:t>“My Faith Looks Up to Thee”   LBW 479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56CE46D-7406-4D00-EEE2-976A0045AC54}"/>
              </a:ext>
            </a:extLst>
          </p:cNvPr>
          <p:cNvSpPr txBox="1"/>
          <p:nvPr/>
        </p:nvSpPr>
        <p:spPr>
          <a:xfrm>
            <a:off x="643091" y="1092815"/>
            <a:ext cx="7081684" cy="4524315"/>
          </a:xfrm>
          <a:prstGeom prst="rect">
            <a:avLst/>
          </a:prstGeom>
          <a:noFill/>
        </p:spPr>
        <p:txBody>
          <a:bodyPr wrap="square">
            <a:spAutoFit/>
          </a:bodyPr>
          <a:lstStyle/>
          <a:p>
            <a:pPr marL="400050" marR="0" indent="-400050">
              <a:buNone/>
            </a:pPr>
            <a:r>
              <a:rPr lang="en-US" sz="3600" dirty="0">
                <a:effectLst/>
                <a:latin typeface="Arial Rounded MT Bold" panose="020F0704030504030204" pitchFamily="34" charset="0"/>
                <a:ea typeface="MS Mincho" panose="02020609040205080304" pitchFamily="49" charset="-128"/>
              </a:rPr>
              <a:t>2	May thy rich grace impart</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strength to my fainting heart,</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my zeal inspire;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as thou hast died for me,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oh, may my love to thee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pure, warm,                                                     and changeless be,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a living fire!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72085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ACD1C-89C1-B8DD-CC37-07438815EC2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BD8BEEC-3476-8F86-345B-54461123C344}"/>
              </a:ext>
            </a:extLst>
          </p:cNvPr>
          <p:cNvSpPr/>
          <p:nvPr/>
        </p:nvSpPr>
        <p:spPr>
          <a:xfrm>
            <a:off x="0" y="107209"/>
            <a:ext cx="8172450" cy="584775"/>
          </a:xfrm>
          <a:prstGeom prst="rect">
            <a:avLst/>
          </a:prstGeom>
        </p:spPr>
        <p:txBody>
          <a:bodyPr wrap="square">
            <a:spAutoFit/>
          </a:bodyPr>
          <a:lstStyle/>
          <a:p>
            <a:pPr marL="280988" marR="0" lvl="0" indent="-280988">
              <a:spcBef>
                <a:spcPts val="0"/>
              </a:spcBef>
              <a:spcAft>
                <a:spcPts val="0"/>
              </a:spcAft>
              <a:buFont typeface="Arial Rounded MT Bold" panose="020F0704030504030204" pitchFamily="34" charset="0"/>
              <a:buChar char="*"/>
            </a:pPr>
            <a:r>
              <a:rPr lang="en-US" sz="3200" b="1" dirty="0">
                <a:latin typeface="Arial Rounded MT Bold" panose="020F0704030504030204" pitchFamily="34" charset="0"/>
                <a:ea typeface="Calibri" panose="020F0502020204030204" pitchFamily="34" charset="0"/>
                <a:cs typeface="Times New Roman" panose="02020603050405020304" pitchFamily="18" charset="0"/>
              </a:rPr>
              <a:t>“My Faith Looks Up to Thee”   LBW 479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B561644-3C96-749A-8D85-6BE428F041D1}"/>
              </a:ext>
            </a:extLst>
          </p:cNvPr>
          <p:cNvSpPr txBox="1"/>
          <p:nvPr/>
        </p:nvSpPr>
        <p:spPr>
          <a:xfrm>
            <a:off x="233516" y="1321415"/>
            <a:ext cx="7176934" cy="3970318"/>
          </a:xfrm>
          <a:prstGeom prst="rect">
            <a:avLst/>
          </a:prstGeom>
          <a:noFill/>
        </p:spPr>
        <p:txBody>
          <a:bodyPr wrap="square">
            <a:spAutoFit/>
          </a:bodyPr>
          <a:lstStyle/>
          <a:p>
            <a:pPr marL="400050" marR="0" indent="-400050">
              <a:buNone/>
            </a:pPr>
            <a:r>
              <a:rPr lang="en-US" sz="3600" dirty="0">
                <a:effectLst/>
                <a:latin typeface="Arial Rounded MT Bold" panose="020F0704030504030204" pitchFamily="34" charset="0"/>
                <a:ea typeface="MS Mincho" panose="02020609040205080304" pitchFamily="49" charset="-128"/>
              </a:rPr>
              <a:t>3	While life's dark maze I tread</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and griefs around me spread,</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be thou my guide;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bid darkness turn to day,</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wipe sorrow's tears away,</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nor let me ever stray</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from thee aside.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126507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786ED-5D28-B6F7-5280-46F2F611B85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C29983C-A332-FD12-1CBD-68B5EAD53EBA}"/>
              </a:ext>
            </a:extLst>
          </p:cNvPr>
          <p:cNvSpPr/>
          <p:nvPr/>
        </p:nvSpPr>
        <p:spPr>
          <a:xfrm>
            <a:off x="0" y="107209"/>
            <a:ext cx="8172450" cy="584775"/>
          </a:xfrm>
          <a:prstGeom prst="rect">
            <a:avLst/>
          </a:prstGeom>
        </p:spPr>
        <p:txBody>
          <a:bodyPr wrap="square">
            <a:spAutoFit/>
          </a:bodyPr>
          <a:lstStyle/>
          <a:p>
            <a:pPr marL="280988" marR="0" lvl="0" indent="-280988">
              <a:spcBef>
                <a:spcPts val="0"/>
              </a:spcBef>
              <a:spcAft>
                <a:spcPts val="0"/>
              </a:spcAft>
              <a:buFont typeface="Arial Rounded MT Bold" panose="020F0704030504030204" pitchFamily="34" charset="0"/>
              <a:buChar char="*"/>
            </a:pPr>
            <a:r>
              <a:rPr lang="en-US" sz="3200" b="1" dirty="0">
                <a:latin typeface="Arial Rounded MT Bold" panose="020F0704030504030204" pitchFamily="34" charset="0"/>
                <a:ea typeface="Calibri" panose="020F0502020204030204" pitchFamily="34" charset="0"/>
                <a:cs typeface="Times New Roman" panose="02020603050405020304" pitchFamily="18" charset="0"/>
              </a:rPr>
              <a:t>“My Faith Looks Up to Thee”   LBW 479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271CEE1-869A-585F-C539-7CB7A61E99D2}"/>
              </a:ext>
            </a:extLst>
          </p:cNvPr>
          <p:cNvSpPr txBox="1"/>
          <p:nvPr/>
        </p:nvSpPr>
        <p:spPr>
          <a:xfrm>
            <a:off x="947891" y="1235690"/>
            <a:ext cx="6414934" cy="5078313"/>
          </a:xfrm>
          <a:prstGeom prst="rect">
            <a:avLst/>
          </a:prstGeom>
          <a:noFill/>
        </p:spPr>
        <p:txBody>
          <a:bodyPr wrap="square">
            <a:spAutoFit/>
          </a:bodyPr>
          <a:lstStyle/>
          <a:p>
            <a:pPr marL="400050" marR="0" indent="-400050">
              <a:buNone/>
            </a:pPr>
            <a:r>
              <a:rPr lang="en-US" sz="3600" dirty="0">
                <a:effectLst/>
                <a:latin typeface="Arial Rounded MT Bold" panose="020F0704030504030204" pitchFamily="34" charset="0"/>
                <a:ea typeface="MS Mincho" panose="02020609040205080304" pitchFamily="49" charset="-128"/>
              </a:rPr>
              <a:t>4	When ends life’s                                transient dream,</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when death's cold,                              sullen stream</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shall o'er me roll;</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blest Savior, then, in love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fear and distrust remove;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oh, bear me safe above,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a ransomed soul!</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808518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53AFF328-2075-4BD9-9FA5-4293CA7123BB}"/>
              </a:ext>
            </a:extLst>
          </p:cNvPr>
          <p:cNvSpPr>
            <a:spLocks noGrp="1"/>
          </p:cNvSpPr>
          <p:nvPr>
            <p:ph type="title"/>
          </p:nvPr>
        </p:nvSpPr>
        <p:spPr>
          <a:xfrm>
            <a:off x="1" y="1209964"/>
            <a:ext cx="9144000" cy="4257964"/>
          </a:xfrm>
        </p:spPr>
        <p:txBody>
          <a:bodyPr anchor="t"/>
          <a:lstStyle/>
          <a:p>
            <a:pPr marL="573088" marR="0" lvl="0" indent="-573088">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We give you thanks, O God, for in the beginning your Spirit moved over the waters and by your Word you created the world, calling forth life in which you took delight.  Through the waters of the flood you delivered Noah and his family.  Through the sea you led your people Israel from slavery into freedom.  </a:t>
            </a:r>
          </a:p>
        </p:txBody>
      </p:sp>
      <p:sp>
        <p:nvSpPr>
          <p:cNvPr id="5" name="Rectangle 4">
            <a:extLst>
              <a:ext uri="{FF2B5EF4-FFF2-40B4-BE49-F238E27FC236}">
                <a16:creationId xmlns:a16="http://schemas.microsoft.com/office/drawing/2014/main" id="{0E971E1C-5D3B-42A8-A832-AA3B1DBBD274}"/>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extLst>
      <p:ext uri="{BB962C8B-B14F-4D97-AF65-F5344CB8AC3E}">
        <p14:creationId xmlns:p14="http://schemas.microsoft.com/office/powerpoint/2010/main" val="2028421460"/>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3316010"/>
            <a:ext cx="8507003" cy="2131289"/>
          </a:xfrm>
          <a:prstGeom prst="rect">
            <a:avLst/>
          </a:prstGeom>
        </p:spPr>
        <p:txBody>
          <a:bodyPr wrap="square">
            <a:spAutoFit/>
          </a:bodyPr>
          <a:lstStyle/>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By</a:t>
            </a: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Roxanne Groff</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2025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53AFF328-2075-4BD9-9FA5-4293CA7123BB}"/>
              </a:ext>
            </a:extLst>
          </p:cNvPr>
          <p:cNvSpPr>
            <a:spLocks noGrp="1"/>
          </p:cNvSpPr>
          <p:nvPr>
            <p:ph type="title"/>
          </p:nvPr>
        </p:nvSpPr>
        <p:spPr>
          <a:xfrm>
            <a:off x="1" y="1330035"/>
            <a:ext cx="9144000" cy="5190837"/>
          </a:xfrm>
        </p:spPr>
        <p:txBody>
          <a:bodyPr anchor="t"/>
          <a:lstStyle/>
          <a:p>
            <a:pPr marL="573088" marR="0" lvl="0" indent="-573088">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the river your Son was baptized by John and anointed with the Holy Spirit.  By water and your Word you claim us as daughters and sons, making us heirs of your promise and servants of all.  We praise you for the gift of water that sustains life, and above all we praise you for the gift of new life in Jesus Christ.</a:t>
            </a:r>
          </a:p>
        </p:txBody>
      </p:sp>
      <p:sp>
        <p:nvSpPr>
          <p:cNvPr id="5" name="Rectangle 4">
            <a:extLst>
              <a:ext uri="{FF2B5EF4-FFF2-40B4-BE49-F238E27FC236}">
                <a16:creationId xmlns:a16="http://schemas.microsoft.com/office/drawing/2014/main" id="{AE397C56-5EA9-4143-81E6-4902D9776390}"/>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extLst>
      <p:ext uri="{BB962C8B-B14F-4D97-AF65-F5344CB8AC3E}">
        <p14:creationId xmlns:p14="http://schemas.microsoft.com/office/powerpoint/2010/main" val="3778020067"/>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53AFF328-2075-4BD9-9FA5-4293CA7123BB}"/>
              </a:ext>
            </a:extLst>
          </p:cNvPr>
          <p:cNvSpPr>
            <a:spLocks noGrp="1"/>
          </p:cNvSpPr>
          <p:nvPr>
            <p:ph type="title"/>
          </p:nvPr>
        </p:nvSpPr>
        <p:spPr>
          <a:xfrm>
            <a:off x="1" y="905173"/>
            <a:ext cx="9144000" cy="3814609"/>
          </a:xfrm>
        </p:spPr>
        <p:txBody>
          <a:bodyPr anchor="t"/>
          <a:lstStyle/>
          <a:p>
            <a:pPr marL="573088" marR="0" lvl="0" indent="-573088">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Shower us with your Spirit, and renew our lives with your forgiveness, grace, and love.  To you be given honor and praise through Jesus Christ our Lord in the unity of the Holy Spirit, now and forever.</a:t>
            </a:r>
          </a:p>
        </p:txBody>
      </p:sp>
      <p:sp>
        <p:nvSpPr>
          <p:cNvPr id="2" name="Rectangle 1">
            <a:extLst>
              <a:ext uri="{FF2B5EF4-FFF2-40B4-BE49-F238E27FC236}">
                <a16:creationId xmlns:a16="http://schemas.microsoft.com/office/drawing/2014/main" id="{AF5FBDFA-B4EF-400F-B3C5-23C0E8FB4998}"/>
              </a:ext>
            </a:extLst>
          </p:cNvPr>
          <p:cNvSpPr/>
          <p:nvPr/>
        </p:nvSpPr>
        <p:spPr>
          <a:xfrm>
            <a:off x="2" y="3836337"/>
            <a:ext cx="9143999" cy="846386"/>
          </a:xfrm>
          <a:prstGeom prst="rect">
            <a:avLst/>
          </a:prstGeom>
        </p:spPr>
        <p:txBody>
          <a:bodyPr wrap="square">
            <a:spAutoFit/>
          </a:bodyPr>
          <a:lstStyle/>
          <a:p>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br>
              <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br>
            <a:endParaRPr lang="en-US" sz="1200" dirty="0">
              <a:latin typeface="Arial Rounded MT Bold" panose="020F0704030504030204" pitchFamily="34" charset="0"/>
            </a:endParaRPr>
          </a:p>
        </p:txBody>
      </p:sp>
      <p:sp>
        <p:nvSpPr>
          <p:cNvPr id="5" name="Rectangle 4">
            <a:extLst>
              <a:ext uri="{FF2B5EF4-FFF2-40B4-BE49-F238E27FC236}">
                <a16:creationId xmlns:a16="http://schemas.microsoft.com/office/drawing/2014/main" id="{BCBF16C0-85D7-487C-B96A-7539C738D9BD}"/>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extLst>
      <p:ext uri="{BB962C8B-B14F-4D97-AF65-F5344CB8AC3E}">
        <p14:creationId xmlns:p14="http://schemas.microsoft.com/office/powerpoint/2010/main" val="2361083863"/>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9143999" cy="904775"/>
          </a:xfrm>
        </p:spPr>
        <p:txBody>
          <a:bodyPr/>
          <a:lstStyle/>
          <a:p>
            <a:pPr marL="571500" indent="-571500" algn="ctr">
              <a:buFont typeface="Symbol" panose="05050102010706020507" pitchFamily="18" charset="2"/>
              <a:buChar char=""/>
            </a:pPr>
            <a:r>
              <a:rPr lang="en-US" dirty="0"/>
              <a:t>Gathering Song</a:t>
            </a:r>
          </a:p>
        </p:txBody>
      </p:sp>
      <p:sp>
        <p:nvSpPr>
          <p:cNvPr id="2" name="Rectangle 1">
            <a:extLst>
              <a:ext uri="{FF2B5EF4-FFF2-40B4-BE49-F238E27FC236}">
                <a16:creationId xmlns:a16="http://schemas.microsoft.com/office/drawing/2014/main" id="{98852569-64FC-4F1F-BB5E-09457FE1FC08}"/>
              </a:ext>
            </a:extLst>
          </p:cNvPr>
          <p:cNvSpPr/>
          <p:nvPr/>
        </p:nvSpPr>
        <p:spPr>
          <a:xfrm>
            <a:off x="1" y="883508"/>
            <a:ext cx="9143999" cy="1200329"/>
          </a:xfrm>
          <a:prstGeom prst="rect">
            <a:avLst/>
          </a:prstGeom>
        </p:spPr>
        <p:txBody>
          <a:bodyPr wrap="square">
            <a:spAutoFit/>
          </a:bodyPr>
          <a:lstStyle/>
          <a:p>
            <a:pPr marR="0" lvl="0" algn="ctr">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“Open Now Thy Gates of Beauty”</a:t>
            </a:r>
          </a:p>
          <a:p>
            <a:pPr marR="0" lvl="0" algn="ctr">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LBW 250 </a:t>
            </a:r>
            <a:endParaRPr lang="en-US" sz="3600" i="1" dirty="0">
              <a:solidFill>
                <a:srgbClr val="C00000"/>
              </a:solidFill>
              <a:latin typeface="Arial Rounded MT Bold" panose="020F07040305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E765DC79-A234-6840-154C-D1B11E448635}"/>
              </a:ext>
            </a:extLst>
          </p:cNvPr>
          <p:cNvPicPr>
            <a:picLocks noChangeAspect="1"/>
          </p:cNvPicPr>
          <p:nvPr/>
        </p:nvPicPr>
        <p:blipFill>
          <a:blip r:embed="rId3"/>
          <a:stretch>
            <a:fillRect/>
          </a:stretch>
        </p:blipFill>
        <p:spPr>
          <a:xfrm>
            <a:off x="1810674" y="2572177"/>
            <a:ext cx="5316173" cy="3188484"/>
          </a:xfrm>
          <a:prstGeom prst="rect">
            <a:avLst/>
          </a:prstGeom>
          <a:ln>
            <a:noFill/>
          </a:ln>
          <a:effectLst>
            <a:softEdge rad="112500"/>
          </a:effectLst>
        </p:spPr>
      </p:pic>
    </p:spTree>
    <p:extLst>
      <p:ext uri="{BB962C8B-B14F-4D97-AF65-F5344CB8AC3E}">
        <p14:creationId xmlns:p14="http://schemas.microsoft.com/office/powerpoint/2010/main" val="1164152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C29A0-E59D-48E0-2956-F0D91BD6F5F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4E20F0-ABE9-1327-C287-AA7AF83F569F}"/>
              </a:ext>
            </a:extLst>
          </p:cNvPr>
          <p:cNvSpPr/>
          <p:nvPr/>
        </p:nvSpPr>
        <p:spPr>
          <a:xfrm>
            <a:off x="1" y="3675"/>
            <a:ext cx="9143999" cy="1181221"/>
          </a:xfrm>
          <a:prstGeom prst="rect">
            <a:avLst/>
          </a:prstGeom>
        </p:spPr>
        <p:txBody>
          <a:bodyPr wrap="square">
            <a:spAutoFit/>
          </a:bodyPr>
          <a:lstStyle/>
          <a:p>
            <a:pPr marL="457200" marR="0" lvl="0" indent="-457200" algn="ctr">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“Open Now Thy Gates of Beauty”</a:t>
            </a:r>
          </a:p>
          <a:p>
            <a:pPr marL="457200" marR="0" lvl="0" indent="-457200" algn="ctr">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LBW 250 </a:t>
            </a:r>
          </a:p>
        </p:txBody>
      </p:sp>
      <p:sp>
        <p:nvSpPr>
          <p:cNvPr id="4" name="TextBox 3">
            <a:extLst>
              <a:ext uri="{FF2B5EF4-FFF2-40B4-BE49-F238E27FC236}">
                <a16:creationId xmlns:a16="http://schemas.microsoft.com/office/drawing/2014/main" id="{07D88927-90AE-4CD8-08CC-71EE3BD2F1F2}"/>
              </a:ext>
            </a:extLst>
          </p:cNvPr>
          <p:cNvSpPr txBox="1"/>
          <p:nvPr/>
        </p:nvSpPr>
        <p:spPr>
          <a:xfrm>
            <a:off x="85725" y="1720840"/>
            <a:ext cx="8267700" cy="3416320"/>
          </a:xfrm>
          <a:prstGeom prst="rect">
            <a:avLst/>
          </a:prstGeom>
          <a:noFill/>
        </p:spPr>
        <p:txBody>
          <a:bodyPr wrap="square">
            <a:spAutoFit/>
          </a:bodyPr>
          <a:lstStyle/>
          <a:p>
            <a:pPr marL="400050" marR="0" indent="-400050">
              <a:buNone/>
            </a:pPr>
            <a:r>
              <a:rPr lang="en-US" sz="3600" dirty="0">
                <a:effectLst/>
                <a:latin typeface="Arial Rounded MT Bold" panose="020F0704030504030204" pitchFamily="34" charset="0"/>
                <a:ea typeface="MS Mincho" panose="02020609040205080304" pitchFamily="49" charset="-128"/>
              </a:rPr>
              <a:t>1	Open now thy gates of beauty,</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Zion, let me enter there,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where my soul in joyful duty</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waits for God who answers prayer.</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Oh, how blessed is this place,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filled with solace, light, and grace!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6856924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12086</TotalTime>
  <Words>2996</Words>
  <Application>Microsoft Office PowerPoint</Application>
  <PresentationFormat>On-screen Show (4:3)</PresentationFormat>
  <Paragraphs>268</Paragraphs>
  <Slides>50</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Arial Rounded MT Bold</vt:lpstr>
      <vt:lpstr>Calibri</vt:lpstr>
      <vt:lpstr>Calibri Light</vt:lpstr>
      <vt:lpstr>Symbol</vt:lpstr>
      <vt:lpstr>Times New Roman</vt:lpstr>
      <vt:lpstr>Office Theme</vt:lpstr>
      <vt:lpstr>September 21, 2025</vt:lpstr>
      <vt:lpstr>PowerPoint Presentation</vt:lpstr>
      <vt:lpstr>PowerPoint Presentation</vt:lpstr>
      <vt:lpstr>P: Joined to Christ in the waters of baptism, we are clothed with God's mercy and forgiveness.  Let us give thanks for the gift of baptism.  Water may be poured into the font as the presiding minister gives thanks.</vt:lpstr>
      <vt:lpstr>P: We give you thanks, O God, for in the beginning your Spirit moved over the waters and by your Word you created the world, calling forth life in which you took delight.  Through the waters of the flood you delivered Noah and his family.  Through the sea you led your people Israel from slavery into freedom.  </vt:lpstr>
      <vt:lpstr>P: At the river your Son was baptized by John and anointed with the Holy Spirit.  By water and your Word you claim us as daughters and sons, making us heirs of your promise and servants of all.  We praise you for the gift of water that sustains life, and above all we praise you for the gift of new life in Jesus Christ.</vt:lpstr>
      <vt:lpstr>P: Shower us with your Spirit, and renew our lives with your forgiveness, grace, and love.  To you be given honor and praise through Jesus Christ our Lord in the unity of the Holy Spirit, now and forever.</vt:lpstr>
      <vt:lpstr>Gathering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124</cp:revision>
  <dcterms:created xsi:type="dcterms:W3CDTF">2016-05-14T21:20:37Z</dcterms:created>
  <dcterms:modified xsi:type="dcterms:W3CDTF">2025-09-20T11:47:17Z</dcterms:modified>
</cp:coreProperties>
</file>