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2"/>
  </p:notesMasterIdLst>
  <p:sldIdLst>
    <p:sldId id="258" r:id="rId3"/>
    <p:sldId id="260" r:id="rId4"/>
    <p:sldId id="261" r:id="rId5"/>
    <p:sldId id="1016" r:id="rId6"/>
    <p:sldId id="1309" r:id="rId7"/>
    <p:sldId id="341" r:id="rId8"/>
    <p:sldId id="267" r:id="rId9"/>
    <p:sldId id="1018" r:id="rId10"/>
    <p:sldId id="1324" r:id="rId11"/>
    <p:sldId id="1325" r:id="rId12"/>
    <p:sldId id="1326" r:id="rId13"/>
    <p:sldId id="270" r:id="rId14"/>
    <p:sldId id="272" r:id="rId15"/>
    <p:sldId id="271" r:id="rId16"/>
    <p:sldId id="273" r:id="rId17"/>
    <p:sldId id="274" r:id="rId18"/>
    <p:sldId id="275" r:id="rId19"/>
    <p:sldId id="348" r:id="rId20"/>
    <p:sldId id="277" r:id="rId21"/>
    <p:sldId id="1283" r:id="rId22"/>
    <p:sldId id="278" r:id="rId23"/>
    <p:sldId id="289" r:id="rId24"/>
    <p:sldId id="1327" r:id="rId25"/>
    <p:sldId id="1328" r:id="rId26"/>
    <p:sldId id="1329" r:id="rId27"/>
    <p:sldId id="1330" r:id="rId28"/>
    <p:sldId id="1331" r:id="rId29"/>
    <p:sldId id="995" r:id="rId30"/>
    <p:sldId id="295" r:id="rId31"/>
    <p:sldId id="339" r:id="rId32"/>
    <p:sldId id="334" r:id="rId33"/>
    <p:sldId id="335" r:id="rId34"/>
    <p:sldId id="336" r:id="rId35"/>
    <p:sldId id="337" r:id="rId36"/>
    <p:sldId id="338" r:id="rId37"/>
    <p:sldId id="304" r:id="rId38"/>
    <p:sldId id="305" r:id="rId39"/>
    <p:sldId id="1014" r:id="rId40"/>
    <p:sldId id="1291" r:id="rId41"/>
    <p:sldId id="311" r:id="rId42"/>
    <p:sldId id="312" r:id="rId43"/>
    <p:sldId id="313" r:id="rId44"/>
    <p:sldId id="314" r:id="rId45"/>
    <p:sldId id="315" r:id="rId46"/>
    <p:sldId id="316" r:id="rId47"/>
    <p:sldId id="317" r:id="rId48"/>
    <p:sldId id="318" r:id="rId49"/>
    <p:sldId id="1320" r:id="rId50"/>
    <p:sldId id="1292" r:id="rId51"/>
    <p:sldId id="1293" r:id="rId52"/>
    <p:sldId id="1295" r:id="rId53"/>
    <p:sldId id="321" r:id="rId54"/>
    <p:sldId id="1302" r:id="rId55"/>
    <p:sldId id="485" r:id="rId56"/>
    <p:sldId id="1017" r:id="rId57"/>
    <p:sldId id="297" r:id="rId58"/>
    <p:sldId id="1332" r:id="rId59"/>
    <p:sldId id="1333" r:id="rId60"/>
    <p:sldId id="330" r:id="rId61"/>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9" autoAdjust="0"/>
    <p:restoredTop sz="94660"/>
  </p:normalViewPr>
  <p:slideViewPr>
    <p:cSldViewPr snapToGrid="0" snapToObjects="1" showGuides="1">
      <p:cViewPr varScale="1">
        <p:scale>
          <a:sx n="97" d="100"/>
          <a:sy n="97" d="100"/>
        </p:scale>
        <p:origin x="16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4/28/2024</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10</a:t>
            </a:fld>
            <a:endParaRPr lang="en-US" altLang="en-US"/>
          </a:p>
        </p:txBody>
      </p:sp>
    </p:spTree>
    <p:extLst>
      <p:ext uri="{BB962C8B-B14F-4D97-AF65-F5344CB8AC3E}">
        <p14:creationId xmlns:p14="http://schemas.microsoft.com/office/powerpoint/2010/main" val="291988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11</a:t>
            </a:fld>
            <a:endParaRPr lang="en-US" altLang="en-US"/>
          </a:p>
        </p:txBody>
      </p:sp>
    </p:spTree>
    <p:extLst>
      <p:ext uri="{BB962C8B-B14F-4D97-AF65-F5344CB8AC3E}">
        <p14:creationId xmlns:p14="http://schemas.microsoft.com/office/powerpoint/2010/main" val="230467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36169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2857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57227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20</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2939828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3144020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2286613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1197202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5552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29</a:t>
            </a:fld>
            <a:endParaRPr lang="en-US" altLang="en-US"/>
          </a:p>
        </p:txBody>
      </p:sp>
    </p:spTree>
    <p:extLst>
      <p:ext uri="{BB962C8B-B14F-4D97-AF65-F5344CB8AC3E}">
        <p14:creationId xmlns:p14="http://schemas.microsoft.com/office/powerpoint/2010/main" val="358089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746713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39</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53</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55</a:t>
            </a:fld>
            <a:endParaRPr lang="en-US" altLang="en-US"/>
          </a:p>
        </p:txBody>
      </p:sp>
    </p:spTree>
    <p:extLst>
      <p:ext uri="{BB962C8B-B14F-4D97-AF65-F5344CB8AC3E}">
        <p14:creationId xmlns:p14="http://schemas.microsoft.com/office/powerpoint/2010/main" val="4276680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22477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617394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6899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43714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77675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84930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172426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397211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22322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0421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4/28/2024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1798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4/28/2024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856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4/28/2024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84790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4/28/2024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740198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4/28/2024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36304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4/28/2024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354868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20567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265625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4/28/2024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4/28/2024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4/28/2024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4/28/2024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4/28/2024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4/28/2024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4/28/2024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2077456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20548" y="541484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Youth Sunday!</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April 21, 2024</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latin typeface="Arial Rounded MT Bold" panose="020F0704030504030204" pitchFamily="34" charset="0"/>
              </a:rPr>
              <a:t>WELCOME!</a:t>
            </a:r>
          </a:p>
        </p:txBody>
      </p:sp>
      <p:pic>
        <p:nvPicPr>
          <p:cNvPr id="2" name="Picture 1">
            <a:extLst>
              <a:ext uri="{FF2B5EF4-FFF2-40B4-BE49-F238E27FC236}">
                <a16:creationId xmlns:a16="http://schemas.microsoft.com/office/drawing/2014/main" id="{2FF9448B-592F-31C0-0C21-BA77B2565B92}"/>
              </a:ext>
            </a:extLst>
          </p:cNvPr>
          <p:cNvPicPr>
            <a:picLocks noChangeAspect="1"/>
          </p:cNvPicPr>
          <p:nvPr/>
        </p:nvPicPr>
        <p:blipFill>
          <a:blip r:embed="rId3"/>
          <a:stretch>
            <a:fillRect/>
          </a:stretch>
        </p:blipFill>
        <p:spPr>
          <a:xfrm>
            <a:off x="1508637" y="865237"/>
            <a:ext cx="6126725" cy="408448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“Jesus, Keep Me Near The Cross”	     ELW 335</a:t>
            </a:r>
          </a:p>
        </p:txBody>
      </p:sp>
      <p:sp>
        <p:nvSpPr>
          <p:cNvPr id="4" name="TextBox 3">
            <a:extLst>
              <a:ext uri="{FF2B5EF4-FFF2-40B4-BE49-F238E27FC236}">
                <a16:creationId xmlns:a16="http://schemas.microsoft.com/office/drawing/2014/main" id="{A4C62971-5479-5307-34EB-EA1628FF62B5}"/>
              </a:ext>
            </a:extLst>
          </p:cNvPr>
          <p:cNvSpPr txBox="1"/>
          <p:nvPr/>
        </p:nvSpPr>
        <p:spPr>
          <a:xfrm>
            <a:off x="232012" y="887104"/>
            <a:ext cx="8789158" cy="5632311"/>
          </a:xfrm>
          <a:prstGeom prst="rect">
            <a:avLst/>
          </a:prstGeom>
          <a:noFill/>
        </p:spPr>
        <p:txBody>
          <a:bodyPr wrap="square">
            <a:spAutoFit/>
          </a:bodyPr>
          <a:lstStyle/>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3	Near the cross! O Lamb of God,</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bring its scenes before me;</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help me walk from day to day</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its shadow o'er me.  </a:t>
            </a:r>
          </a:p>
          <a:p>
            <a:pPr marL="463550" marR="0" indent="-463550" defTabSz="7261225">
              <a:spcBef>
                <a:spcPts val="0"/>
              </a:spcBef>
              <a:spcAft>
                <a:spcPts val="0"/>
              </a:spcAft>
            </a:pPr>
            <a:endParaRPr lang="en-US" sz="3600" dirty="0">
              <a:latin typeface="Arial Rounded MT Bold" panose="020F0704030504030204" pitchFamily="34" charset="0"/>
              <a:ea typeface="MS Mincho" panose="02020609040205080304" pitchFamily="49" charset="-128"/>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In the cross, in the cross</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be my glory ever;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till my ransomed soul shall find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rest beyond the river.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endParaRPr>
          </a:p>
        </p:txBody>
      </p:sp>
    </p:spTree>
    <p:extLst>
      <p:ext uri="{BB962C8B-B14F-4D97-AF65-F5344CB8AC3E}">
        <p14:creationId xmlns:p14="http://schemas.microsoft.com/office/powerpoint/2010/main" val="160344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“Jesus, Keep Me Near The Cross”	     ELW 335</a:t>
            </a:r>
          </a:p>
        </p:txBody>
      </p:sp>
      <p:sp>
        <p:nvSpPr>
          <p:cNvPr id="4" name="TextBox 3">
            <a:extLst>
              <a:ext uri="{FF2B5EF4-FFF2-40B4-BE49-F238E27FC236}">
                <a16:creationId xmlns:a16="http://schemas.microsoft.com/office/drawing/2014/main" id="{A4C62971-5479-5307-34EB-EA1628FF62B5}"/>
              </a:ext>
            </a:extLst>
          </p:cNvPr>
          <p:cNvSpPr txBox="1"/>
          <p:nvPr/>
        </p:nvSpPr>
        <p:spPr>
          <a:xfrm>
            <a:off x="232012" y="887104"/>
            <a:ext cx="8789158" cy="5632311"/>
          </a:xfrm>
          <a:prstGeom prst="rect">
            <a:avLst/>
          </a:prstGeom>
          <a:noFill/>
        </p:spPr>
        <p:txBody>
          <a:bodyPr wrap="square">
            <a:spAutoFit/>
          </a:bodyPr>
          <a:lstStyle/>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4	Near the cross I'll watch and wait,</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hoping, trusting ever,</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till I reach the golden strand</a:t>
            </a:r>
            <a:endParaRPr lang="en-US" sz="3600" dirty="0">
              <a:effectLst/>
              <a:latin typeface="Arial Rounded MT Bold" panose="020F0704030504030204" pitchFamily="34" charset="0"/>
              <a:ea typeface="Times New Roman" panose="02020603050405020304" pitchFamily="18" charset="0"/>
            </a:endParaRPr>
          </a:p>
          <a:p>
            <a:pPr marL="463550" indent="-463550" defTabSz="7261225"/>
            <a:r>
              <a:rPr lang="en-US" sz="3600" kern="0" dirty="0">
                <a:effectLst/>
                <a:latin typeface="Arial Rounded MT Bold" panose="020F0704030504030204" pitchFamily="34" charset="0"/>
                <a:ea typeface="MS Mincho" panose="02020609040205080304" pitchFamily="49" charset="-128"/>
              </a:rPr>
              <a:t>	just beyond the river. </a:t>
            </a:r>
          </a:p>
          <a:p>
            <a:pPr marL="463550" indent="-463550" defTabSz="7261225"/>
            <a:endParaRPr lang="en-US" sz="3600" kern="0" dirty="0">
              <a:latin typeface="Arial Rounded MT Bold" panose="020F0704030504030204" pitchFamily="34" charset="0"/>
              <a:ea typeface="MS Mincho" panose="02020609040205080304" pitchFamily="49" charset="-128"/>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In the cross, in the cross</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be my glory ever;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till my ransomed soul shall find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rest beyond the river.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endParaRPr>
          </a:p>
        </p:txBody>
      </p:sp>
    </p:spTree>
    <p:extLst>
      <p:ext uri="{BB962C8B-B14F-4D97-AF65-F5344CB8AC3E}">
        <p14:creationId xmlns:p14="http://schemas.microsoft.com/office/powerpoint/2010/main" val="73318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0" y="856344"/>
            <a:ext cx="9118361" cy="5159992"/>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0" y="955965"/>
            <a:ext cx="9157803" cy="4925290"/>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831272"/>
            <a:ext cx="9144000" cy="5798127"/>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CF3D1F17-4212-4CC9-A3DF-0EFB19E070A7}"/>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7905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0D825FCB-08CD-938C-2433-5BAC9D1E1E20}"/>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91317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AB349273-B5B9-2EBB-70DD-4586D8C8D87B}"/>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398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413886" y="861098"/>
            <a:ext cx="8576110" cy="4816703"/>
          </a:xfrm>
          <a:prstGeom prst="rect">
            <a:avLst/>
          </a:prstGeom>
        </p:spPr>
        <p:txBody>
          <a:bodyPr wrap="square">
            <a:spAutoFit/>
          </a:bodyPr>
          <a:lstStyle/>
          <a:p>
            <a:pPr marL="682625" marR="0" indent="-682625">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P:	Let us pray… God of community, you call us into loving and supportive relationship with one another in our church family. Through the Holy Spirit, unify our hearts and minds, that together we might strive to bring your healing grace into the world. In Jesus’ name we pray.</a:t>
            </a: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18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4" y="1382956"/>
            <a:ext cx="8192654"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By Roxanne Groff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72264" y="2828284"/>
            <a:ext cx="8785109"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320390" y="4367263"/>
            <a:ext cx="8688856" cy="1200329"/>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 PJ Musser</a:t>
            </a:r>
          </a:p>
          <a:p>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9150302" cy="4178638"/>
          </a:xfrm>
          <a:prstGeom prst="rect">
            <a:avLst/>
          </a:prstGeom>
        </p:spPr>
      </p:pic>
      <p:sp>
        <p:nvSpPr>
          <p:cNvPr id="2" name="TextBox 1">
            <a:extLst>
              <a:ext uri="{FF2B5EF4-FFF2-40B4-BE49-F238E27FC236}">
                <a16:creationId xmlns:a16="http://schemas.microsoft.com/office/drawing/2014/main" id="{8D285258-4B83-9778-2DDE-DF6524E6707A}"/>
              </a:ext>
            </a:extLst>
          </p:cNvPr>
          <p:cNvSpPr txBox="1"/>
          <p:nvPr/>
        </p:nvSpPr>
        <p:spPr>
          <a:xfrm>
            <a:off x="2545836" y="4908307"/>
            <a:ext cx="4052328" cy="646331"/>
          </a:xfrm>
          <a:prstGeom prst="rect">
            <a:avLst/>
          </a:prstGeom>
          <a:noFill/>
        </p:spPr>
        <p:txBody>
          <a:bodyPr wrap="none" rtlCol="0">
            <a:spAutoFit/>
          </a:bodyPr>
          <a:lstStyle/>
          <a:p>
            <a:r>
              <a:rPr lang="en-US" sz="3600" dirty="0">
                <a:latin typeface="Arial Rounded MT Bold" panose="020F0704030504030204" pitchFamily="34" charset="0"/>
              </a:rPr>
              <a:t>Mercedes Angles</a:t>
            </a:r>
          </a:p>
        </p:txBody>
      </p:sp>
    </p:spTree>
    <p:extLst>
      <p:ext uri="{BB962C8B-B14F-4D97-AF65-F5344CB8AC3E}">
        <p14:creationId xmlns:p14="http://schemas.microsoft.com/office/powerpoint/2010/main" val="6034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               Carlee Kemp</a:t>
            </a:r>
          </a:p>
        </p:txBody>
      </p:sp>
      <p:sp>
        <p:nvSpPr>
          <p:cNvPr id="6" name="Rectangle 5">
            <a:extLst>
              <a:ext uri="{FF2B5EF4-FFF2-40B4-BE49-F238E27FC236}">
                <a16:creationId xmlns:a16="http://schemas.microsoft.com/office/drawing/2014/main" id="{9F119E6F-D9C0-48D5-A918-348588ACCCFC}"/>
              </a:ext>
            </a:extLst>
          </p:cNvPr>
          <p:cNvSpPr/>
          <p:nvPr/>
        </p:nvSpPr>
        <p:spPr>
          <a:xfrm>
            <a:off x="566382" y="1474170"/>
            <a:ext cx="8011236" cy="4012252"/>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readings are from the Books of Acts, Chapter 18 and 1 Corinthians, Chapter 1.</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18:1-4; 1 Corinthians 1:10-18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88B442F-12B9-3008-E7B6-2FBEF7EEE41F}"/>
              </a:ext>
            </a:extLst>
          </p:cNvPr>
          <p:cNvSpPr txBox="1"/>
          <p:nvPr/>
        </p:nvSpPr>
        <p:spPr>
          <a:xfrm>
            <a:off x="451668" y="1337482"/>
            <a:ext cx="8356118" cy="4468403"/>
          </a:xfrm>
          <a:prstGeom prst="rect">
            <a:avLst/>
          </a:prstGeom>
          <a:noFill/>
        </p:spPr>
        <p:txBody>
          <a:bodyPr wrap="square">
            <a:spAutoFit/>
          </a:bodyPr>
          <a:lstStyle/>
          <a:p>
            <a:pPr marL="0" marR="0">
              <a:lnSpc>
                <a:spcPct val="97000"/>
              </a:lnSpc>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Acts 18</a:t>
            </a:r>
          </a:p>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After this Paul left Athens and went to Corinth.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There he found a Jew named Aquila, a native of Pontus, who had recently come from Italy with his wife Priscilla, because Claudius had ordered all Jews to leave Rome. Paul went to see them, </a:t>
            </a:r>
          </a:p>
        </p:txBody>
      </p:sp>
    </p:spTree>
    <p:extLst>
      <p:ext uri="{BB962C8B-B14F-4D97-AF65-F5344CB8AC3E}">
        <p14:creationId xmlns:p14="http://schemas.microsoft.com/office/powerpoint/2010/main" val="372894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18:1-4; 1 Corinthians 1:10-18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88B442F-12B9-3008-E7B6-2FBEF7EEE41F}"/>
              </a:ext>
            </a:extLst>
          </p:cNvPr>
          <p:cNvSpPr txBox="1"/>
          <p:nvPr/>
        </p:nvSpPr>
        <p:spPr>
          <a:xfrm>
            <a:off x="503123" y="1473959"/>
            <a:ext cx="8137754" cy="4468403"/>
          </a:xfrm>
          <a:prstGeom prst="rect">
            <a:avLst/>
          </a:prstGeom>
          <a:noFill/>
        </p:spPr>
        <p:txBody>
          <a:bodyPr wrap="square">
            <a:spAutoFit/>
          </a:bodyPr>
          <a:lstStyle/>
          <a:p>
            <a:pPr marL="0" marR="0">
              <a:lnSpc>
                <a:spcPct val="97000"/>
              </a:lnSpc>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Acts 18</a:t>
            </a:r>
          </a:p>
          <a:p>
            <a:pPr marL="0" marR="0">
              <a:lnSpc>
                <a:spcPct val="97000"/>
              </a:lnSpc>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because he was of the same trade, he stayed with them, and they worked together—by trade they were tentmakers.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Every sabbath he would argue in the synagogue and would try to convince Jews and Greeks.</a:t>
            </a:r>
          </a:p>
        </p:txBody>
      </p:sp>
    </p:spTree>
    <p:extLst>
      <p:ext uri="{BB962C8B-B14F-4D97-AF65-F5344CB8AC3E}">
        <p14:creationId xmlns:p14="http://schemas.microsoft.com/office/powerpoint/2010/main" val="60036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18:1-4; 1 Corinthians 1:10-18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FAC9D6F-B77A-D2E8-097B-C275502625E2}"/>
              </a:ext>
            </a:extLst>
          </p:cNvPr>
          <p:cNvSpPr txBox="1"/>
          <p:nvPr/>
        </p:nvSpPr>
        <p:spPr>
          <a:xfrm>
            <a:off x="115454" y="1021389"/>
            <a:ext cx="8864773" cy="5543184"/>
          </a:xfrm>
          <a:prstGeom prst="rect">
            <a:avLst/>
          </a:prstGeom>
          <a:noFill/>
        </p:spPr>
        <p:txBody>
          <a:bodyPr wrap="square">
            <a:spAutoFit/>
          </a:bodyPr>
          <a:lstStyle/>
          <a:p>
            <a:pPr marL="0" marR="0">
              <a:lnSpc>
                <a:spcPct val="97000"/>
              </a:lnSpc>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1 Corinthians 1</a:t>
            </a:r>
          </a:p>
          <a:p>
            <a:pPr marL="0" marR="0">
              <a:lnSpc>
                <a:spcPct val="97000"/>
              </a:lnSpc>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I appeal to you, brothers and sisters, by the name of our Lord Jesus Christ, that all of you be in agreement and that there be no divisions among you, but that you be united in the same mind and the same purpose.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it has been reported to me by Chloe’s people that there are quarrels among you, my brothers and sisters. </a:t>
            </a:r>
          </a:p>
        </p:txBody>
      </p:sp>
    </p:spTree>
    <p:extLst>
      <p:ext uri="{BB962C8B-B14F-4D97-AF65-F5344CB8AC3E}">
        <p14:creationId xmlns:p14="http://schemas.microsoft.com/office/powerpoint/2010/main" val="299444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18:1-4; 1 Corinthians 1:10-18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FAC9D6F-B77A-D2E8-097B-C275502625E2}"/>
              </a:ext>
            </a:extLst>
          </p:cNvPr>
          <p:cNvSpPr txBox="1"/>
          <p:nvPr/>
        </p:nvSpPr>
        <p:spPr>
          <a:xfrm>
            <a:off x="115454" y="1103276"/>
            <a:ext cx="8864773" cy="5543184"/>
          </a:xfrm>
          <a:prstGeom prst="rect">
            <a:avLst/>
          </a:prstGeom>
          <a:noFill/>
        </p:spPr>
        <p:txBody>
          <a:bodyPr wrap="square">
            <a:spAutoFit/>
          </a:bodyPr>
          <a:lstStyle/>
          <a:p>
            <a:pPr marL="0" marR="0">
              <a:lnSpc>
                <a:spcPct val="97000"/>
              </a:lnSpc>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1 Corinthians 1</a:t>
            </a:r>
          </a:p>
          <a:p>
            <a:pPr marL="0" marR="0">
              <a:lnSpc>
                <a:spcPct val="97000"/>
              </a:lnSpc>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What I mean is that each of you says, “I belong to Paul,” or “I belong to Apollos,” or “I belong to Cephas,” or “I belong to Christ.”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Has Christ been divided? Was Paul crucified for you? Or were you baptized in the name of Paul?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thank God that I baptized none of you except Crispus and Gaius,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that no one can say that you were</a:t>
            </a:r>
          </a:p>
        </p:txBody>
      </p:sp>
    </p:spTree>
    <p:extLst>
      <p:ext uri="{BB962C8B-B14F-4D97-AF65-F5344CB8AC3E}">
        <p14:creationId xmlns:p14="http://schemas.microsoft.com/office/powerpoint/2010/main" val="106912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18:1-4; 1 Corinthians 1:10-18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FAC9D6F-B77A-D2E8-097B-C275502625E2}"/>
              </a:ext>
            </a:extLst>
          </p:cNvPr>
          <p:cNvSpPr txBox="1"/>
          <p:nvPr/>
        </p:nvSpPr>
        <p:spPr>
          <a:xfrm>
            <a:off x="115454" y="1103276"/>
            <a:ext cx="8864773" cy="5005794"/>
          </a:xfrm>
          <a:prstGeom prst="rect">
            <a:avLst/>
          </a:prstGeom>
          <a:noFill/>
        </p:spPr>
        <p:txBody>
          <a:bodyPr wrap="square">
            <a:spAutoFit/>
          </a:bodyPr>
          <a:lstStyle/>
          <a:p>
            <a:pPr marL="0" marR="0">
              <a:lnSpc>
                <a:spcPct val="97000"/>
              </a:lnSpc>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1 Corinthians 1</a:t>
            </a:r>
          </a:p>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baptized in my name.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did baptize also the household of Stephanas; beyond that, I do not know whether I baptized anyone else.)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Christ did not send me to baptize but to proclaim the gospel, and not with eloquent wisdom, so that the cross of Christ might not be emptied of its power.</a:t>
            </a:r>
          </a:p>
        </p:txBody>
      </p:sp>
    </p:spTree>
    <p:extLst>
      <p:ext uri="{BB962C8B-B14F-4D97-AF65-F5344CB8AC3E}">
        <p14:creationId xmlns:p14="http://schemas.microsoft.com/office/powerpoint/2010/main" val="1913102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18:1-4; 1 Corinthians 1:10-18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FAC9D6F-B77A-D2E8-097B-C275502625E2}"/>
              </a:ext>
            </a:extLst>
          </p:cNvPr>
          <p:cNvSpPr txBox="1"/>
          <p:nvPr/>
        </p:nvSpPr>
        <p:spPr>
          <a:xfrm>
            <a:off x="388409" y="1540005"/>
            <a:ext cx="8482636" cy="2856231"/>
          </a:xfrm>
          <a:prstGeom prst="rect">
            <a:avLst/>
          </a:prstGeom>
          <a:noFill/>
        </p:spPr>
        <p:txBody>
          <a:bodyPr wrap="square">
            <a:spAutoFit/>
          </a:bodyPr>
          <a:lstStyle/>
          <a:p>
            <a:pPr marL="0" marR="0">
              <a:lnSpc>
                <a:spcPct val="97000"/>
              </a:lnSpc>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1 Corinthians 1</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the message about the cross is foolishness to those who are perishing, but to us who are being saved it is the power of God.</a:t>
            </a:r>
          </a:p>
        </p:txBody>
      </p:sp>
    </p:spTree>
    <p:extLst>
      <p:ext uri="{BB962C8B-B14F-4D97-AF65-F5344CB8AC3E}">
        <p14:creationId xmlns:p14="http://schemas.microsoft.com/office/powerpoint/2010/main" val="138931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Acts 18:1-4; 1 Corinthians 1:10-18</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3182C4A5-2037-B5B8-8B80-310E3B9B4783}"/>
              </a:ext>
            </a:extLst>
          </p:cNvPr>
          <p:cNvPicPr>
            <a:picLocks noChangeAspect="1"/>
          </p:cNvPicPr>
          <p:nvPr/>
        </p:nvPicPr>
        <p:blipFill>
          <a:blip r:embed="rId3"/>
          <a:stretch>
            <a:fillRect/>
          </a:stretch>
        </p:blipFill>
        <p:spPr>
          <a:xfrm>
            <a:off x="1413998" y="1295215"/>
            <a:ext cx="6316003" cy="4267570"/>
          </a:xfrm>
          <a:prstGeom prst="rect">
            <a:avLst/>
          </a:prstGeom>
        </p:spPr>
      </p:pic>
      <p:sp>
        <p:nvSpPr>
          <p:cNvPr id="5" name="Title 1">
            <a:extLst>
              <a:ext uri="{FF2B5EF4-FFF2-40B4-BE49-F238E27FC236}">
                <a16:creationId xmlns:a16="http://schemas.microsoft.com/office/drawing/2014/main" id="{9089B044-046D-ED12-6204-1E1C147C2EC8}"/>
              </a:ext>
            </a:extLst>
          </p:cNvPr>
          <p:cNvSpPr txBox="1">
            <a:spLocks/>
          </p:cNvSpPr>
          <p:nvPr/>
        </p:nvSpPr>
        <p:spPr bwMode="auto">
          <a:xfrm>
            <a:off x="0" y="5860222"/>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4000" dirty="0">
                <a:latin typeface="Arial Rounded MT Bold" panose="020F0704030504030204" pitchFamily="34" charset="0"/>
              </a:rPr>
              <a:t>Robbie Arling</a:t>
            </a:r>
          </a:p>
        </p:txBody>
      </p:sp>
    </p:spTree>
    <p:extLst>
      <p:ext uri="{BB962C8B-B14F-4D97-AF65-F5344CB8AC3E}">
        <p14:creationId xmlns:p14="http://schemas.microsoft.com/office/powerpoint/2010/main" val="50602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3090055"/>
            <a:ext cx="8650839" cy="2312043"/>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P:	We confess our sins before God and one another.</a:t>
            </a: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P:	Risen God,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58962" y="107209"/>
            <a:ext cx="9085038"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       Micah Angles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4172" y="1396675"/>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564369"/>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of new life,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1323439"/>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p>
          <a:p>
            <a:pPr marR="0" lvl="0">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Finley &amp; Callie Schmitmeyer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We place in your arms all for whom we pray, out loud or in our hearts, confident in your mercy and grace, through Jesus Christ,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42420" y="116533"/>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a:t>
            </a:r>
          </a:p>
        </p:txBody>
      </p:sp>
      <p:pic>
        <p:nvPicPr>
          <p:cNvPr id="2" name="Picture 1">
            <a:extLst>
              <a:ext uri="{FF2B5EF4-FFF2-40B4-BE49-F238E27FC236}">
                <a16:creationId xmlns:a16="http://schemas.microsoft.com/office/drawing/2014/main" id="{B3E1792A-43FA-5FE6-AB84-A797ED2BFBF4}"/>
              </a:ext>
            </a:extLst>
          </p:cNvPr>
          <p:cNvPicPr>
            <a:picLocks noChangeAspect="1"/>
          </p:cNvPicPr>
          <p:nvPr/>
        </p:nvPicPr>
        <p:blipFill>
          <a:blip r:embed="rId3"/>
          <a:stretch>
            <a:fillRect/>
          </a:stretch>
        </p:blipFill>
        <p:spPr>
          <a:xfrm>
            <a:off x="1263680" y="1037322"/>
            <a:ext cx="6616639" cy="4470703"/>
          </a:xfrm>
          <a:prstGeom prst="rect">
            <a:avLst/>
          </a:prstGeom>
        </p:spPr>
      </p:pic>
      <p:sp>
        <p:nvSpPr>
          <p:cNvPr id="4" name="Rectangle 3">
            <a:extLst>
              <a:ext uri="{FF2B5EF4-FFF2-40B4-BE49-F238E27FC236}">
                <a16:creationId xmlns:a16="http://schemas.microsoft.com/office/drawing/2014/main" id="{5242B16C-5948-733E-DA22-F425F9966E65}"/>
              </a:ext>
            </a:extLst>
          </p:cNvPr>
          <p:cNvSpPr/>
          <p:nvPr/>
        </p:nvSpPr>
        <p:spPr>
          <a:xfrm>
            <a:off x="0" y="5784080"/>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Jackson &amp; Miles Baker</a:t>
            </a:r>
          </a:p>
        </p:txBody>
      </p:sp>
    </p:spTree>
    <p:extLst>
      <p:ext uri="{BB962C8B-B14F-4D97-AF65-F5344CB8AC3E}">
        <p14:creationId xmlns:p14="http://schemas.microsoft.com/office/powerpoint/2010/main" val="2563240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4840" y="116533"/>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pic>
        <p:nvPicPr>
          <p:cNvPr id="2" name="Picture 1">
            <a:extLst>
              <a:ext uri="{FF2B5EF4-FFF2-40B4-BE49-F238E27FC236}">
                <a16:creationId xmlns:a16="http://schemas.microsoft.com/office/drawing/2014/main" id="{D816A5DE-F827-C3F9-FCB9-64765C3887FC}"/>
              </a:ext>
            </a:extLst>
          </p:cNvPr>
          <p:cNvPicPr>
            <a:picLocks noChangeAspect="1"/>
          </p:cNvPicPr>
          <p:nvPr/>
        </p:nvPicPr>
        <p:blipFill>
          <a:blip r:embed="rId3"/>
          <a:stretch>
            <a:fillRect/>
          </a:stretch>
        </p:blipFill>
        <p:spPr>
          <a:xfrm>
            <a:off x="603027" y="1160152"/>
            <a:ext cx="7937946" cy="5363478"/>
          </a:xfrm>
          <a:prstGeom prst="rect">
            <a:avLst/>
          </a:prstGeom>
        </p:spPr>
      </p:pic>
    </p:spTree>
    <p:extLst>
      <p:ext uri="{BB962C8B-B14F-4D97-AF65-F5344CB8AC3E}">
        <p14:creationId xmlns:p14="http://schemas.microsoft.com/office/powerpoint/2010/main" val="258479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938981" y="1504766"/>
            <a:ext cx="7266038" cy="419467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confess to you, to ourselves, and to one another that we have caused harm by the things we have said and done, and by the things we have not said and not done. </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961945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a:blip r:embed="rId2"/>
          <a:stretch>
            <a:fillRect/>
          </a:stretch>
        </p:blipFill>
        <p:spPr>
          <a:xfrm>
            <a:off x="0" y="812057"/>
            <a:ext cx="9144000" cy="6045942"/>
          </a:xfrm>
          <a:prstGeom prst="rect">
            <a:avLst/>
          </a:prstGeom>
        </p:spPr>
      </p:pic>
    </p:spTree>
    <p:extLst>
      <p:ext uri="{BB962C8B-B14F-4D97-AF65-F5344CB8AC3E}">
        <p14:creationId xmlns:p14="http://schemas.microsoft.com/office/powerpoint/2010/main" val="313426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a:blip r:embed="rId2"/>
          <a:stretch>
            <a:fillRect/>
          </a:stretch>
        </p:blipFill>
        <p:spPr>
          <a:xfrm>
            <a:off x="0" y="945221"/>
            <a:ext cx="9166814" cy="5912777"/>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999634"/>
            <a:ext cx="8902557"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living, and loving God…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10966" y="1392857"/>
            <a:ext cx="8202091" cy="360188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our brother, invites you to experience his presence fully in this holy meal of bread and wine. Come and be nourished for a life lived in his name.  All is prepared for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108543"/>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a:t>
            </a:r>
            <a:r>
              <a:rPr lang="en-US" sz="3200" dirty="0">
                <a:solidFill>
                  <a:srgbClr val="000000"/>
                </a:solidFill>
                <a:effectLst/>
                <a:latin typeface="Arial Rounded MT Bold" panose="020F0704030504030204" pitchFamily="34" charset="0"/>
                <a:ea typeface="Calibri" panose="020F0502020204030204" pitchFamily="34" charset="0"/>
              </a:rPr>
              <a:t>May this body and blood of our Lord and Savior, Jesus Christ, strengthen, keep and unite us,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solidFill>
                  <a:srgbClr val="000000"/>
                </a:solidFill>
                <a:effectLst/>
                <a:latin typeface="Arial Rounded MT Bold" panose="020F0704030504030204" pitchFamily="34" charset="0"/>
                <a:ea typeface="Calibri" panose="020F0502020204030204" pitchFamily="34" charset="0"/>
              </a:rPr>
              <a:t> now and forever, amen.</a:t>
            </a: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369221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727587" y="1219630"/>
            <a:ext cx="7688825" cy="419467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Take away our sins that we might fully embody your commandment to love you with all our hearts, souls, minds, and strength, and to love our neighbors as ourselves.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97384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741" t="3184" r="1803" b="51506"/>
          <a:stretch/>
        </p:blipFill>
        <p:spPr>
          <a:xfrm>
            <a:off x="15735" y="1117080"/>
            <a:ext cx="9128265" cy="4163852"/>
          </a:xfrm>
          <a:prstGeom prst="rect">
            <a:avLst/>
          </a:prstGeom>
        </p:spPr>
      </p:pic>
    </p:spTree>
    <p:extLst>
      <p:ext uri="{BB962C8B-B14F-4D97-AF65-F5344CB8AC3E}">
        <p14:creationId xmlns:p14="http://schemas.microsoft.com/office/powerpoint/2010/main" val="1013885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gn="l" defTabSz="685800" rtl="0" eaLnBrk="0" fontAlgn="base" latinLnBrk="0" hangingPunct="0">
              <a:lnSpc>
                <a:spcPct val="107000"/>
              </a:lnSpc>
              <a:spcBef>
                <a:spcPts val="0"/>
              </a:spcBef>
              <a:spcAft>
                <a:spcPts val="60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POST COMMUNION CANTACLE</a:t>
            </a:r>
            <a:endParaRPr kumimoji="0" lang="en-US" sz="4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srcRect l="1741" t="49229" r="1803" b="4210"/>
          <a:stretch/>
        </p:blipFill>
        <p:spPr>
          <a:xfrm>
            <a:off x="-1" y="1258528"/>
            <a:ext cx="9128265" cy="4435690"/>
          </a:xfrm>
          <a:prstGeom prst="rect">
            <a:avLst/>
          </a:prstGeom>
        </p:spPr>
      </p:pic>
    </p:spTree>
    <p:extLst>
      <p:ext uri="{BB962C8B-B14F-4D97-AF65-F5344CB8AC3E}">
        <p14:creationId xmlns:p14="http://schemas.microsoft.com/office/powerpoint/2010/main" val="3009912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649895" y="1054055"/>
            <a:ext cx="784421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Shepherding God, you have prepared a table before us and nourished us with your love.  Send us forth from this banquet to proclaim your goodness and share the abundant mercy of Jesus, our redeemer and friend.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45690" y="1746943"/>
            <a:ext cx="8052619" cy="393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Alleluia! Christ is risen!  </a:t>
            </a:r>
          </a:p>
          <a:p>
            <a:pPr marL="803275" marR="0" indent="-803275">
              <a:lnSpc>
                <a:spcPct val="95000"/>
              </a:lnSpc>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Christ is risen indeed! Alleluia!</a:t>
            </a:r>
          </a:p>
          <a:p>
            <a:pPr marL="803275" marR="0" indent="-803275">
              <a:lnSpc>
                <a:spcPct val="95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God of resurrection power, the Christ of unending joy, and the Spirit of Easter hope bless you now and always.</a:t>
            </a:r>
          </a:p>
          <a:p>
            <a:pPr marL="803275" marR="0" indent="-803275">
              <a:lnSpc>
                <a:spcPct val="95000"/>
              </a:lnSpc>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          PJ Musser</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529389" y="824563"/>
            <a:ext cx="8065971"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“Beneath the Cross of Jesus”</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107</a:t>
            </a:r>
          </a:p>
        </p:txBody>
      </p:sp>
      <p:pic>
        <p:nvPicPr>
          <p:cNvPr id="5" name="Picture 4">
            <a:extLst>
              <a:ext uri="{FF2B5EF4-FFF2-40B4-BE49-F238E27FC236}">
                <a16:creationId xmlns:a16="http://schemas.microsoft.com/office/drawing/2014/main" id="{76B44D53-B747-03FA-B6FC-67BCD36001AB}"/>
              </a:ext>
            </a:extLst>
          </p:cNvPr>
          <p:cNvPicPr>
            <a:picLocks noChangeAspect="1"/>
          </p:cNvPicPr>
          <p:nvPr/>
        </p:nvPicPr>
        <p:blipFill>
          <a:blip r:embed="rId3"/>
          <a:stretch>
            <a:fillRect/>
          </a:stretch>
        </p:blipFill>
        <p:spPr>
          <a:xfrm>
            <a:off x="1254054" y="2132229"/>
            <a:ext cx="6616639" cy="4470703"/>
          </a:xfrm>
          <a:prstGeom prst="rect">
            <a:avLst/>
          </a:prstGeom>
        </p:spPr>
      </p:pic>
    </p:spTree>
    <p:extLst>
      <p:ext uri="{BB962C8B-B14F-4D97-AF65-F5344CB8AC3E}">
        <p14:creationId xmlns:p14="http://schemas.microsoft.com/office/powerpoint/2010/main" val="558007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“Beneath the Cross of Jesus”         LBW 107</a:t>
            </a:r>
          </a:p>
        </p:txBody>
      </p:sp>
      <p:sp>
        <p:nvSpPr>
          <p:cNvPr id="6" name="TextBox 5">
            <a:extLst>
              <a:ext uri="{FF2B5EF4-FFF2-40B4-BE49-F238E27FC236}">
                <a16:creationId xmlns:a16="http://schemas.microsoft.com/office/drawing/2014/main" id="{F41A5FBA-AC6A-037C-2E3D-4FAC53F95A8F}"/>
              </a:ext>
            </a:extLst>
          </p:cNvPr>
          <p:cNvSpPr txBox="1"/>
          <p:nvPr/>
        </p:nvSpPr>
        <p:spPr>
          <a:xfrm>
            <a:off x="1119610" y="1042243"/>
            <a:ext cx="6904779" cy="5078313"/>
          </a:xfrm>
          <a:prstGeom prst="rect">
            <a:avLst/>
          </a:prstGeom>
          <a:noFill/>
        </p:spPr>
        <p:txBody>
          <a:bodyPr wrap="square">
            <a:spAutoFit/>
          </a:bodyPr>
          <a:lstStyle/>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1	Beneath the cross of Jesus</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I long to take my stand;</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the shadow of a mighty rock</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within a weary land,</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a home within a wilderness,</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a rest upon the way,</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from the burning                                                  of the noontide heat</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and burdens of the day.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79005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“Beneath the Cross of Jesus”         LBW 107</a:t>
            </a:r>
          </a:p>
        </p:txBody>
      </p:sp>
      <p:sp>
        <p:nvSpPr>
          <p:cNvPr id="6" name="TextBox 5">
            <a:extLst>
              <a:ext uri="{FF2B5EF4-FFF2-40B4-BE49-F238E27FC236}">
                <a16:creationId xmlns:a16="http://schemas.microsoft.com/office/drawing/2014/main" id="{F41A5FBA-AC6A-037C-2E3D-4FAC53F95A8F}"/>
              </a:ext>
            </a:extLst>
          </p:cNvPr>
          <p:cNvSpPr txBox="1"/>
          <p:nvPr/>
        </p:nvSpPr>
        <p:spPr>
          <a:xfrm>
            <a:off x="804978" y="949327"/>
            <a:ext cx="7534044" cy="5632311"/>
          </a:xfrm>
          <a:prstGeom prst="rect">
            <a:avLst/>
          </a:prstGeom>
          <a:noFill/>
        </p:spPr>
        <p:txBody>
          <a:bodyPr wrap="square">
            <a:spAutoFit/>
          </a:bodyPr>
          <a:lstStyle/>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2	Upon the cross of Jesus,</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my eye at times can see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the very dying form of one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who suffered there for me.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And from my contrite heart,                         with tears,</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two wonders I confess:</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the wonder of his glorious love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and my unworthiness.</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74226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“Beneath the Cross of Jesus”         LBW 107</a:t>
            </a:r>
          </a:p>
        </p:txBody>
      </p:sp>
      <p:sp>
        <p:nvSpPr>
          <p:cNvPr id="6" name="TextBox 5">
            <a:extLst>
              <a:ext uri="{FF2B5EF4-FFF2-40B4-BE49-F238E27FC236}">
                <a16:creationId xmlns:a16="http://schemas.microsoft.com/office/drawing/2014/main" id="{F41A5FBA-AC6A-037C-2E3D-4FAC53F95A8F}"/>
              </a:ext>
            </a:extLst>
          </p:cNvPr>
          <p:cNvSpPr txBox="1"/>
          <p:nvPr/>
        </p:nvSpPr>
        <p:spPr>
          <a:xfrm>
            <a:off x="863971" y="1236663"/>
            <a:ext cx="7416057" cy="4524315"/>
          </a:xfrm>
          <a:prstGeom prst="rect">
            <a:avLst/>
          </a:prstGeom>
          <a:noFill/>
        </p:spPr>
        <p:txBody>
          <a:bodyPr wrap="square">
            <a:spAutoFit/>
          </a:bodyPr>
          <a:lstStyle/>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3	I take, O cross, your shadow</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for my abiding place;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I ask no other sunshine than</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the sunshine of his face;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content to let the world go by,</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to know no gain nor loss,</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my sinful self my only shame,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tabLst>
                <a:tab pos="6796088" algn="l"/>
              </a:tabLst>
            </a:pPr>
            <a:r>
              <a:rPr lang="en-US" sz="3600" dirty="0">
                <a:effectLst/>
                <a:latin typeface="Arial Rounded MT Bold" panose="020F0704030504030204" pitchFamily="34" charset="0"/>
                <a:ea typeface="MS Mincho" panose="02020609040205080304" pitchFamily="49" charset="-128"/>
              </a:rPr>
              <a:t>	my glory all, the cross.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23377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78481"/>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Roxanne Groff  </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5166479"/>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P:	In grace and mercy, God forgives all our sins, and with joy and expectation calls us into new life for the sake of the world, through Jesus Christ our savior.</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7494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1" y="824563"/>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“Jesus, Keep Me Near the Cross”</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ELW 335</a:t>
            </a:r>
          </a:p>
        </p:txBody>
      </p:sp>
      <p:pic>
        <p:nvPicPr>
          <p:cNvPr id="5" name="Picture 4">
            <a:extLst>
              <a:ext uri="{FF2B5EF4-FFF2-40B4-BE49-F238E27FC236}">
                <a16:creationId xmlns:a16="http://schemas.microsoft.com/office/drawing/2014/main" id="{08DB2A1B-CEDD-C1E1-3F07-613DDE4203E7}"/>
              </a:ext>
            </a:extLst>
          </p:cNvPr>
          <p:cNvPicPr>
            <a:picLocks noChangeAspect="1"/>
          </p:cNvPicPr>
          <p:nvPr/>
        </p:nvPicPr>
        <p:blipFill>
          <a:blip r:embed="rId3"/>
          <a:stretch>
            <a:fillRect/>
          </a:stretch>
        </p:blipFill>
        <p:spPr>
          <a:xfrm>
            <a:off x="1413998" y="2264206"/>
            <a:ext cx="6316003" cy="4267570"/>
          </a:xfrm>
          <a:prstGeom prst="rect">
            <a:avLst/>
          </a:prstGeom>
        </p:spPr>
      </p:pic>
    </p:spTree>
    <p:extLst>
      <p:ext uri="{BB962C8B-B14F-4D97-AF65-F5344CB8AC3E}">
        <p14:creationId xmlns:p14="http://schemas.microsoft.com/office/powerpoint/2010/main" val="116415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“Jesus, Keep Me Near The Cross”	     ELW 335</a:t>
            </a:r>
          </a:p>
        </p:txBody>
      </p:sp>
      <p:sp>
        <p:nvSpPr>
          <p:cNvPr id="4" name="TextBox 3">
            <a:extLst>
              <a:ext uri="{FF2B5EF4-FFF2-40B4-BE49-F238E27FC236}">
                <a16:creationId xmlns:a16="http://schemas.microsoft.com/office/drawing/2014/main" id="{A4C62971-5479-5307-34EB-EA1628FF62B5}"/>
              </a:ext>
            </a:extLst>
          </p:cNvPr>
          <p:cNvSpPr txBox="1"/>
          <p:nvPr/>
        </p:nvSpPr>
        <p:spPr>
          <a:xfrm>
            <a:off x="232012" y="887104"/>
            <a:ext cx="8789158" cy="5632311"/>
          </a:xfrm>
          <a:prstGeom prst="rect">
            <a:avLst/>
          </a:prstGeom>
          <a:noFill/>
        </p:spPr>
        <p:txBody>
          <a:bodyPr wrap="square">
            <a:spAutoFit/>
          </a:bodyPr>
          <a:lstStyle/>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1	Jesus, keep me near the cross,</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there's a precious fountain;</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free to all, a healing stream</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flows from </a:t>
            </a:r>
            <a:r>
              <a:rPr lang="en-US" sz="3600" dirty="0" err="1">
                <a:effectLst/>
                <a:latin typeface="Arial Rounded MT Bold" panose="020F0704030504030204" pitchFamily="34" charset="0"/>
                <a:ea typeface="MS Mincho" panose="02020609040205080304" pitchFamily="49" charset="-128"/>
              </a:rPr>
              <a:t>Calv'ry's</a:t>
            </a:r>
            <a:r>
              <a:rPr lang="en-US" sz="3600" dirty="0">
                <a:effectLst/>
                <a:latin typeface="Arial Rounded MT Bold" panose="020F0704030504030204" pitchFamily="34" charset="0"/>
                <a:ea typeface="MS Mincho" panose="02020609040205080304" pitchFamily="49" charset="-128"/>
              </a:rPr>
              <a:t> mountain.</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In the cross, in the cross</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be my glory ever;</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till my ransomed soul shall find</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rest beyond the river.</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84409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“Jesus, Keep Me Near The Cross”	     ELW 335</a:t>
            </a:r>
          </a:p>
        </p:txBody>
      </p:sp>
      <p:sp>
        <p:nvSpPr>
          <p:cNvPr id="4" name="TextBox 3">
            <a:extLst>
              <a:ext uri="{FF2B5EF4-FFF2-40B4-BE49-F238E27FC236}">
                <a16:creationId xmlns:a16="http://schemas.microsoft.com/office/drawing/2014/main" id="{A4C62971-5479-5307-34EB-EA1628FF62B5}"/>
              </a:ext>
            </a:extLst>
          </p:cNvPr>
          <p:cNvSpPr txBox="1"/>
          <p:nvPr/>
        </p:nvSpPr>
        <p:spPr>
          <a:xfrm>
            <a:off x="232012" y="887104"/>
            <a:ext cx="8789158" cy="5632311"/>
          </a:xfrm>
          <a:prstGeom prst="rect">
            <a:avLst/>
          </a:prstGeom>
          <a:noFill/>
        </p:spPr>
        <p:txBody>
          <a:bodyPr wrap="square">
            <a:spAutoFit/>
          </a:bodyPr>
          <a:lstStyle/>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2	Near the cross, a trembling soul,</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love and mercy found me;</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there the bright and morning star</a:t>
            </a:r>
            <a:endParaRPr lang="en-US" sz="3600" dirty="0">
              <a:effectLst/>
              <a:latin typeface="Arial Rounded MT Bold" panose="020F0704030504030204" pitchFamily="34" charset="0"/>
              <a:ea typeface="Times New Roman" panose="02020603050405020304" pitchFamily="18" charset="0"/>
            </a:endParaRPr>
          </a:p>
          <a:p>
            <a:pPr marL="463550" marR="0" indent="-463550" defTabSz="7261225">
              <a:spcBef>
                <a:spcPts val="0"/>
              </a:spcBef>
              <a:spcAft>
                <a:spcPts val="0"/>
              </a:spcAft>
            </a:pPr>
            <a:r>
              <a:rPr lang="en-US" sz="3600" dirty="0">
                <a:effectLst/>
                <a:latin typeface="Arial Rounded MT Bold" panose="020F0704030504030204" pitchFamily="34" charset="0"/>
                <a:ea typeface="MS Mincho" panose="02020609040205080304" pitchFamily="49" charset="-128"/>
              </a:rPr>
              <a:t>	sheds its beams around me.  </a:t>
            </a:r>
            <a:endParaRPr lang="en-US" sz="3600" i="1" dirty="0">
              <a:effectLst/>
              <a:latin typeface="Arial Rounded MT Bold" panose="020F0704030504030204" pitchFamily="34" charset="0"/>
              <a:ea typeface="MS Mincho" panose="02020609040205080304" pitchFamily="49" charset="-128"/>
            </a:endParaRPr>
          </a:p>
          <a:p>
            <a:pPr marL="463550" indent="-463550" defTabSz="7261225"/>
            <a:endParaRPr lang="en-US" sz="3600" i="1" dirty="0">
              <a:latin typeface="Arial Rounded MT Bold" panose="020F0704030504030204" pitchFamily="34" charset="0"/>
              <a:ea typeface="MS Mincho" panose="02020609040205080304" pitchFamily="49" charset="-128"/>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In the cross, in the cross</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be my glory ever;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till my ransomed soul shall find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3550" marR="0" lvl="0" indent="-463550" algn="l" defTabSz="7261225"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rest beyond the river.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endParaRPr>
          </a:p>
        </p:txBody>
      </p:sp>
    </p:spTree>
    <p:extLst>
      <p:ext uri="{BB962C8B-B14F-4D97-AF65-F5344CB8AC3E}">
        <p14:creationId xmlns:p14="http://schemas.microsoft.com/office/powerpoint/2010/main" val="1446331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2608</TotalTime>
  <Words>3386</Words>
  <Application>Microsoft Office PowerPoint</Application>
  <PresentationFormat>On-screen Show (4:3)</PresentationFormat>
  <Paragraphs>313</Paragraphs>
  <Slides>59</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Arial Rounded MT Bold</vt:lpstr>
      <vt:lpstr>Calibri</vt:lpstr>
      <vt:lpstr>Calibri Light</vt:lpstr>
      <vt:lpstr>Symbol</vt:lpstr>
      <vt:lpstr>Times New Roman</vt:lpstr>
      <vt:lpstr>Office Theme</vt:lpstr>
      <vt:lpstr>1_Office Theme</vt:lpstr>
      <vt:lpstr>Trinity Evangelical Lutheran Church Youth Sunday! April 21, 2024</vt:lpstr>
      <vt:lpstr>Prelude           By Roxanne Groff     </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86</cp:revision>
  <dcterms:created xsi:type="dcterms:W3CDTF">2016-05-14T21:20:37Z</dcterms:created>
  <dcterms:modified xsi:type="dcterms:W3CDTF">2024-04-28T11:48:44Z</dcterms:modified>
</cp:coreProperties>
</file>