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62"/>
  </p:notesMasterIdLst>
  <p:sldIdLst>
    <p:sldId id="258" r:id="rId3"/>
    <p:sldId id="260" r:id="rId4"/>
    <p:sldId id="261" r:id="rId5"/>
    <p:sldId id="1415" r:id="rId6"/>
    <p:sldId id="1416" r:id="rId7"/>
    <p:sldId id="1417" r:id="rId8"/>
    <p:sldId id="267" r:id="rId9"/>
    <p:sldId id="1018" r:id="rId10"/>
    <p:sldId id="1418" r:id="rId11"/>
    <p:sldId id="270" r:id="rId12"/>
    <p:sldId id="272" r:id="rId13"/>
    <p:sldId id="271" r:id="rId14"/>
    <p:sldId id="273" r:id="rId15"/>
    <p:sldId id="274" r:id="rId16"/>
    <p:sldId id="275" r:id="rId17"/>
    <p:sldId id="348" r:id="rId18"/>
    <p:sldId id="277" r:id="rId19"/>
    <p:sldId id="1283" r:id="rId20"/>
    <p:sldId id="278" r:id="rId21"/>
    <p:sldId id="289" r:id="rId22"/>
    <p:sldId id="995" r:id="rId23"/>
    <p:sldId id="1381" r:id="rId24"/>
    <p:sldId id="339" r:id="rId25"/>
    <p:sldId id="1419" r:id="rId26"/>
    <p:sldId id="1421" r:id="rId27"/>
    <p:sldId id="1422" r:id="rId28"/>
    <p:sldId id="1420" r:id="rId29"/>
    <p:sldId id="334" r:id="rId30"/>
    <p:sldId id="335" r:id="rId31"/>
    <p:sldId id="336" r:id="rId32"/>
    <p:sldId id="337" r:id="rId33"/>
    <p:sldId id="338" r:id="rId34"/>
    <p:sldId id="304" r:id="rId35"/>
    <p:sldId id="305" r:id="rId36"/>
    <p:sldId id="1014" r:id="rId37"/>
    <p:sldId id="1291" r:id="rId38"/>
    <p:sldId id="311" r:id="rId39"/>
    <p:sldId id="312" r:id="rId40"/>
    <p:sldId id="313" r:id="rId41"/>
    <p:sldId id="314" r:id="rId42"/>
    <p:sldId id="315" r:id="rId43"/>
    <p:sldId id="316" r:id="rId44"/>
    <p:sldId id="317" r:id="rId45"/>
    <p:sldId id="318" r:id="rId46"/>
    <p:sldId id="1320" r:id="rId47"/>
    <p:sldId id="1292" r:id="rId48"/>
    <p:sldId id="1293" r:id="rId49"/>
    <p:sldId id="1295" r:id="rId50"/>
    <p:sldId id="321" r:id="rId51"/>
    <p:sldId id="1302" r:id="rId52"/>
    <p:sldId id="485" r:id="rId53"/>
    <p:sldId id="1017" r:id="rId54"/>
    <p:sldId id="297" r:id="rId55"/>
    <p:sldId id="1423" r:id="rId56"/>
    <p:sldId id="1424" r:id="rId57"/>
    <p:sldId id="1426" r:id="rId58"/>
    <p:sldId id="1425" r:id="rId59"/>
    <p:sldId id="1427" r:id="rId60"/>
    <p:sldId id="330" r:id="rId61"/>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3" autoAdjust="0"/>
    <p:restoredTop sz="94660"/>
  </p:normalViewPr>
  <p:slideViewPr>
    <p:cSldViewPr snapToGrid="0" snapToObjects="1" showGuides="1">
      <p:cViewPr varScale="1">
        <p:scale>
          <a:sx n="54" d="100"/>
          <a:sy n="54" d="100"/>
        </p:scale>
        <p:origin x="668" y="44"/>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5/25/2024</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2421407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10</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3740273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3069134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136169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15</a:t>
            </a:fld>
            <a:endParaRPr lang="en-US" altLang="en-US"/>
          </a:p>
        </p:txBody>
      </p:sp>
    </p:spTree>
    <p:extLst>
      <p:ext uri="{BB962C8B-B14F-4D97-AF65-F5344CB8AC3E}">
        <p14:creationId xmlns:p14="http://schemas.microsoft.com/office/powerpoint/2010/main" val="1285793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572276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18</a:t>
            </a:fld>
            <a:endParaRPr lang="en-US" altLang="en-US"/>
          </a:p>
        </p:txBody>
      </p:sp>
    </p:spTree>
    <p:extLst>
      <p:ext uri="{BB962C8B-B14F-4D97-AF65-F5344CB8AC3E}">
        <p14:creationId xmlns:p14="http://schemas.microsoft.com/office/powerpoint/2010/main" val="3231068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1041139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22</a:t>
            </a:fld>
            <a:endParaRPr lang="en-US" altLang="en-US"/>
          </a:p>
        </p:txBody>
      </p:sp>
    </p:spTree>
    <p:extLst>
      <p:ext uri="{BB962C8B-B14F-4D97-AF65-F5344CB8AC3E}">
        <p14:creationId xmlns:p14="http://schemas.microsoft.com/office/powerpoint/2010/main" val="2910206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35</a:t>
            </a:fld>
            <a:endParaRPr lang="en-US" altLang="en-US"/>
          </a:p>
        </p:txBody>
      </p:sp>
    </p:spTree>
    <p:extLst>
      <p:ext uri="{BB962C8B-B14F-4D97-AF65-F5344CB8AC3E}">
        <p14:creationId xmlns:p14="http://schemas.microsoft.com/office/powerpoint/2010/main" val="746713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36</a:t>
            </a:fld>
            <a:endParaRPr lang="en-US" altLang="en-US"/>
          </a:p>
        </p:txBody>
      </p:sp>
    </p:spTree>
    <p:extLst>
      <p:ext uri="{BB962C8B-B14F-4D97-AF65-F5344CB8AC3E}">
        <p14:creationId xmlns:p14="http://schemas.microsoft.com/office/powerpoint/2010/main" val="78270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p>
            <a:fld id="{4A63137F-0A46-428F-8C0D-010A5FAE342B}" type="slidenum">
              <a:rPr lang="en-US" altLang="en-US" smtClean="0"/>
              <a:t>50</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52</a:t>
            </a:fld>
            <a:endParaRPr lang="en-US" altLang="en-US"/>
          </a:p>
        </p:txBody>
      </p:sp>
    </p:spTree>
    <p:extLst>
      <p:ext uri="{BB962C8B-B14F-4D97-AF65-F5344CB8AC3E}">
        <p14:creationId xmlns:p14="http://schemas.microsoft.com/office/powerpoint/2010/main" val="4276680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822477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126724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219793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160219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338327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744310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191241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274097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260829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a:t>
            </a:fld>
            <a:endParaRPr lang="en-US" altLang="en-US"/>
          </a:p>
        </p:txBody>
      </p:sp>
    </p:spTree>
    <p:extLst>
      <p:ext uri="{BB962C8B-B14F-4D97-AF65-F5344CB8AC3E}">
        <p14:creationId xmlns:p14="http://schemas.microsoft.com/office/powerpoint/2010/main" val="3359844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7</a:t>
            </a:fld>
            <a:endParaRPr lang="en-US" altLang="en-US"/>
          </a:p>
        </p:txBody>
      </p:sp>
    </p:spTree>
    <p:extLst>
      <p:ext uri="{BB962C8B-B14F-4D97-AF65-F5344CB8AC3E}">
        <p14:creationId xmlns:p14="http://schemas.microsoft.com/office/powerpoint/2010/main" val="400491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8</a:t>
            </a:fld>
            <a:endParaRPr lang="en-US" altLang="en-US"/>
          </a:p>
        </p:txBody>
      </p:sp>
    </p:spTree>
    <p:extLst>
      <p:ext uri="{BB962C8B-B14F-4D97-AF65-F5344CB8AC3E}">
        <p14:creationId xmlns:p14="http://schemas.microsoft.com/office/powerpoint/2010/main" val="1565712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9</a:t>
            </a:fld>
            <a:endParaRPr lang="en-US" altLang="en-US"/>
          </a:p>
        </p:txBody>
      </p:sp>
    </p:spTree>
    <p:extLst>
      <p:ext uri="{BB962C8B-B14F-4D97-AF65-F5344CB8AC3E}">
        <p14:creationId xmlns:p14="http://schemas.microsoft.com/office/powerpoint/2010/main" val="2067189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5/25/2024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5/25/2024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5/25/2024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5/25/2024</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3972117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5/25/2024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223220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5/25/2024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042160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5/25/2024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3179893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5/25/2024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85606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5/25/2024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847905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5/25/2024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740198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5/25/2024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363047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5/25/2024</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5/25/2024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3548683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5/25/2024</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2056739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5/25/2024</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265625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5/25/2024</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5/25/2024</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5/25/2024</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5/25/2024</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5/25/2024</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5/25/2024</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5/25/2024</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a:stretch>
            <a:fillRect/>
          </a:stretch>
        </p:blipFill>
        <p:spPr>
          <a:xfrm>
            <a:off x="0" y="0"/>
            <a:ext cx="9144000" cy="6857999"/>
          </a:xfrm>
          <a:prstGeom prst="rect">
            <a:avLst/>
          </a:prstGeom>
        </p:spPr>
      </p:pic>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5/25/2024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5/25/2024</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extLst>
      <p:ext uri="{BB962C8B-B14F-4D97-AF65-F5344CB8AC3E}">
        <p14:creationId xmlns:p14="http://schemas.microsoft.com/office/powerpoint/2010/main" val="20774562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Rectangle 308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Rectangle 308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6" name="Rectangle 308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8" name="Rectangle 308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Oval 308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495031" y="891652"/>
            <a:ext cx="3309016" cy="3030724"/>
          </a:xfrm>
        </p:spPr>
        <p:txBody>
          <a:bodyPr vert="horz" lIns="91440" tIns="45720" rIns="91440" bIns="45720" rtlCol="0" anchor="b">
            <a:normAutofit/>
          </a:bodyPr>
          <a:lstStyle/>
          <a:p>
            <a:pPr algn="r" eaLnBrk="1" hangingPunct="1"/>
            <a:r>
              <a:rPr lang="en-US" altLang="en-US" sz="3600" kern="1200" dirty="0">
                <a:solidFill>
                  <a:srgbClr val="FFFFFF"/>
                </a:solidFill>
                <a:ea typeface="+mj-ea"/>
                <a:cs typeface="+mj-cs"/>
              </a:rPr>
              <a:t>Trinity Evangelical Lutheran Church</a:t>
            </a:r>
            <a:br>
              <a:rPr lang="en-US" altLang="en-US" sz="3600" kern="1200" dirty="0">
                <a:solidFill>
                  <a:srgbClr val="FFFFFF"/>
                </a:solidFill>
                <a:ea typeface="+mj-ea"/>
                <a:cs typeface="+mj-cs"/>
              </a:rPr>
            </a:br>
            <a:r>
              <a:rPr lang="en-US" altLang="en-US" sz="3600" kern="1200" dirty="0">
                <a:solidFill>
                  <a:srgbClr val="FFFFFF"/>
                </a:solidFill>
                <a:ea typeface="+mj-ea"/>
                <a:cs typeface="+mj-cs"/>
              </a:rPr>
              <a:t>May 26, 2024</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709343" y="4745317"/>
            <a:ext cx="3094704" cy="13751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r" defTabSz="914400" eaLnBrk="1" hangingPunct="1">
              <a:spcBef>
                <a:spcPts val="1000"/>
              </a:spcBef>
            </a:pPr>
            <a:r>
              <a:rPr lang="en-US" altLang="en-US" sz="3600" kern="1200" dirty="0">
                <a:solidFill>
                  <a:srgbClr val="FFFFFF"/>
                </a:solidFill>
                <a:latin typeface="Arial Rounded MT Bold" panose="020F0704030504030204" pitchFamily="34" charset="0"/>
                <a:ea typeface="+mn-ea"/>
                <a:cs typeface="+mn-cs"/>
              </a:rPr>
              <a:t>WELCOME!</a:t>
            </a:r>
          </a:p>
        </p:txBody>
      </p:sp>
      <p:pic>
        <p:nvPicPr>
          <p:cNvPr id="2" name="Picture 1" descr="A close-up of a statue&#10;&#10;Description automatically generated">
            <a:extLst>
              <a:ext uri="{FF2B5EF4-FFF2-40B4-BE49-F238E27FC236}">
                <a16:creationId xmlns:a16="http://schemas.microsoft.com/office/drawing/2014/main" id="{5309249C-C3B9-3395-63DE-AAF056D057C0}"/>
              </a:ext>
            </a:extLst>
          </p:cNvPr>
          <p:cNvPicPr>
            <a:picLocks noChangeAspect="1"/>
          </p:cNvPicPr>
          <p:nvPr/>
        </p:nvPicPr>
        <p:blipFill rotWithShape="1">
          <a:blip r:embed="rId3">
            <a:extLst>
              <a:ext uri="{28A0092B-C50C-407E-A947-70E740481C1C}">
                <a14:useLocalDpi xmlns:a14="http://schemas.microsoft.com/office/drawing/2010/main" val="0"/>
              </a:ext>
            </a:extLst>
          </a:blip>
          <a:srcRect b="27500"/>
          <a:stretch/>
        </p:blipFill>
        <p:spPr bwMode="auto">
          <a:xfrm>
            <a:off x="4175953" y="-25298"/>
            <a:ext cx="4960258" cy="6883297"/>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b="67517"/>
          <a:stretch/>
        </p:blipFill>
        <p:spPr>
          <a:xfrm>
            <a:off x="18600" y="856344"/>
            <a:ext cx="9118361" cy="5159992"/>
          </a:xfrm>
          <a:prstGeom prst="rect">
            <a:avLst/>
          </a:prstGeom>
        </p:spPr>
      </p:pic>
    </p:spTree>
    <p:extLst>
      <p:ext uri="{BB962C8B-B14F-4D97-AF65-F5344CB8AC3E}">
        <p14:creationId xmlns:p14="http://schemas.microsoft.com/office/powerpoint/2010/main" val="2289408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228" t="33408" r="1516" b="33843"/>
          <a:stretch/>
        </p:blipFill>
        <p:spPr>
          <a:xfrm>
            <a:off x="0" y="955965"/>
            <a:ext cx="9157803" cy="4925290"/>
          </a:xfrm>
          <a:prstGeom prst="rect">
            <a:avLst/>
          </a:prstGeom>
        </p:spPr>
      </p:pic>
    </p:spTree>
    <p:extLst>
      <p:ext uri="{BB962C8B-B14F-4D97-AF65-F5344CB8AC3E}">
        <p14:creationId xmlns:p14="http://schemas.microsoft.com/office/powerpoint/2010/main" val="335825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pic>
        <p:nvPicPr>
          <p:cNvPr id="2" name="Picture 1"/>
          <p:cNvPicPr>
            <a:picLocks noChangeAspect="1"/>
          </p:cNvPicPr>
          <p:nvPr/>
        </p:nvPicPr>
        <p:blipFill rotWithShape="1">
          <a:blip r:embed="rId3"/>
          <a:srcRect l="1311" t="65490" r="1751" b="267"/>
          <a:stretch/>
        </p:blipFill>
        <p:spPr>
          <a:xfrm>
            <a:off x="0" y="831272"/>
            <a:ext cx="9144000" cy="5798127"/>
          </a:xfrm>
          <a:prstGeom prst="rect">
            <a:avLst/>
          </a:prstGeom>
        </p:spPr>
      </p:pic>
    </p:spTree>
    <p:extLst>
      <p:ext uri="{BB962C8B-B14F-4D97-AF65-F5344CB8AC3E}">
        <p14:creationId xmlns:p14="http://schemas.microsoft.com/office/powerpoint/2010/main" val="11744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197987"/>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God in heaven; </a:t>
            </a:r>
          </a:p>
          <a:p>
            <a:r>
              <a:rPr lang="en-US" sz="4000" b="1" dirty="0">
                <a:solidFill>
                  <a:srgbClr val="222222"/>
                </a:solidFill>
                <a:latin typeface="Arial Rounded MT Bold" panose="020F0704030504030204" pitchFamily="34" charset="0"/>
              </a:rPr>
              <a:t>peace, goodwill to all the earth.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Mighty God of all creation, </a:t>
            </a:r>
          </a:p>
          <a:p>
            <a:r>
              <a:rPr lang="en-US" sz="4000" b="1" dirty="0">
                <a:solidFill>
                  <a:srgbClr val="222222"/>
                </a:solidFill>
                <a:latin typeface="Arial Rounded MT Bold" panose="020F0704030504030204" pitchFamily="34" charset="0"/>
              </a:rPr>
              <a:t>Father of surpassing worth:</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we exalt you, we adore you, </a:t>
            </a:r>
          </a:p>
          <a:p>
            <a:r>
              <a:rPr lang="en-US" sz="4000" b="1" dirty="0">
                <a:solidFill>
                  <a:srgbClr val="222222"/>
                </a:solidFill>
                <a:latin typeface="Arial Rounded MT Bold" panose="020F0704030504030204" pitchFamily="34" charset="0"/>
              </a:rPr>
              <a:t>we lift high our thanks and praise.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Saints and angels bow before you; here on earth our songs we raise.</a:t>
            </a:r>
            <a:endParaRPr lang="en-US" sz="4000" b="0" i="0" dirty="0">
              <a:solidFill>
                <a:srgbClr val="222222"/>
              </a:solidFill>
              <a:effectLst/>
              <a:latin typeface="Arial Rounded MT Bold" panose="020F0704030504030204" pitchFamily="34" charset="0"/>
            </a:endParaRPr>
          </a:p>
        </p:txBody>
      </p:sp>
      <p:sp>
        <p:nvSpPr>
          <p:cNvPr id="4" name="Rectangle 3">
            <a:extLst>
              <a:ext uri="{FF2B5EF4-FFF2-40B4-BE49-F238E27FC236}">
                <a16:creationId xmlns:a16="http://schemas.microsoft.com/office/drawing/2014/main" id="{CF3D1F17-4212-4CC9-A3DF-0EFB19E070A7}"/>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79057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508875"/>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Glory be to Christ forever, </a:t>
            </a:r>
          </a:p>
          <a:p>
            <a:r>
              <a:rPr lang="en-US" sz="4000" b="1" dirty="0">
                <a:solidFill>
                  <a:srgbClr val="222222"/>
                </a:solidFill>
                <a:latin typeface="Arial Rounded MT Bold" panose="020F0704030504030204" pitchFamily="34" charset="0"/>
              </a:rPr>
              <a:t>Lamb of God and Lord of love.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Son of God and gracious Savior, you have come from </a:t>
            </a:r>
            <a:r>
              <a:rPr lang="en-US" sz="4000" b="1" dirty="0" err="1">
                <a:solidFill>
                  <a:srgbClr val="222222"/>
                </a:solidFill>
                <a:latin typeface="Arial Rounded MT Bold" panose="020F0704030504030204" pitchFamily="34" charset="0"/>
              </a:rPr>
              <a:t>heav’n</a:t>
            </a:r>
            <a:r>
              <a:rPr lang="en-US" sz="4000" b="1" dirty="0">
                <a:solidFill>
                  <a:srgbClr val="222222"/>
                </a:solidFill>
                <a:latin typeface="Arial Rounded MT Bold" panose="020F0704030504030204" pitchFamily="34" charset="0"/>
              </a:rPr>
              <a:t> above;</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on the cross you died to save us; now you reign at God’s right hand.</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Hear our prayer; restore, forgive us; in your promise firm we stand.</a:t>
            </a:r>
            <a:endParaRPr lang="en-US" sz="4000" b="0" i="0" dirty="0">
              <a:solidFill>
                <a:srgbClr val="222222"/>
              </a:solidFill>
              <a:effectLst/>
              <a:latin typeface="Arial Rounded MT Bold" panose="020F0704030504030204" pitchFamily="34" charset="0"/>
            </a:endParaRPr>
          </a:p>
        </p:txBody>
      </p:sp>
      <p:sp>
        <p:nvSpPr>
          <p:cNvPr id="10" name="Rectangle 9">
            <a:extLst>
              <a:ext uri="{FF2B5EF4-FFF2-40B4-BE49-F238E27FC236}">
                <a16:creationId xmlns:a16="http://schemas.microsoft.com/office/drawing/2014/main" id="{0D825FCB-08CD-938C-2433-5BAC9D1E1E20}"/>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913170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4343" y="1377310"/>
            <a:ext cx="8955314" cy="5016758"/>
          </a:xfrm>
          <a:prstGeom prst="rect">
            <a:avLst/>
          </a:prstGeom>
        </p:spPr>
        <p:txBody>
          <a:bodyPr wrap="square">
            <a:spAutoFit/>
          </a:bodyPr>
          <a:lstStyle/>
          <a:p>
            <a:r>
              <a:rPr lang="en-US" sz="4000" b="1" dirty="0">
                <a:solidFill>
                  <a:srgbClr val="222222"/>
                </a:solidFill>
                <a:latin typeface="Arial Rounded MT Bold" panose="020F0704030504030204" pitchFamily="34" charset="0"/>
              </a:rPr>
              <a:t>Holy One we now acclaim you; </a:t>
            </a:r>
          </a:p>
          <a:p>
            <a:r>
              <a:rPr lang="en-US" sz="4000" b="1" dirty="0">
                <a:solidFill>
                  <a:srgbClr val="222222"/>
                </a:solidFill>
                <a:latin typeface="Arial Rounded MT Bold" panose="020F0704030504030204" pitchFamily="34" charset="0"/>
              </a:rPr>
              <a:t>Lord alone, to you we call;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Holy One in faith we name you, </a:t>
            </a:r>
          </a:p>
          <a:p>
            <a:r>
              <a:rPr lang="en-US" sz="4000" b="1" dirty="0">
                <a:solidFill>
                  <a:srgbClr val="222222"/>
                </a:solidFill>
                <a:latin typeface="Arial Rounded MT Bold" panose="020F0704030504030204" pitchFamily="34" charset="0"/>
              </a:rPr>
              <a:t>God most high, yet near to all:</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Jesus Christ, with God the Spirit, </a:t>
            </a:r>
          </a:p>
          <a:p>
            <a:r>
              <a:rPr lang="en-US" sz="4000" b="1" dirty="0">
                <a:solidFill>
                  <a:srgbClr val="222222"/>
                </a:solidFill>
                <a:latin typeface="Arial Rounded MT Bold" panose="020F0704030504030204" pitchFamily="34" charset="0"/>
              </a:rPr>
              <a:t>in the Father’s splendor bright.</a:t>
            </a:r>
            <a:endParaRPr lang="en-US" sz="4000" dirty="0">
              <a:solidFill>
                <a:srgbClr val="222222"/>
              </a:solidFill>
              <a:latin typeface="Arial Rounded MT Bold" panose="020F0704030504030204" pitchFamily="34" charset="0"/>
            </a:endParaRPr>
          </a:p>
          <a:p>
            <a:r>
              <a:rPr lang="en-US" sz="4000" b="1" dirty="0">
                <a:solidFill>
                  <a:srgbClr val="222222"/>
                </a:solidFill>
                <a:latin typeface="Arial Rounded MT Bold" panose="020F0704030504030204" pitchFamily="34" charset="0"/>
              </a:rPr>
              <a:t>For the peace that we inherit, </a:t>
            </a:r>
          </a:p>
          <a:p>
            <a:r>
              <a:rPr lang="en-US" sz="4000" b="1" dirty="0">
                <a:solidFill>
                  <a:srgbClr val="222222"/>
                </a:solidFill>
                <a:latin typeface="Arial Rounded MT Bold" panose="020F0704030504030204" pitchFamily="34" charset="0"/>
              </a:rPr>
              <a:t>glory be to God on high!</a:t>
            </a:r>
            <a:endParaRPr lang="en-US" sz="4000" b="0" i="0" dirty="0">
              <a:solidFill>
                <a:srgbClr val="222222"/>
              </a:solidFill>
              <a:effectLst/>
              <a:latin typeface="Arial Rounded MT Bold" panose="020F0704030504030204" pitchFamily="34" charset="0"/>
            </a:endParaRPr>
          </a:p>
        </p:txBody>
      </p:sp>
      <p:sp>
        <p:nvSpPr>
          <p:cNvPr id="8" name="Rectangle 7">
            <a:extLst>
              <a:ext uri="{FF2B5EF4-FFF2-40B4-BE49-F238E27FC236}">
                <a16:creationId xmlns:a16="http://schemas.microsoft.com/office/drawing/2014/main" id="{AB349273-B5B9-2EBB-70DD-4586D8C8D87B}"/>
              </a:ext>
            </a:extLst>
          </p:cNvPr>
          <p:cNvSpPr/>
          <p:nvPr/>
        </p:nvSpPr>
        <p:spPr>
          <a:xfrm>
            <a:off x="1406012" y="51769"/>
            <a:ext cx="7737987" cy="637932"/>
          </a:xfrm>
          <a:prstGeom prst="rect">
            <a:avLst/>
          </a:prstGeom>
        </p:spPr>
        <p:txBody>
          <a:bodyPr wrap="square">
            <a:spAutoFit/>
          </a:bodyPr>
          <a:lstStyle/>
          <a:p>
            <a:pPr marL="342900" marR="0" lvl="0" indent="-342900" algn="ctr">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HYMN OF PRAISE</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93984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BA48FEC2-DD0B-492D-AC1C-B93C6F913E50}"/>
              </a:ext>
            </a:extLst>
          </p:cNvPr>
          <p:cNvSpPr/>
          <p:nvPr/>
        </p:nvSpPr>
        <p:spPr>
          <a:xfrm>
            <a:off x="118753" y="695776"/>
            <a:ext cx="9025247" cy="5647700"/>
          </a:xfrm>
          <a:prstGeom prst="rect">
            <a:avLst/>
          </a:prstGeom>
        </p:spPr>
        <p:txBody>
          <a:bodyPr wrap="square">
            <a:spAutoFit/>
          </a:bodyPr>
          <a:lstStyle/>
          <a:p>
            <a:pPr marL="682625" marR="0" indent="-682625">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Let us pray…  Holy God, you have claimed us as your own, as your beloved children, in and through Jesus Christ, our savior and brother. Help us always to remember you love us more deeply and more unconditionally than any human parent. Call us into conversation with you each day, so we might stay connected to you, and be open to your guidance in our daily lives.  In Jesus’ name we pray.</a:t>
            </a:r>
            <a:endParaRPr lang="en-US" sz="3200" b="1" dirty="0">
              <a:solidFill>
                <a:srgbClr val="000000"/>
              </a:solidFill>
              <a:effectLst/>
              <a:latin typeface="Arial Rounded MT Bold" panose="020F0704030504030204" pitchFamily="34" charset="0"/>
              <a:ea typeface="Calibri" panose="020F0502020204030204" pitchFamily="34" charset="0"/>
            </a:endParaRPr>
          </a:p>
          <a:p>
            <a:pPr marL="682625" marR="0" indent="-682625">
              <a:spcBef>
                <a:spcPts val="0"/>
              </a:spcBef>
              <a:spcAft>
                <a:spcPts val="600"/>
              </a:spcAft>
            </a:pPr>
            <a:r>
              <a:rPr lang="en-US" sz="3600" b="1" dirty="0">
                <a:solidFill>
                  <a:srgbClr val="000000"/>
                </a:solidFill>
                <a:effectLst/>
                <a:latin typeface="Arial Rounded MT Bold" panose="020F0704030504030204" pitchFamily="34" charset="0"/>
                <a:ea typeface="Calibri" panose="020F0502020204030204" pitchFamily="34" charset="0"/>
              </a:rPr>
              <a:t>C:	Amen</a:t>
            </a:r>
            <a:endParaRPr lang="en-US" sz="36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207306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89961" y="0"/>
            <a:ext cx="8997507" cy="4108862"/>
          </a:xfrm>
          <a:prstGeom prst="rect">
            <a:avLst/>
          </a:prstGeom>
        </p:spPr>
      </p:pic>
    </p:spTree>
    <p:extLst>
      <p:ext uri="{BB962C8B-B14F-4D97-AF65-F5344CB8AC3E}">
        <p14:creationId xmlns:p14="http://schemas.microsoft.com/office/powerpoint/2010/main" val="6034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345718" y="1474170"/>
            <a:ext cx="8452563"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Our scripture reading is from the Holy Gospel according to Saint Luke, the 11</a:t>
            </a:r>
            <a:r>
              <a:rPr lang="en-US" sz="3600" baseline="30000" dirty="0">
                <a:solidFill>
                  <a:prstClr val="black"/>
                </a:solidFill>
                <a:latin typeface="Arial Rounded MT Bold" panose="020F0704030504030204" pitchFamily="34" charset="0"/>
                <a:ea typeface="Calibri" panose="020F0502020204030204" pitchFamily="34" charset="0"/>
              </a:rPr>
              <a:t>th</a:t>
            </a:r>
            <a:r>
              <a:rPr lang="en-US" sz="3600" dirty="0">
                <a:solidFill>
                  <a:prstClr val="black"/>
                </a:solidFill>
                <a:latin typeface="Arial Rounded MT Bold" panose="020F0704030504030204" pitchFamily="34" charset="0"/>
                <a:ea typeface="Calibri" panose="020F0502020204030204" pitchFamily="34" charset="0"/>
              </a:rPr>
              <a:t> chapter.</a:t>
            </a:r>
          </a:p>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 </a:t>
            </a: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E9FA35E5-C22E-4876-B6DA-86D7CFD84609}"/>
              </a:ext>
            </a:extLst>
          </p:cNvPr>
          <p:cNvSpPr>
            <a:spLocks noGrp="1"/>
          </p:cNvSpPr>
          <p:nvPr>
            <p:ph type="title"/>
          </p:nvPr>
        </p:nvSpPr>
        <p:spPr>
          <a:xfrm>
            <a:off x="272264" y="1382956"/>
            <a:ext cx="8192654" cy="701484"/>
          </a:xfrm>
        </p:spPr>
        <p:txBody>
          <a:bodyPr anchor="t"/>
          <a:lstStyle/>
          <a:p>
            <a:pPr marL="571500" marR="0" lvl="0" indent="-571500">
              <a:lnSpc>
                <a:spcPct val="100000"/>
              </a:lnSpc>
              <a:spcBef>
                <a:spcPts val="0"/>
              </a:spcBef>
              <a:spcAft>
                <a:spcPts val="6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a:t>
            </a:r>
            <a:r>
              <a:rPr lang="en-US" sz="3600" b="1" dirty="0">
                <a:solidFill>
                  <a:srgbClr val="000000"/>
                </a:solidFill>
                <a:ea typeface="Calibri" panose="020F0502020204030204" pitchFamily="34" charset="0"/>
              </a:rPr>
              <a:t>  </a:t>
            </a:r>
            <a:r>
              <a:rPr lang="en-US" sz="3600" i="1" dirty="0">
                <a:solidFill>
                  <a:srgbClr val="000000"/>
                </a:solidFill>
                <a:effectLst/>
                <a:latin typeface="Arial Rounded MT Bold" panose="020F0704030504030204" pitchFamily="34" charset="0"/>
                <a:ea typeface="Calibri" panose="020F0502020204030204" pitchFamily="34" charset="0"/>
              </a:rPr>
              <a:t>By Pam Sherman					</a:t>
            </a:r>
            <a:endParaRPr lang="en-US" sz="36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C9E60F6B-FED9-4E5F-A70B-7DC504A676CB}"/>
              </a:ext>
            </a:extLst>
          </p:cNvPr>
          <p:cNvSpPr/>
          <p:nvPr/>
        </p:nvSpPr>
        <p:spPr>
          <a:xfrm>
            <a:off x="272264" y="2828284"/>
            <a:ext cx="8785109" cy="1415772"/>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 and Ringing of the Bell</a:t>
            </a:r>
            <a:br>
              <a:rPr lang="en-US" sz="3600" b="1" dirty="0">
                <a:solidFill>
                  <a:srgbClr val="000000"/>
                </a:solidFill>
                <a:latin typeface="Arial Rounded MT Bold" panose="020F0704030504030204" pitchFamily="34" charset="0"/>
                <a:ea typeface="Calibri" panose="020F0502020204030204" pitchFamily="34" charset="0"/>
              </a:rPr>
            </a:br>
            <a:endParaRPr lang="en-US" sz="1400" dirty="0"/>
          </a:p>
        </p:txBody>
      </p:sp>
      <p:sp>
        <p:nvSpPr>
          <p:cNvPr id="3" name="Rectangle 2">
            <a:extLst>
              <a:ext uri="{FF2B5EF4-FFF2-40B4-BE49-F238E27FC236}">
                <a16:creationId xmlns:a16="http://schemas.microsoft.com/office/drawing/2014/main" id="{B8588CE1-B3F8-4002-BD43-0154334815CB}"/>
              </a:ext>
            </a:extLst>
          </p:cNvPr>
          <p:cNvSpPr/>
          <p:nvPr/>
        </p:nvSpPr>
        <p:spPr>
          <a:xfrm>
            <a:off x="320390" y="4367263"/>
            <a:ext cx="8688856" cy="1200329"/>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Dean Thompson</a:t>
            </a:r>
          </a:p>
          <a:p>
            <a:endParaRPr lang="en-US" sz="3600" b="1" dirty="0">
              <a:solidFill>
                <a:srgbClr val="000000"/>
              </a:solidFill>
              <a:latin typeface="Arial Rounded MT Bold" panose="020F0704030504030204" pitchFamily="34" charset="0"/>
            </a:endParaRP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707886"/>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4000" b="1" dirty="0">
                <a:effectLst/>
                <a:latin typeface="Arial Rounded MT Bold" panose="020F0704030504030204" pitchFamily="34" charset="0"/>
                <a:ea typeface="Times New Roman" panose="02020603050405020304" pitchFamily="18" charset="0"/>
                <a:cs typeface="Times New Roman" panose="02020603050405020304" pitchFamily="18" charset="0"/>
              </a:rPr>
              <a:t>Luke 11:2-4</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42ADC33-BC3F-1F68-7AE7-90CBA6494376}"/>
              </a:ext>
            </a:extLst>
          </p:cNvPr>
          <p:cNvSpPr txBox="1"/>
          <p:nvPr/>
        </p:nvSpPr>
        <p:spPr>
          <a:xfrm>
            <a:off x="475013" y="1413164"/>
            <a:ext cx="8467106" cy="3970318"/>
          </a:xfrm>
          <a:prstGeom prst="rect">
            <a:avLst/>
          </a:prstGeom>
          <a:noFill/>
        </p:spPr>
        <p:txBody>
          <a:bodyPr wrap="square">
            <a:spAutoFit/>
          </a:bodyPr>
          <a:lstStyle/>
          <a:p>
            <a:pPr marL="0" marR="0">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said to them, “When you pray, say: Father, hallowed be your name. Your kingdom come.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Give us each day our daily bread.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forgive us our sins, for we ourselves forgive everyone indebted to us. And do not bring us to the time of trial.”</a:t>
            </a:r>
          </a:p>
        </p:txBody>
      </p:sp>
    </p:spTree>
    <p:extLst>
      <p:ext uri="{BB962C8B-B14F-4D97-AF65-F5344CB8AC3E}">
        <p14:creationId xmlns:p14="http://schemas.microsoft.com/office/powerpoint/2010/main" val="3728942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R: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9A7C9C1-8527-7F94-8CAC-44162C21D291}"/>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Luke 11:2-4</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771525" y="1967266"/>
            <a:ext cx="1971675" cy="25472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kern="1200" dirty="0">
                <a:solidFill>
                  <a:srgbClr val="FFFFFF"/>
                </a:solidFill>
                <a:latin typeface="Arial Rounded MT Bold" panose="020F0704030504030204" pitchFamily="34" charset="0"/>
                <a:ea typeface="+mj-ea"/>
                <a:cs typeface="+mj-cs"/>
              </a:rPr>
              <a:t>Sermon</a:t>
            </a:r>
          </a:p>
        </p:txBody>
      </p:sp>
      <p:pic>
        <p:nvPicPr>
          <p:cNvPr id="2" name="Picture 1" descr="A close-up of a statue&#10;&#10;Description automatically generated">
            <a:extLst>
              <a:ext uri="{FF2B5EF4-FFF2-40B4-BE49-F238E27FC236}">
                <a16:creationId xmlns:a16="http://schemas.microsoft.com/office/drawing/2014/main" id="{6928BEFB-1C66-F427-D511-D4B40233375D}"/>
              </a:ext>
            </a:extLst>
          </p:cNvPr>
          <p:cNvPicPr>
            <a:picLocks noChangeAspect="1"/>
          </p:cNvPicPr>
          <p:nvPr/>
        </p:nvPicPr>
        <p:blipFill rotWithShape="1">
          <a:blip r:embed="rId3">
            <a:extLst>
              <a:ext uri="{28A0092B-C50C-407E-A947-70E740481C1C}">
                <a14:useLocalDpi xmlns:a14="http://schemas.microsoft.com/office/drawing/2010/main" val="0"/>
              </a:ext>
            </a:extLst>
          </a:blip>
          <a:srcRect b="27500"/>
          <a:stretch/>
        </p:blipFill>
        <p:spPr bwMode="auto">
          <a:xfrm>
            <a:off x="4175953" y="-25298"/>
            <a:ext cx="4960258" cy="68832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46591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0" y="107209"/>
            <a:ext cx="4175953" cy="1938992"/>
          </a:xfrm>
          <a:prstGeom prst="rect">
            <a:avLst/>
          </a:prstGeom>
        </p:spPr>
        <p:txBody>
          <a:bodyPr wrap="square">
            <a:spAutoFit/>
          </a:bodyPr>
          <a:lstStyle/>
          <a:p>
            <a:pPr marR="0" lvl="0" algn="ctr">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Hymn</a:t>
            </a:r>
          </a:p>
          <a:p>
            <a:pPr marR="0" lvl="0" algn="ctr">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of the</a:t>
            </a:r>
          </a:p>
          <a:p>
            <a:pPr marR="0" lvl="0" algn="ctr">
              <a:spcBef>
                <a:spcPts val="0"/>
              </a:spcBef>
              <a:spcAft>
                <a:spcPts val="0"/>
              </a:spcAft>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Day</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DA86148-E673-F2E9-250D-0F87D3635E42}"/>
              </a:ext>
            </a:extLst>
          </p:cNvPr>
          <p:cNvSpPr txBox="1"/>
          <p:nvPr/>
        </p:nvSpPr>
        <p:spPr>
          <a:xfrm>
            <a:off x="154380" y="2917640"/>
            <a:ext cx="4286992" cy="1754326"/>
          </a:xfrm>
          <a:prstGeom prst="rect">
            <a:avLst/>
          </a:prstGeom>
          <a:noFill/>
        </p:spPr>
        <p:txBody>
          <a:bodyPr wrap="square">
            <a:spAutoFit/>
          </a:bodyPr>
          <a:lstStyle/>
          <a:p>
            <a:pPr algn="ctr"/>
            <a:r>
              <a:rPr lang="en-US" sz="3600" dirty="0">
                <a:latin typeface="Arial Rounded MT Bold" panose="020F0704030504030204" pitchFamily="34" charset="0"/>
              </a:rPr>
              <a:t>“Our Father, by Whose Name”</a:t>
            </a:r>
          </a:p>
          <a:p>
            <a:pPr algn="ctr"/>
            <a:r>
              <a:rPr lang="en-US" sz="3600" dirty="0">
                <a:latin typeface="Arial Rounded MT Bold" panose="020F0704030504030204" pitchFamily="34" charset="0"/>
              </a:rPr>
              <a:t>ELW 640</a:t>
            </a:r>
          </a:p>
        </p:txBody>
      </p:sp>
      <p:pic>
        <p:nvPicPr>
          <p:cNvPr id="5" name="Picture 4" descr="A close-up of a statue&#10;&#10;Description automatically generated">
            <a:extLst>
              <a:ext uri="{FF2B5EF4-FFF2-40B4-BE49-F238E27FC236}">
                <a16:creationId xmlns:a16="http://schemas.microsoft.com/office/drawing/2014/main" id="{35DA69B4-D55A-9564-D65B-9F25D767DEA5}"/>
              </a:ext>
            </a:extLst>
          </p:cNvPr>
          <p:cNvPicPr>
            <a:picLocks noChangeAspect="1"/>
          </p:cNvPicPr>
          <p:nvPr/>
        </p:nvPicPr>
        <p:blipFill rotWithShape="1">
          <a:blip r:embed="rId2">
            <a:extLst>
              <a:ext uri="{28A0092B-C50C-407E-A947-70E740481C1C}">
                <a14:useLocalDpi xmlns:a14="http://schemas.microsoft.com/office/drawing/2010/main" val="0"/>
              </a:ext>
            </a:extLst>
          </a:blip>
          <a:srcRect b="27500"/>
          <a:stretch/>
        </p:blipFill>
        <p:spPr bwMode="auto">
          <a:xfrm>
            <a:off x="4175953" y="-25298"/>
            <a:ext cx="4960258" cy="68832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7647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0" y="107209"/>
            <a:ext cx="9144000" cy="584775"/>
          </a:xfrm>
          <a:prstGeom prst="rect">
            <a:avLst/>
          </a:prstGeom>
        </p:spPr>
        <p:txBody>
          <a:bodyPr wrap="square">
            <a:spAutoFit/>
          </a:bodyPr>
          <a:lstStyle/>
          <a:p>
            <a:pPr marL="342900" marR="0" lvl="0" indent="-342900" defTabSz="8455025">
              <a:spcBef>
                <a:spcPts val="0"/>
              </a:spcBef>
              <a:spcAft>
                <a:spcPts val="0"/>
              </a:spcAft>
              <a:buFont typeface="Symbol" panose="05050102010706020507" pitchFamily="18" charset="2"/>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“Our Father, by Whose Name”          ELW 640</a:t>
            </a:r>
          </a:p>
        </p:txBody>
      </p:sp>
      <p:sp>
        <p:nvSpPr>
          <p:cNvPr id="4" name="TextBox 3">
            <a:extLst>
              <a:ext uri="{FF2B5EF4-FFF2-40B4-BE49-F238E27FC236}">
                <a16:creationId xmlns:a16="http://schemas.microsoft.com/office/drawing/2014/main" id="{E04BBDB1-9CC1-A0E9-F4F6-7CACCA60AC9A}"/>
              </a:ext>
            </a:extLst>
          </p:cNvPr>
          <p:cNvSpPr txBox="1"/>
          <p:nvPr/>
        </p:nvSpPr>
        <p:spPr>
          <a:xfrm>
            <a:off x="807522" y="1056904"/>
            <a:ext cx="7528956" cy="5078313"/>
          </a:xfrm>
          <a:prstGeom prst="rect">
            <a:avLst/>
          </a:prstGeom>
          <a:noFill/>
        </p:spPr>
        <p:txBody>
          <a:bodyPr wrap="square">
            <a:spAutoFit/>
          </a:bodyPr>
          <a:lstStyle/>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1	Our Father, by whose name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all parenthood is known,</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in love divine you claim</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each </a:t>
            </a:r>
            <a:r>
              <a:rPr lang="en-US" sz="3600" dirty="0" err="1">
                <a:effectLst/>
                <a:latin typeface="Arial Rounded MT Bold" panose="020F0704030504030204" pitchFamily="34" charset="0"/>
                <a:ea typeface="MS Mincho" panose="020B0400000000000000" pitchFamily="49" charset="-128"/>
              </a:rPr>
              <a:t>fam'ly</a:t>
            </a:r>
            <a:r>
              <a:rPr lang="en-US" sz="3600" dirty="0">
                <a:effectLst/>
                <a:latin typeface="Arial Rounded MT Bold" panose="020F0704030504030204" pitchFamily="34" charset="0"/>
                <a:ea typeface="MS Mincho" panose="020B0400000000000000" pitchFamily="49" charset="-128"/>
              </a:rPr>
              <a:t> as your own.</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Bless mothers, fathers,                            guarding well,</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with constant love as sentinel,</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the homes in which                                                     your people dwell.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243238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0" y="107209"/>
            <a:ext cx="9144000" cy="584775"/>
          </a:xfrm>
          <a:prstGeom prst="rect">
            <a:avLst/>
          </a:prstGeom>
        </p:spPr>
        <p:txBody>
          <a:bodyPr wrap="square">
            <a:spAutoFit/>
          </a:bodyPr>
          <a:lstStyle/>
          <a:p>
            <a:pPr marL="342900" marR="0" lvl="0" indent="-342900" defTabSz="8455025">
              <a:spcBef>
                <a:spcPts val="0"/>
              </a:spcBef>
              <a:spcAft>
                <a:spcPts val="0"/>
              </a:spcAft>
              <a:buFont typeface="Symbol" panose="05050102010706020507" pitchFamily="18" charset="2"/>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“Our Father, by Whose Name”          ELW 640</a:t>
            </a:r>
          </a:p>
        </p:txBody>
      </p:sp>
      <p:sp>
        <p:nvSpPr>
          <p:cNvPr id="4" name="TextBox 3">
            <a:extLst>
              <a:ext uri="{FF2B5EF4-FFF2-40B4-BE49-F238E27FC236}">
                <a16:creationId xmlns:a16="http://schemas.microsoft.com/office/drawing/2014/main" id="{E04BBDB1-9CC1-A0E9-F4F6-7CACCA60AC9A}"/>
              </a:ext>
            </a:extLst>
          </p:cNvPr>
          <p:cNvSpPr txBox="1"/>
          <p:nvPr/>
        </p:nvSpPr>
        <p:spPr>
          <a:xfrm>
            <a:off x="546265" y="1166842"/>
            <a:ext cx="8051470" cy="4524315"/>
          </a:xfrm>
          <a:prstGeom prst="rect">
            <a:avLst/>
          </a:prstGeom>
          <a:noFill/>
        </p:spPr>
        <p:txBody>
          <a:bodyPr wrap="square">
            <a:spAutoFit/>
          </a:bodyPr>
          <a:lstStyle/>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2	O Christ, yourself a child</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within an earthly home,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with heart still undefiled</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to full adulthood come: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our children bless in </a:t>
            </a:r>
            <a:r>
              <a:rPr lang="en-US" sz="3600" dirty="0" err="1">
                <a:effectLst/>
                <a:latin typeface="Arial Rounded MT Bold" panose="020F0704030504030204" pitchFamily="34" charset="0"/>
                <a:ea typeface="MS Mincho" panose="020B0400000000000000" pitchFamily="49" charset="-128"/>
              </a:rPr>
              <a:t>ev'ry</a:t>
            </a:r>
            <a:r>
              <a:rPr lang="en-US" sz="3600" dirty="0">
                <a:effectLst/>
                <a:latin typeface="Arial Rounded MT Bold" panose="020F0704030504030204" pitchFamily="34" charset="0"/>
                <a:ea typeface="MS Mincho" panose="020B0400000000000000" pitchFamily="49" charset="-128"/>
              </a:rPr>
              <a:t> place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that they may all behold your face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and, knowing you,                                  may grow in grace.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074719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0" y="107209"/>
            <a:ext cx="9144000" cy="584775"/>
          </a:xfrm>
          <a:prstGeom prst="rect">
            <a:avLst/>
          </a:prstGeom>
        </p:spPr>
        <p:txBody>
          <a:bodyPr wrap="square">
            <a:spAutoFit/>
          </a:bodyPr>
          <a:lstStyle/>
          <a:p>
            <a:pPr marL="342900" marR="0" lvl="0" indent="-342900" defTabSz="8455025">
              <a:spcBef>
                <a:spcPts val="0"/>
              </a:spcBef>
              <a:spcAft>
                <a:spcPts val="0"/>
              </a:spcAft>
              <a:buFont typeface="Symbol" panose="05050102010706020507" pitchFamily="18" charset="2"/>
              <a:buChar char=""/>
            </a:pPr>
            <a:r>
              <a:rPr lang="en-US" sz="3200" b="1" dirty="0">
                <a:latin typeface="Arial Rounded MT Bold" panose="020F0704030504030204" pitchFamily="34" charset="0"/>
                <a:ea typeface="Calibri" panose="020F0502020204030204" pitchFamily="34" charset="0"/>
                <a:cs typeface="Times New Roman" panose="02020603050405020304" pitchFamily="18" charset="0"/>
              </a:rPr>
              <a:t>“Our Father, by Whose Name”          ELW 640</a:t>
            </a:r>
          </a:p>
        </p:txBody>
      </p:sp>
      <p:sp>
        <p:nvSpPr>
          <p:cNvPr id="4" name="TextBox 3">
            <a:extLst>
              <a:ext uri="{FF2B5EF4-FFF2-40B4-BE49-F238E27FC236}">
                <a16:creationId xmlns:a16="http://schemas.microsoft.com/office/drawing/2014/main" id="{E04BBDB1-9CC1-A0E9-F4F6-7CACCA60AC9A}"/>
              </a:ext>
            </a:extLst>
          </p:cNvPr>
          <p:cNvSpPr txBox="1"/>
          <p:nvPr/>
        </p:nvSpPr>
        <p:spPr>
          <a:xfrm>
            <a:off x="190005" y="1405741"/>
            <a:ext cx="8811491" cy="3970318"/>
          </a:xfrm>
          <a:prstGeom prst="rect">
            <a:avLst/>
          </a:prstGeom>
          <a:noFill/>
        </p:spPr>
        <p:txBody>
          <a:bodyPr wrap="square">
            <a:spAutoFit/>
          </a:bodyPr>
          <a:lstStyle/>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3	O Holy Spirit, bind</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our hearts in unity</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and teach us how to find</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the love from self set free;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in all our hearts such love increase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that </a:t>
            </a:r>
            <a:r>
              <a:rPr lang="en-US" sz="3600" dirty="0" err="1">
                <a:effectLst/>
                <a:latin typeface="Arial Rounded MT Bold" panose="020F0704030504030204" pitchFamily="34" charset="0"/>
                <a:ea typeface="MS Mincho" panose="020B0400000000000000" pitchFamily="49" charset="-128"/>
              </a:rPr>
              <a:t>ev'ry</a:t>
            </a:r>
            <a:r>
              <a:rPr lang="en-US" sz="3600" dirty="0">
                <a:effectLst/>
                <a:latin typeface="Arial Rounded MT Bold" panose="020F0704030504030204" pitchFamily="34" charset="0"/>
                <a:ea typeface="MS Mincho" panose="020B0400000000000000" pitchFamily="49" charset="-128"/>
              </a:rPr>
              <a:t> home, by this release,</a:t>
            </a:r>
            <a:endParaRPr lang="en-US" sz="3600" dirty="0">
              <a:effectLst/>
              <a:latin typeface="Arial Rounded MT Bold" panose="020F0704030504030204" pitchFamily="34" charset="0"/>
              <a:ea typeface="Times New Roman" panose="02020603050405020304" pitchFamily="18" charset="0"/>
            </a:endParaRPr>
          </a:p>
          <a:p>
            <a:pPr marL="463550" marR="0" indent="-463550">
              <a:spcBef>
                <a:spcPts val="0"/>
              </a:spcBef>
              <a:spcAft>
                <a:spcPts val="0"/>
              </a:spcAft>
            </a:pPr>
            <a:r>
              <a:rPr lang="en-US" sz="3600" dirty="0">
                <a:effectLst/>
                <a:latin typeface="Arial Rounded MT Bold" panose="020F0704030504030204" pitchFamily="34" charset="0"/>
                <a:ea typeface="MS Mincho" panose="020B0400000000000000" pitchFamily="49" charset="-128"/>
              </a:rPr>
              <a:t>	may be the dwelling place of peace.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209782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8774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THANKSGIVING FOR BAPTISM</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0" y="912687"/>
            <a:ext cx="914400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6" name="TextBox 5">
            <a:extLst>
              <a:ext uri="{FF2B5EF4-FFF2-40B4-BE49-F238E27FC236}">
                <a16:creationId xmlns:a16="http://schemas.microsoft.com/office/drawing/2014/main" id="{85F9F0D2-04FD-3D43-D8F2-594776205760}"/>
              </a:ext>
            </a:extLst>
          </p:cNvPr>
          <p:cNvSpPr txBox="1"/>
          <p:nvPr/>
        </p:nvSpPr>
        <p:spPr>
          <a:xfrm>
            <a:off x="321501" y="2802576"/>
            <a:ext cx="8500998" cy="2139047"/>
          </a:xfrm>
          <a:prstGeom prst="rect">
            <a:avLst/>
          </a:prstGeom>
          <a:noFill/>
        </p:spPr>
        <p:txBody>
          <a:bodyPr wrap="square">
            <a:spAutoFit/>
          </a:bodyPr>
          <a:lstStyle/>
          <a:p>
            <a:pPr marL="285750" marR="0" indent="-285750">
              <a:spcBef>
                <a:spcPts val="0"/>
              </a:spcBef>
              <a:spcAft>
                <a:spcPts val="6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Blessed be the holy Trinity, </a:t>
            </a:r>
            <a:r>
              <a:rPr lang="en-US" sz="3200" dirty="0">
                <a:solidFill>
                  <a:srgbClr val="C00000"/>
                </a:solidFill>
                <a:effectLst/>
                <a:latin typeface="Arial Rounded MT Bold" panose="020F0704030504030204" pitchFamily="34" charset="0"/>
                <a:ea typeface="Calibri" panose="020F0502020204030204" pitchFamily="34" charset="0"/>
                <a:cs typeface="Segoe UI Symbol" panose="020B0502040204020203" pitchFamily="34" charset="0"/>
              </a:rPr>
              <a:t>☩</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one God, the fountain of living water, the rock who gave us birth, our light and our salvation.</a:t>
            </a:r>
          </a:p>
          <a:p>
            <a:pPr marL="285750" marR="0" indent="-285750">
              <a:spcBef>
                <a:spcPts val="0"/>
              </a:spcBef>
              <a:spcAft>
                <a:spcPts val="60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294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latin typeface="Arial Rounded MT Bold" panose="020F0704030504030204" pitchFamily="34" charset="0"/>
                <a:ea typeface="Calibri" panose="020F0502020204030204" pitchFamily="34" charset="0"/>
                <a:cs typeface="Times New Roman" panose="02020603050405020304" pitchFamily="18" charset="0"/>
              </a:rPr>
              <a:t>A:	God, our shepherd,</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475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Confident that you care for all our needs, we lift these prayers, spoken and unspoken, into your loving hands.</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D568DF-5F3A-4225-9A3D-7196971BE121}"/>
              </a:ext>
            </a:extLst>
          </p:cNvPr>
          <p:cNvSpPr/>
          <p:nvPr/>
        </p:nvSpPr>
        <p:spPr>
          <a:xfrm>
            <a:off x="771525" y="1967266"/>
            <a:ext cx="1971675" cy="2547257"/>
          </a:xfrm>
          <a:prstGeom prst="rect">
            <a:avLst/>
          </a:prstGeom>
          <a:noFill/>
        </p:spPr>
        <p:txBody>
          <a:bodyPr vert="horz" lIns="91440" tIns="45720" rIns="91440" bIns="45720" rtlCol="0" anchor="ctr">
            <a:normAutofit/>
          </a:bodyPr>
          <a:lstStyle/>
          <a:p>
            <a:pPr marR="0" lvl="0" algn="ctr" defTabSz="914400" eaLnBrk="1" hangingPunct="1">
              <a:lnSpc>
                <a:spcPct val="90000"/>
              </a:lnSpc>
              <a:spcAft>
                <a:spcPts val="600"/>
              </a:spcAft>
            </a:pPr>
            <a:r>
              <a:rPr lang="en-US" sz="3100" b="1" kern="1200">
                <a:solidFill>
                  <a:srgbClr val="FFFFFF"/>
                </a:solidFill>
                <a:latin typeface="+mj-lt"/>
                <a:ea typeface="+mj-ea"/>
                <a:cs typeface="+mj-cs"/>
              </a:rPr>
              <a:t>OFFERING</a:t>
            </a:r>
          </a:p>
        </p:txBody>
      </p:sp>
      <p:pic>
        <p:nvPicPr>
          <p:cNvPr id="2" name="Picture 1" descr="A close-up of a statue&#10;&#10;Description automatically generated">
            <a:extLst>
              <a:ext uri="{FF2B5EF4-FFF2-40B4-BE49-F238E27FC236}">
                <a16:creationId xmlns:a16="http://schemas.microsoft.com/office/drawing/2014/main" id="{9978262F-2AF4-371E-32DA-DADFCCBDA5B7}"/>
              </a:ext>
            </a:extLst>
          </p:cNvPr>
          <p:cNvPicPr>
            <a:picLocks noChangeAspect="1"/>
          </p:cNvPicPr>
          <p:nvPr/>
        </p:nvPicPr>
        <p:blipFill rotWithShape="1">
          <a:blip r:embed="rId3">
            <a:extLst>
              <a:ext uri="{28A0092B-C50C-407E-A947-70E740481C1C}">
                <a14:useLocalDpi xmlns:a14="http://schemas.microsoft.com/office/drawing/2010/main" val="0"/>
              </a:ext>
            </a:extLst>
          </a:blip>
          <a:srcRect b="27500"/>
          <a:stretch/>
        </p:blipFill>
        <p:spPr bwMode="auto">
          <a:xfrm>
            <a:off x="4175953" y="-25298"/>
            <a:ext cx="4960258" cy="68832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63240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5D568DF-5F3A-4225-9A3D-7196971BE121}"/>
              </a:ext>
            </a:extLst>
          </p:cNvPr>
          <p:cNvSpPr/>
          <p:nvPr/>
        </p:nvSpPr>
        <p:spPr>
          <a:xfrm>
            <a:off x="771525" y="1967266"/>
            <a:ext cx="1971675" cy="2547257"/>
          </a:xfrm>
          <a:prstGeom prst="rect">
            <a:avLst/>
          </a:prstGeom>
          <a:noFill/>
        </p:spPr>
        <p:txBody>
          <a:bodyPr vert="horz" lIns="91440" tIns="45720" rIns="91440" bIns="45720" rtlCol="0" anchor="ctr">
            <a:normAutofit/>
          </a:bodyPr>
          <a:lstStyle/>
          <a:p>
            <a:pPr marR="0" lvl="0" algn="ctr" defTabSz="914400" eaLnBrk="1" hangingPunct="1">
              <a:lnSpc>
                <a:spcPct val="90000"/>
              </a:lnSpc>
              <a:spcAft>
                <a:spcPts val="600"/>
              </a:spcAft>
            </a:pPr>
            <a:r>
              <a:rPr lang="en-US" sz="3100" b="1" kern="1200">
                <a:solidFill>
                  <a:srgbClr val="FFFFFF"/>
                </a:solidFill>
                <a:latin typeface="+mj-lt"/>
                <a:ea typeface="+mj-ea"/>
                <a:cs typeface="+mj-cs"/>
              </a:rPr>
              <a:t>OFFERING PRAYER</a:t>
            </a:r>
          </a:p>
        </p:txBody>
      </p:sp>
      <p:pic>
        <p:nvPicPr>
          <p:cNvPr id="2" name="Picture 1" descr="A close-up of a statue&#10;&#10;Description automatically generated">
            <a:extLst>
              <a:ext uri="{FF2B5EF4-FFF2-40B4-BE49-F238E27FC236}">
                <a16:creationId xmlns:a16="http://schemas.microsoft.com/office/drawing/2014/main" id="{B5450A49-2FBE-CB42-9992-BE3F87594910}"/>
              </a:ext>
            </a:extLst>
          </p:cNvPr>
          <p:cNvPicPr>
            <a:picLocks noChangeAspect="1"/>
          </p:cNvPicPr>
          <p:nvPr/>
        </p:nvPicPr>
        <p:blipFill rotWithShape="1">
          <a:blip r:embed="rId3">
            <a:extLst>
              <a:ext uri="{28A0092B-C50C-407E-A947-70E740481C1C}">
                <a14:useLocalDpi xmlns:a14="http://schemas.microsoft.com/office/drawing/2010/main" val="0"/>
              </a:ext>
            </a:extLst>
          </a:blip>
          <a:srcRect b="27500"/>
          <a:stretch/>
        </p:blipFill>
        <p:spPr bwMode="auto">
          <a:xfrm>
            <a:off x="4175953" y="-25298"/>
            <a:ext cx="4960258" cy="68832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84798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45928" y="2379442"/>
            <a:ext cx="7852141" cy="1357166"/>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All the Baptized are welcome to celebrate this Holy Meal.</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1C308028-73A0-4104-BA91-11FB17A109C9}"/>
              </a:ext>
            </a:extLst>
          </p:cNvPr>
          <p:cNvPicPr>
            <a:picLocks noChangeAspect="1"/>
          </p:cNvPicPr>
          <p:nvPr/>
        </p:nvPicPr>
        <p:blipFill>
          <a:blip r:embed="rId2"/>
          <a:stretch>
            <a:fillRect/>
          </a:stretch>
        </p:blipFill>
        <p:spPr>
          <a:xfrm>
            <a:off x="0" y="812057"/>
            <a:ext cx="9144000" cy="6045942"/>
          </a:xfrm>
          <a:prstGeom prst="rect">
            <a:avLst/>
          </a:prstGeom>
        </p:spPr>
      </p:pic>
    </p:spTree>
    <p:extLst>
      <p:ext uri="{BB962C8B-B14F-4D97-AF65-F5344CB8AC3E}">
        <p14:creationId xmlns:p14="http://schemas.microsoft.com/office/powerpoint/2010/main" val="3134261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PREFACE</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CAF296BA-ECD4-4806-B314-8949409D0B42}"/>
              </a:ext>
            </a:extLst>
          </p:cNvPr>
          <p:cNvSpPr/>
          <p:nvPr/>
        </p:nvSpPr>
        <p:spPr>
          <a:xfrm>
            <a:off x="318499" y="2145023"/>
            <a:ext cx="8825501" cy="2485680"/>
          </a:xfrm>
          <a:prstGeom prst="rect">
            <a:avLst/>
          </a:prstGeom>
        </p:spPr>
        <p:txBody>
          <a:bodyPr wrap="square">
            <a:spAutoFit/>
          </a:bodyPr>
          <a:lstStyle/>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P:	It is indeed right and salutary…</a:t>
            </a:r>
          </a:p>
          <a:p>
            <a:pPr marR="0" lvl="0">
              <a:lnSpc>
                <a:spcPct val="107000"/>
              </a:lnSpc>
              <a:spcBef>
                <a:spcPts val="0"/>
              </a:spcBef>
              <a:spcAft>
                <a:spcPts val="600"/>
              </a:spcAft>
            </a:pPr>
            <a:endParaRPr lang="en-US" sz="4000" b="1" dirty="0">
              <a:solidFill>
                <a:srgbClr val="000000"/>
              </a:solidFill>
              <a:effectLst/>
              <a:latin typeface="Arial Rounded MT Bold" panose="020F0704030504030204" pitchFamily="34" charset="0"/>
              <a:ea typeface="Calibri" panose="020F0502020204030204" pitchFamily="34" charset="0"/>
            </a:endParaRPr>
          </a:p>
          <a:p>
            <a:pPr marR="0" lvl="0">
              <a:lnSpc>
                <a:spcPct val="107000"/>
              </a:lnSpc>
              <a:spcBef>
                <a:spcPts val="0"/>
              </a:spcBef>
              <a:spcAft>
                <a:spcPts val="600"/>
              </a:spcAft>
            </a:pPr>
            <a:r>
              <a:rPr lang="en-US" sz="3200" dirty="0">
                <a:solidFill>
                  <a:srgbClr val="000000"/>
                </a:solidFill>
                <a:latin typeface="Arial Rounded MT Bold" panose="020F0704030504030204" pitchFamily="34" charset="0"/>
                <a:ea typeface="Calibri" panose="020F0502020204030204" pitchFamily="34" charset="0"/>
              </a:rPr>
              <a:t>… we praise your name and join their unending hymn.</a:t>
            </a:r>
            <a:endParaRPr lang="en-US" sz="32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526391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THANKSGIVING FOR BAPTISM</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85F9F0D2-04FD-3D43-D8F2-594776205760}"/>
              </a:ext>
            </a:extLst>
          </p:cNvPr>
          <p:cNvSpPr txBox="1"/>
          <p:nvPr/>
        </p:nvSpPr>
        <p:spPr>
          <a:xfrm>
            <a:off x="273132" y="1128156"/>
            <a:ext cx="8500998" cy="4893647"/>
          </a:xfrm>
          <a:prstGeom prst="rect">
            <a:avLst/>
          </a:prstGeom>
          <a:noFill/>
        </p:spPr>
        <p:txBody>
          <a:bodyPr wrap="square">
            <a:spAutoFit/>
          </a:bodyPr>
          <a:lstStyle/>
          <a:p>
            <a:pPr marL="285750" marR="0" indent="-285750">
              <a:spcBef>
                <a:spcPts val="0"/>
              </a:spcBef>
              <a:spcAft>
                <a:spcPts val="6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presiding minister addresses the assembly.</a:t>
            </a:r>
          </a:p>
          <a:p>
            <a:pPr marL="285750" marR="0" indent="-285750">
              <a:spcBef>
                <a:spcPts val="0"/>
              </a:spcBef>
              <a:spcAft>
                <a:spcPts val="600"/>
              </a:spcAft>
            </a:pPr>
            <a:endParaRPr lang="en-US" sz="18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463550" marR="0" indent="-463550" defTabSz="8288338">
              <a:spcBef>
                <a:spcPts val="0"/>
              </a:spcBef>
              <a:spcAft>
                <a:spcPts val="6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Joined to Christ in the waters of baptism, we are clothed with God’s mercy and forgiveness.  Let us give thanks for the gift of baptism.</a:t>
            </a:r>
          </a:p>
          <a:p>
            <a:pPr marL="285750" marR="0" indent="-285750">
              <a:spcBef>
                <a:spcPts val="0"/>
              </a:spcBef>
              <a:spcAft>
                <a:spcPts val="600"/>
              </a:spcAft>
            </a:pPr>
            <a:endParaRPr lang="en-US" sz="18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spcBef>
                <a:spcPts val="0"/>
              </a:spcBef>
              <a:spcAft>
                <a:spcPts val="600"/>
              </a:spcAft>
            </a:pPr>
            <a:r>
              <a:rPr lang="en-US" sz="32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Water may be poured into the font as the presiding minister gives thanks.</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1761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SANCTUS</a:t>
            </a:r>
            <a:endParaRPr lang="en-US" sz="4000" dirty="0">
              <a:effectLst/>
              <a:latin typeface="Arial Rounded MT Bold" panose="020F07040305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7C1CD38C-4676-4AD9-8C15-B25A9A8CE4CF}"/>
              </a:ext>
            </a:extLst>
          </p:cNvPr>
          <p:cNvPicPr>
            <a:picLocks noChangeAspect="1"/>
          </p:cNvPicPr>
          <p:nvPr/>
        </p:nvPicPr>
        <p:blipFill>
          <a:blip r:embed="rId2"/>
          <a:stretch>
            <a:fillRect/>
          </a:stretch>
        </p:blipFill>
        <p:spPr>
          <a:xfrm>
            <a:off x="0" y="945221"/>
            <a:ext cx="9166814" cy="5912777"/>
          </a:xfrm>
          <a:prstGeom prst="rect">
            <a:avLst/>
          </a:prstGeom>
        </p:spPr>
      </p:pic>
    </p:spTree>
    <p:extLst>
      <p:ext uri="{BB962C8B-B14F-4D97-AF65-F5344CB8AC3E}">
        <p14:creationId xmlns:p14="http://schemas.microsoft.com/office/powerpoint/2010/main" val="3907289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999634"/>
            <a:ext cx="8902557" cy="2858731"/>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Holy, God, breath of life…</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…both now and forever.</a:t>
            </a:r>
            <a:endParaRPr lang="en-US" sz="3200"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196593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INVITATION TO COMMUNION</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542032" y="1557957"/>
            <a:ext cx="8059934" cy="4194674"/>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a:t>
            </a:r>
            <a:r>
              <a:rPr lang="en-US" sz="3600" dirty="0">
                <a:latin typeface="Arial Rounded MT Bold" panose="020F0704030504030204" pitchFamily="34" charset="0"/>
                <a:ea typeface="Times New Roman" panose="02020603050405020304" pitchFamily="18" charset="0"/>
              </a:rPr>
              <a:t>Christ whose body is the whole church united invites you now to this table to share with one another the bread and wine that is his presence in our midst. Come and be fed, for all is prepared.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COMMUNION DISTRIBUTION</a:t>
            </a:r>
            <a:endParaRPr lang="en-US" sz="3600" dirty="0">
              <a:effectLst/>
              <a:latin typeface="Arial Rounded MT Bold" panose="020F0704030504030204" pitchFamily="34" charset="0"/>
              <a:ea typeface="Calibri" panose="020F0502020204030204" pitchFamily="34" charset="0"/>
            </a:endParaRPr>
          </a:p>
        </p:txBody>
      </p:sp>
      <p:sp>
        <p:nvSpPr>
          <p:cNvPr id="2" name="Rectangle 1"/>
          <p:cNvSpPr/>
          <p:nvPr/>
        </p:nvSpPr>
        <p:spPr>
          <a:xfrm>
            <a:off x="236306" y="697420"/>
            <a:ext cx="8748444" cy="3934860"/>
          </a:xfrm>
          <a:prstGeom prst="rect">
            <a:avLst/>
          </a:prstGeom>
        </p:spPr>
        <p:txBody>
          <a:bodyPr wrap="square">
            <a:spAutoFit/>
          </a:bodyPr>
          <a:lstStyle/>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All will commune “By Station”. </a:t>
            </a:r>
          </a:p>
          <a:p>
            <a:pPr marL="0" marR="0">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The bread may be broken for distribution.  As the ministers give the bread and wine, they say these words :</a:t>
            </a:r>
          </a:p>
          <a:p>
            <a:pPr marL="0" marR="0">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body of Christ, given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The blood of Christ, shed for you.</a:t>
            </a:r>
            <a:endParaRPr lang="en-US" sz="3200" dirty="0">
              <a:latin typeface="Arial Rounded MT Bold" panose="020F0704030504030204" pitchFamily="34" charset="0"/>
              <a:ea typeface="Calibri" panose="020F0502020204030204" pitchFamily="34" charset="0"/>
            </a:endParaRPr>
          </a:p>
          <a:p>
            <a:pPr marL="0" marR="0">
              <a:lnSpc>
                <a:spcPct val="107000"/>
              </a:lnSpc>
              <a:spcBef>
                <a:spcPts val="0"/>
              </a:spcBef>
              <a:spcAft>
                <a:spcPts val="600"/>
              </a:spcAft>
            </a:pPr>
            <a:r>
              <a:rPr lang="en-US" sz="3600" i="1" dirty="0">
                <a:solidFill>
                  <a:srgbClr val="C00000"/>
                </a:solidFill>
                <a:latin typeface="Arial Rounded MT Bold" panose="020F0704030504030204" pitchFamily="34" charset="0"/>
                <a:ea typeface="Times New Roman" panose="02020603050405020304" pitchFamily="18" charset="0"/>
              </a:rPr>
              <a:t>The communicant may say: </a:t>
            </a:r>
            <a:r>
              <a:rPr lang="en-US" sz="3600" b="1" dirty="0">
                <a:solidFill>
                  <a:srgbClr val="000000"/>
                </a:solidFill>
                <a:latin typeface="Arial Rounded MT Bold" panose="020F0704030504030204" pitchFamily="34" charset="0"/>
                <a:ea typeface="Times New Roman" panose="02020603050405020304" pitchFamily="18" charset="0"/>
              </a:rPr>
              <a:t>Amen.</a:t>
            </a:r>
            <a:endParaRPr lang="en-US" sz="3600" dirty="0">
              <a:effectLst/>
              <a:latin typeface="Arial Rounded MT Bold" panose="020F0704030504030204" pitchFamily="34" charset="0"/>
              <a:ea typeface="Calibri" panose="020F0502020204030204" pitchFamily="34"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108543"/>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a:t>
            </a:r>
            <a:r>
              <a:rPr lang="en-US" sz="3200" dirty="0">
                <a:solidFill>
                  <a:srgbClr val="000000"/>
                </a:solidFill>
                <a:effectLst/>
                <a:latin typeface="Arial Rounded MT Bold" panose="020F0704030504030204" pitchFamily="34" charset="0"/>
                <a:ea typeface="Calibri" panose="020F0502020204030204" pitchFamily="34" charset="0"/>
              </a:rPr>
              <a:t>May this body and blood of our Lord and Savior, Jesus Christ, strengthen, keep and unite us, </a:t>
            </a:r>
            <a:r>
              <a:rPr lang="en-US" sz="3200" dirty="0">
                <a:solidFill>
                  <a:srgbClr val="C00000"/>
                </a:solidFill>
                <a:effectLst/>
                <a:latin typeface="Arial Rounded MT Bold" panose="020F0704030504030204" pitchFamily="34" charset="0"/>
                <a:ea typeface="Calibri" panose="020F0502020204030204" pitchFamily="34" charset="0"/>
                <a:cs typeface="Segoe UI Symbol" panose="020B0502040204020203" pitchFamily="34" charset="0"/>
              </a:rPr>
              <a:t>☩</a:t>
            </a:r>
            <a:r>
              <a:rPr lang="en-US" sz="3200" dirty="0">
                <a:solidFill>
                  <a:srgbClr val="000000"/>
                </a:solidFill>
                <a:effectLst/>
                <a:latin typeface="Arial Rounded MT Bold" panose="020F0704030504030204" pitchFamily="34" charset="0"/>
                <a:ea typeface="Calibri" panose="020F0502020204030204" pitchFamily="34" charset="0"/>
              </a:rPr>
              <a:t> now and forever, amen.</a:t>
            </a: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3692211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CANTACLE</a:t>
            </a:r>
            <a:endParaRPr lang="en-US" sz="4000" dirty="0">
              <a:effectLst/>
              <a:latin typeface="Arial Rounded MT Bold" panose="020F07040305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rcRect l="1741" t="3184" r="1803" b="51506"/>
          <a:stretch/>
        </p:blipFill>
        <p:spPr>
          <a:xfrm>
            <a:off x="15735" y="1117080"/>
            <a:ext cx="9128265" cy="4163852"/>
          </a:xfrm>
          <a:prstGeom prst="rect">
            <a:avLst/>
          </a:prstGeom>
        </p:spPr>
      </p:pic>
    </p:spTree>
    <p:extLst>
      <p:ext uri="{BB962C8B-B14F-4D97-AF65-F5344CB8AC3E}">
        <p14:creationId xmlns:p14="http://schemas.microsoft.com/office/powerpoint/2010/main" val="1013885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gn="l" defTabSz="685800" rtl="0" eaLnBrk="0" fontAlgn="base" latinLnBrk="0" hangingPunct="0">
              <a:lnSpc>
                <a:spcPct val="107000"/>
              </a:lnSpc>
              <a:spcBef>
                <a:spcPts val="0"/>
              </a:spcBef>
              <a:spcAft>
                <a:spcPts val="600"/>
              </a:spcAft>
              <a:buClrTx/>
              <a:buSzTx/>
              <a:buFont typeface="Symbol" panose="05050102010706020507" pitchFamily="18" charset="2"/>
              <a:buChar char=""/>
              <a:tabLst/>
              <a:defRPr/>
            </a:pPr>
            <a:r>
              <a:rPr kumimoji="0" lang="en-US" sz="4000" b="1" i="0" u="none" strike="noStrike" kern="1200" cap="none" spc="0" normalizeH="0" baseline="0" noProof="0" dirty="0">
                <a:ln>
                  <a:noFill/>
                </a:ln>
                <a:solidFill>
                  <a:srgbClr val="000000"/>
                </a:solidFill>
                <a:effectLst/>
                <a:uLnTx/>
                <a:uFillTx/>
                <a:latin typeface="Arial Rounded MT Bold" panose="020F0704030504030204" pitchFamily="34" charset="0"/>
                <a:ea typeface="Calibri" panose="020F0502020204030204" pitchFamily="34" charset="0"/>
                <a:cs typeface="+mn-cs"/>
              </a:rPr>
              <a:t>POST COMMUNION CANTACLE</a:t>
            </a:r>
            <a:endParaRPr kumimoji="0" lang="en-US" sz="4000" b="0" i="0" u="none" strike="noStrike" kern="1200" cap="none" spc="0" normalizeH="0" baseline="0" noProof="0" dirty="0">
              <a:ln>
                <a:noFill/>
              </a:ln>
              <a:solidFill>
                <a:prstClr val="black"/>
              </a:solidFill>
              <a:effectLst/>
              <a:uLnTx/>
              <a:uFillTx/>
              <a:latin typeface="Arial Rounded MT Bold" panose="020F0704030504030204" pitchFamily="34" charset="0"/>
              <a:ea typeface="Calibri" panose="020F0502020204030204" pitchFamily="34" charset="0"/>
              <a:cs typeface="+mn-cs"/>
            </a:endParaRPr>
          </a:p>
        </p:txBody>
      </p:sp>
      <p:pic>
        <p:nvPicPr>
          <p:cNvPr id="4" name="Picture 3">
            <a:extLst>
              <a:ext uri="{FF2B5EF4-FFF2-40B4-BE49-F238E27FC236}">
                <a16:creationId xmlns:a16="http://schemas.microsoft.com/office/drawing/2014/main" id="{84428494-B12E-EE67-C635-E5A66CF7694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1741" t="49229" r="1803" b="4210"/>
          <a:stretch/>
        </p:blipFill>
        <p:spPr>
          <a:xfrm>
            <a:off x="-1" y="1258528"/>
            <a:ext cx="9128265" cy="4435690"/>
          </a:xfrm>
          <a:prstGeom prst="rect">
            <a:avLst/>
          </a:prstGeom>
        </p:spPr>
      </p:pic>
    </p:spTree>
    <p:extLst>
      <p:ext uri="{BB962C8B-B14F-4D97-AF65-F5344CB8AC3E}">
        <p14:creationId xmlns:p14="http://schemas.microsoft.com/office/powerpoint/2010/main" val="3009912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649895" y="1054055"/>
            <a:ext cx="7844210"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Shepherding God, you have prepared a table before us and nourished us with your love.  Send us forth from this banquet to proclaim your goodness and share the abundant mercy of Jesus, our redeemer and friend.</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THANKSGIVING FOR BAPTISM</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85F9F0D2-04FD-3D43-D8F2-594776205760}"/>
              </a:ext>
            </a:extLst>
          </p:cNvPr>
          <p:cNvSpPr txBox="1"/>
          <p:nvPr/>
        </p:nvSpPr>
        <p:spPr>
          <a:xfrm>
            <a:off x="273132" y="1128156"/>
            <a:ext cx="8500998" cy="5509200"/>
          </a:xfrm>
          <a:prstGeom prst="rect">
            <a:avLst/>
          </a:prstGeom>
          <a:noFill/>
        </p:spPr>
        <p:txBody>
          <a:bodyPr wrap="square">
            <a:spAutoFit/>
          </a:bodyPr>
          <a:lstStyle/>
          <a:p>
            <a:pPr marL="463550" marR="0" indent="-463550" defTabSz="8288338">
              <a:spcBef>
                <a:spcPts val="0"/>
              </a:spcBef>
              <a:spcAft>
                <a:spcPts val="6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We give you thanks, O God, for in the beginning your Spirit moved over the waters and by your Word you created the world, calling forth life in which you took delight.  Through the waters of the flood you delivered Noah and his family.  Through the sea you led your people Israel from slavery into freedom.  At the river your Son was baptized by John and anointed with the Holy Spirit.  By water and your Word you claim us as</a:t>
            </a:r>
          </a:p>
        </p:txBody>
      </p:sp>
    </p:spTree>
    <p:extLst>
      <p:ext uri="{BB962C8B-B14F-4D97-AF65-F5344CB8AC3E}">
        <p14:creationId xmlns:p14="http://schemas.microsoft.com/office/powerpoint/2010/main" val="1696363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0520" y="70620"/>
            <a:ext cx="9059160" cy="677108"/>
          </a:xfrm>
          <a:prstGeom prst="rect">
            <a:avLst/>
          </a:prstGeom>
        </p:spPr>
        <p:txBody>
          <a:bodyPr wrap="square">
            <a:spAutoFit/>
          </a:bodyPr>
          <a:lstStyle/>
          <a:p>
            <a:pPr marL="571500" marR="0" lvl="0" indent="-571500" algn="ctr">
              <a:lnSpc>
                <a:spcPct val="95000"/>
              </a:lnSpc>
              <a:spcBef>
                <a:spcPts val="0"/>
              </a:spcBef>
              <a:spcAft>
                <a:spcPts val="600"/>
              </a:spcAft>
              <a:buFont typeface="Arial" panose="020B0604020202020204" pitchFamily="34" charset="0"/>
              <a:buChar char="•"/>
            </a:pPr>
            <a:r>
              <a:rPr lang="en-US" sz="4000" b="1" dirty="0">
                <a:latin typeface="Arial Rounded MT Bold" panose="020F0704030504030204" pitchFamily="34" charset="0"/>
                <a:ea typeface="Times New Roman" panose="02020603050405020304" pitchFamily="18" charset="0"/>
              </a:rPr>
              <a:t>ANNOUNCEMENTS</a:t>
            </a:r>
          </a:p>
        </p:txBody>
      </p:sp>
      <p:pic>
        <p:nvPicPr>
          <p:cNvPr id="3" name="Picture 2">
            <a:extLst>
              <a:ext uri="{FF2B5EF4-FFF2-40B4-BE49-F238E27FC236}">
                <a16:creationId xmlns:a16="http://schemas.microsoft.com/office/drawing/2014/main" id="{E54ADD22-93E1-6ABD-AB59-71C00F4881F3}"/>
              </a:ext>
            </a:extLst>
          </p:cNvPr>
          <p:cNvPicPr>
            <a:picLocks noChangeAspect="1"/>
          </p:cNvPicPr>
          <p:nvPr/>
        </p:nvPicPr>
        <p:blipFill>
          <a:blip r:embed="rId3"/>
          <a:stretch>
            <a:fillRect/>
          </a:stretch>
        </p:blipFill>
        <p:spPr>
          <a:xfrm>
            <a:off x="0" y="1823220"/>
            <a:ext cx="9139680" cy="409239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545690" y="1746943"/>
            <a:ext cx="8052619" cy="216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12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The blessing of God, who provides for us, feeds us, and journeys with us,</a:t>
            </a:r>
            <a:r>
              <a:rPr lang="en-US" sz="3200" dirty="0">
                <a:solidFill>
                  <a:srgbClr val="C00000"/>
                </a:solidFill>
                <a:latin typeface="Arial Rounded MT Bold" panose="020F0704030504030204" pitchFamily="34" charset="0"/>
                <a:ea typeface="Calibri" panose="020F0502020204030204" pitchFamily="34" charset="0"/>
                <a:cs typeface="Segoe UI Symbol" panose="020B0502040204020203" pitchFamily="34" charset="0"/>
              </a:rPr>
              <a:t> ☩</a:t>
            </a: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 be upon you now and forever.</a:t>
            </a:r>
            <a:r>
              <a:rPr lang="en-US" sz="3200" dirty="0">
                <a:solidFill>
                  <a:srgbClr val="C00000"/>
                </a:solidFill>
                <a:latin typeface="Arial Rounded MT Bold" panose="020F0704030504030204" pitchFamily="34" charset="0"/>
                <a:ea typeface="Calibri" panose="020F0502020204030204" pitchFamily="34" charset="0"/>
                <a:cs typeface="Segoe UI Symbol" panose="020B0502040204020203" pitchFamily="34" charset="0"/>
              </a:rPr>
              <a:t> </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120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Amen.</a:t>
            </a: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546265"/>
            <a:ext cx="4037609" cy="904775"/>
          </a:xfrm>
        </p:spPr>
        <p:txBody>
          <a:bodyPr/>
          <a:lstStyle/>
          <a:p>
            <a:pPr marL="571500" indent="-571500" algn="ctr">
              <a:buFont typeface="Symbol" panose="05050102010706020507" pitchFamily="18" charset="2"/>
              <a:buChar char=""/>
            </a:pPr>
            <a:r>
              <a:rPr lang="en-US" dirty="0"/>
              <a:t>Sending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0" y="2534094"/>
            <a:ext cx="4571945" cy="1900457"/>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“Great Is Thy Faithfulness”</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ELW 733</a:t>
            </a:r>
          </a:p>
        </p:txBody>
      </p:sp>
      <p:pic>
        <p:nvPicPr>
          <p:cNvPr id="5" name="Picture 4" descr="A close-up of a statue&#10;&#10;Description automatically generated">
            <a:extLst>
              <a:ext uri="{FF2B5EF4-FFF2-40B4-BE49-F238E27FC236}">
                <a16:creationId xmlns:a16="http://schemas.microsoft.com/office/drawing/2014/main" id="{96263B5F-A3D8-60CC-3B23-39D3D55DD095}"/>
              </a:ext>
            </a:extLst>
          </p:cNvPr>
          <p:cNvPicPr>
            <a:picLocks noChangeAspect="1"/>
          </p:cNvPicPr>
          <p:nvPr/>
        </p:nvPicPr>
        <p:blipFill rotWithShape="1">
          <a:blip r:embed="rId3">
            <a:extLst>
              <a:ext uri="{28A0092B-C50C-407E-A947-70E740481C1C}">
                <a14:useLocalDpi xmlns:a14="http://schemas.microsoft.com/office/drawing/2010/main" val="0"/>
              </a:ext>
            </a:extLst>
          </a:blip>
          <a:srcRect b="27500"/>
          <a:stretch/>
        </p:blipFill>
        <p:spPr bwMode="auto">
          <a:xfrm>
            <a:off x="4175953" y="-25298"/>
            <a:ext cx="4960258" cy="68832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8007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584775"/>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“Great Is Thy Faithfulness”           ELW 733</a:t>
            </a:r>
          </a:p>
        </p:txBody>
      </p:sp>
      <p:sp>
        <p:nvSpPr>
          <p:cNvPr id="6" name="TextBox 5">
            <a:extLst>
              <a:ext uri="{FF2B5EF4-FFF2-40B4-BE49-F238E27FC236}">
                <a16:creationId xmlns:a16="http://schemas.microsoft.com/office/drawing/2014/main" id="{86F90195-BE98-9749-BC60-57B7F4B8B2CB}"/>
              </a:ext>
            </a:extLst>
          </p:cNvPr>
          <p:cNvSpPr txBox="1"/>
          <p:nvPr/>
        </p:nvSpPr>
        <p:spPr>
          <a:xfrm>
            <a:off x="966189" y="1319242"/>
            <a:ext cx="7327075" cy="4524315"/>
          </a:xfrm>
          <a:prstGeom prst="rect">
            <a:avLst/>
          </a:prstGeom>
          <a:noFill/>
        </p:spPr>
        <p:txBody>
          <a:bodyPr wrap="square">
            <a:spAutoFit/>
          </a:bodyPr>
          <a:lstStyle/>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1	Great is thy faithfulness,                                O God my Father;</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there is no shadow                                              of turning with thee;</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thou </a:t>
            </a:r>
            <a:r>
              <a:rPr lang="en-US" sz="3600" dirty="0" err="1">
                <a:effectLst/>
                <a:latin typeface="Arial Rounded MT Bold" panose="020F0704030504030204" pitchFamily="34" charset="0"/>
                <a:ea typeface="MS Mincho" panose="02020609040205080304" pitchFamily="49" charset="-128"/>
              </a:rPr>
              <a:t>changest</a:t>
            </a:r>
            <a:r>
              <a:rPr lang="en-US" sz="3600" dirty="0">
                <a:effectLst/>
                <a:latin typeface="Arial Rounded MT Bold" panose="020F0704030504030204" pitchFamily="34" charset="0"/>
                <a:ea typeface="MS Mincho" panose="02020609040205080304" pitchFamily="49" charset="-128"/>
              </a:rPr>
              <a:t> not,                                            thy compassions they fail not;</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as thou hast been,                                       thou forever wilt be.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23790055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584775"/>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“Great Is Thy Faithfulness”           ELW 733</a:t>
            </a:r>
          </a:p>
        </p:txBody>
      </p:sp>
      <p:sp>
        <p:nvSpPr>
          <p:cNvPr id="6" name="TextBox 5">
            <a:extLst>
              <a:ext uri="{FF2B5EF4-FFF2-40B4-BE49-F238E27FC236}">
                <a16:creationId xmlns:a16="http://schemas.microsoft.com/office/drawing/2014/main" id="{86F90195-BE98-9749-BC60-57B7F4B8B2CB}"/>
              </a:ext>
            </a:extLst>
          </p:cNvPr>
          <p:cNvSpPr txBox="1"/>
          <p:nvPr/>
        </p:nvSpPr>
        <p:spPr>
          <a:xfrm>
            <a:off x="1460665" y="1194643"/>
            <a:ext cx="6222670" cy="5078313"/>
          </a:xfrm>
          <a:prstGeom prst="rect">
            <a:avLst/>
          </a:prstGeom>
          <a:noFill/>
        </p:spPr>
        <p:txBody>
          <a:bodyPr wrap="square">
            <a:spAutoFit/>
          </a:bodyPr>
          <a:lstStyle/>
          <a:p>
            <a:pPr marL="403225" marR="0" indent="-403225" defTabSz="8515350">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Great is thy faithfulness!                     Great is thy faithfulness!</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Morning by morning                                     new mercies I see;</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all I have needed                                            thy hand hath provided;</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great is thy faithfulness,                           Lord, unto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936384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584775"/>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“Great Is Thy Faithfulness”           ELW 733</a:t>
            </a:r>
          </a:p>
        </p:txBody>
      </p:sp>
      <p:sp>
        <p:nvSpPr>
          <p:cNvPr id="6" name="TextBox 5">
            <a:extLst>
              <a:ext uri="{FF2B5EF4-FFF2-40B4-BE49-F238E27FC236}">
                <a16:creationId xmlns:a16="http://schemas.microsoft.com/office/drawing/2014/main" id="{86F90195-BE98-9749-BC60-57B7F4B8B2CB}"/>
              </a:ext>
            </a:extLst>
          </p:cNvPr>
          <p:cNvSpPr txBox="1"/>
          <p:nvPr/>
        </p:nvSpPr>
        <p:spPr>
          <a:xfrm>
            <a:off x="1227446" y="1319242"/>
            <a:ext cx="6804561" cy="4524315"/>
          </a:xfrm>
          <a:prstGeom prst="rect">
            <a:avLst/>
          </a:prstGeom>
          <a:noFill/>
        </p:spPr>
        <p:txBody>
          <a:bodyPr wrap="square">
            <a:spAutoFit/>
          </a:bodyPr>
          <a:lstStyle/>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2	Summer and winter                                       and springtime and harvest,</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sun, moon, and stars                                                 in their courses above</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join with all nature                                                 in manifold witness</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to thy great faithfulness,                         mercy, and love.  </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7463052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584775"/>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“Great Is Thy Faithfulness”           ELW 733</a:t>
            </a:r>
          </a:p>
        </p:txBody>
      </p:sp>
      <p:sp>
        <p:nvSpPr>
          <p:cNvPr id="6" name="TextBox 5">
            <a:extLst>
              <a:ext uri="{FF2B5EF4-FFF2-40B4-BE49-F238E27FC236}">
                <a16:creationId xmlns:a16="http://schemas.microsoft.com/office/drawing/2014/main" id="{86F90195-BE98-9749-BC60-57B7F4B8B2CB}"/>
              </a:ext>
            </a:extLst>
          </p:cNvPr>
          <p:cNvSpPr txBox="1"/>
          <p:nvPr/>
        </p:nvSpPr>
        <p:spPr>
          <a:xfrm>
            <a:off x="1460665" y="1194643"/>
            <a:ext cx="6222670" cy="5078313"/>
          </a:xfrm>
          <a:prstGeom prst="rect">
            <a:avLst/>
          </a:prstGeom>
          <a:noFill/>
        </p:spPr>
        <p:txBody>
          <a:bodyPr wrap="square">
            <a:spAutoFit/>
          </a:bodyPr>
          <a:lstStyle/>
          <a:p>
            <a:pPr marL="403225" marR="0" indent="-403225" defTabSz="8515350">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Great is thy faithfulness!                     Great is thy faithfulness!</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Morning by morning                                     new mercies I see;</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all I have needed                                            thy hand hath provided;</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great is thy faithfulness,                           Lord, unto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2454588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584775"/>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“Great Is Thy Faithfulness”           ELW 733</a:t>
            </a:r>
          </a:p>
        </p:txBody>
      </p:sp>
      <p:sp>
        <p:nvSpPr>
          <p:cNvPr id="6" name="TextBox 5">
            <a:extLst>
              <a:ext uri="{FF2B5EF4-FFF2-40B4-BE49-F238E27FC236}">
                <a16:creationId xmlns:a16="http://schemas.microsoft.com/office/drawing/2014/main" id="{86F90195-BE98-9749-BC60-57B7F4B8B2CB}"/>
              </a:ext>
            </a:extLst>
          </p:cNvPr>
          <p:cNvSpPr txBox="1"/>
          <p:nvPr/>
        </p:nvSpPr>
        <p:spPr>
          <a:xfrm>
            <a:off x="938150" y="1319242"/>
            <a:ext cx="7267699" cy="4524315"/>
          </a:xfrm>
          <a:prstGeom prst="rect">
            <a:avLst/>
          </a:prstGeom>
          <a:noFill/>
        </p:spPr>
        <p:txBody>
          <a:bodyPr wrap="square">
            <a:spAutoFit/>
          </a:bodyPr>
          <a:lstStyle/>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3	Pardon for sin and a                                  peace that </a:t>
            </a:r>
            <a:r>
              <a:rPr lang="en-US" sz="3600" dirty="0" err="1">
                <a:effectLst/>
                <a:latin typeface="Arial Rounded MT Bold" panose="020F0704030504030204" pitchFamily="34" charset="0"/>
                <a:ea typeface="MS Mincho" panose="02020609040205080304" pitchFamily="49" charset="-128"/>
              </a:rPr>
              <a:t>endureth</a:t>
            </a:r>
            <a:r>
              <a:rPr lang="en-US" sz="3600" dirty="0">
                <a:effectLst/>
                <a:latin typeface="Arial Rounded MT Bold" panose="020F0704030504030204" pitchFamily="34" charset="0"/>
                <a:ea typeface="MS Mincho" panose="02020609040205080304" pitchFamily="49" charset="-128"/>
              </a:rPr>
              <a:t>,</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thine own dear presence                                    to cheer and to guide;</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strength for today                                            and bright hope for tomorrow,</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blessings all mine,                                                with ten thousand beside!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172976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115454" y="59310"/>
            <a:ext cx="9028546" cy="584775"/>
          </a:xfrm>
          <a:prstGeom prst="rect">
            <a:avLst/>
          </a:prstGeom>
        </p:spPr>
        <p:txBody>
          <a:bodyPr wrap="square">
            <a:spAutoFit/>
          </a:bodyPr>
          <a:lstStyle/>
          <a:p>
            <a:pPr marL="342900" marR="0" lvl="0" indent="-342900" algn="ctr"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2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“Great Is Thy Faithfulness”           ELW 733</a:t>
            </a:r>
          </a:p>
        </p:txBody>
      </p:sp>
      <p:sp>
        <p:nvSpPr>
          <p:cNvPr id="6" name="TextBox 5">
            <a:extLst>
              <a:ext uri="{FF2B5EF4-FFF2-40B4-BE49-F238E27FC236}">
                <a16:creationId xmlns:a16="http://schemas.microsoft.com/office/drawing/2014/main" id="{86F90195-BE98-9749-BC60-57B7F4B8B2CB}"/>
              </a:ext>
            </a:extLst>
          </p:cNvPr>
          <p:cNvSpPr txBox="1"/>
          <p:nvPr/>
        </p:nvSpPr>
        <p:spPr>
          <a:xfrm>
            <a:off x="1460665" y="1194643"/>
            <a:ext cx="6222670" cy="5078313"/>
          </a:xfrm>
          <a:prstGeom prst="rect">
            <a:avLst/>
          </a:prstGeom>
          <a:noFill/>
        </p:spPr>
        <p:txBody>
          <a:bodyPr wrap="square">
            <a:spAutoFit/>
          </a:bodyPr>
          <a:lstStyle/>
          <a:p>
            <a:pPr marL="403225" marR="0" indent="-403225" defTabSz="8515350">
              <a:spcBef>
                <a:spcPts val="0"/>
              </a:spcBef>
              <a:spcAft>
                <a:spcPts val="0"/>
              </a:spcAft>
            </a:pPr>
            <a:r>
              <a:rPr lang="en-US" sz="3600" i="1" dirty="0">
                <a:effectLst/>
                <a:latin typeface="Arial Rounded MT Bold" panose="020F0704030504030204" pitchFamily="34" charset="0"/>
                <a:ea typeface="MS Mincho" panose="02020609040205080304" pitchFamily="49" charset="-128"/>
              </a:rPr>
              <a:t>Refrain</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Great is thy faithfulness!                     Great is thy faithfulness!</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Morning by morning                                     new mercies I see;</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all I have needed                                            thy hand hath provided;</a:t>
            </a:r>
            <a:endParaRPr lang="en-US" sz="3600" dirty="0">
              <a:effectLst/>
              <a:latin typeface="Arial Rounded MT Bold" panose="020F0704030504030204" pitchFamily="34" charset="0"/>
              <a:ea typeface="Times New Roman" panose="02020603050405020304" pitchFamily="18" charset="0"/>
            </a:endParaRPr>
          </a:p>
          <a:p>
            <a:pPr marL="403225" marR="0" indent="-403225" defTabSz="8515350">
              <a:spcBef>
                <a:spcPts val="0"/>
              </a:spcBef>
              <a:spcAft>
                <a:spcPts val="0"/>
              </a:spcAft>
            </a:pPr>
            <a:r>
              <a:rPr lang="en-US" sz="3600" dirty="0">
                <a:effectLst/>
                <a:latin typeface="Arial Rounded MT Bold" panose="020F0704030504030204" pitchFamily="34" charset="0"/>
                <a:ea typeface="MS Mincho" panose="02020609040205080304" pitchFamily="49" charset="-128"/>
              </a:rPr>
              <a:t>	great is thy faithfulness,                           Lord, unto me!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16305026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34591" y="3316010"/>
            <a:ext cx="8507003" cy="2178481"/>
          </a:xfrm>
          <a:prstGeom prst="rect">
            <a:avLst/>
          </a:prstGeom>
        </p:spPr>
        <p:txBody>
          <a:bodyPr wrap="square">
            <a:spAutoFit/>
          </a:bodyPr>
          <a:lstStyle/>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endParaRPr lang="en-US" sz="3600" dirty="0">
              <a:solidFill>
                <a:srgbClr val="000000"/>
              </a:solidFill>
              <a:latin typeface="Arial Rounded MT Bold" panose="020F0704030504030204" pitchFamily="34" charset="0"/>
              <a:ea typeface="Calibri" panose="020F0502020204030204" pitchFamily="34" charset="0"/>
            </a:endParaRPr>
          </a:p>
          <a:p>
            <a:pPr marR="0" algn="ctr">
              <a:lnSpc>
                <a:spcPct val="107000"/>
              </a:lnSpc>
              <a:spcBef>
                <a:spcPts val="0"/>
              </a:spcBef>
              <a:spcAft>
                <a:spcPts val="1200"/>
              </a:spcAft>
            </a:pPr>
            <a:r>
              <a:rPr lang="en-US" sz="3600" dirty="0">
                <a:solidFill>
                  <a:srgbClr val="000000"/>
                </a:solidFill>
                <a:latin typeface="Arial Rounded MT Bold" panose="020F0704030504030204" pitchFamily="34" charset="0"/>
                <a:ea typeface="Calibri" panose="020F0502020204030204" pitchFamily="34" charset="0"/>
              </a:rPr>
              <a:t>By Pam Sherman</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2024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THANKSGIVING FOR BAPTISM</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85F9F0D2-04FD-3D43-D8F2-594776205760}"/>
              </a:ext>
            </a:extLst>
          </p:cNvPr>
          <p:cNvSpPr txBox="1"/>
          <p:nvPr/>
        </p:nvSpPr>
        <p:spPr>
          <a:xfrm>
            <a:off x="95003" y="1128156"/>
            <a:ext cx="9048997" cy="5586145"/>
          </a:xfrm>
          <a:prstGeom prst="rect">
            <a:avLst/>
          </a:prstGeom>
          <a:noFill/>
        </p:spPr>
        <p:txBody>
          <a:bodyPr wrap="square">
            <a:spAutoFit/>
          </a:bodyPr>
          <a:lstStyle/>
          <a:p>
            <a:pPr marL="463550" marR="0" indent="-463550" defTabSz="8288338">
              <a:spcBef>
                <a:spcPts val="0"/>
              </a:spcBef>
              <a:spcAft>
                <a:spcPts val="60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daughters and sons, making us heirs of your promise and servants of all.  We praise you for the gift of water that sustains life, and above all we praise you for the gift of new life in Jesus Christ.  Shower us with your Spirit, and renew our lives with your forgiveness, grace, and love.  To you be given honor and praise through Jesus Christ our Lord in the unity of the Holy Spirit, now and forever.</a:t>
            </a:r>
          </a:p>
          <a:p>
            <a:pPr marL="463550" marR="0" indent="-463550" defTabSz="8288338">
              <a:spcBef>
                <a:spcPts val="0"/>
              </a:spcBef>
              <a:spcAft>
                <a:spcPts val="600"/>
              </a:spcAft>
            </a:pPr>
            <a:r>
              <a:rPr lang="en-US" sz="32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32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0"/>
            <a:ext cx="4571999" cy="1818968"/>
          </a:xfrm>
        </p:spPr>
        <p:txBody>
          <a:bodyPr/>
          <a:lstStyle/>
          <a:p>
            <a:pPr marL="571500" indent="-571500" algn="ctr">
              <a:buFont typeface="Symbol" panose="05050102010706020507" pitchFamily="18" charset="2"/>
              <a:buChar char=""/>
            </a:pPr>
            <a:r>
              <a:rPr lang="en-US" dirty="0"/>
              <a:t>Gathering Song</a:t>
            </a:r>
          </a:p>
        </p:txBody>
      </p:sp>
      <p:sp>
        <p:nvSpPr>
          <p:cNvPr id="2" name="Rectangle 1">
            <a:extLst>
              <a:ext uri="{FF2B5EF4-FFF2-40B4-BE49-F238E27FC236}">
                <a16:creationId xmlns:a16="http://schemas.microsoft.com/office/drawing/2014/main" id="{98852569-64FC-4F1F-BB5E-09457FE1FC08}"/>
              </a:ext>
            </a:extLst>
          </p:cNvPr>
          <p:cNvSpPr/>
          <p:nvPr/>
        </p:nvSpPr>
        <p:spPr>
          <a:xfrm>
            <a:off x="2" y="2440671"/>
            <a:ext cx="4175952" cy="1900457"/>
          </a:xfrm>
          <a:prstGeom prst="rect">
            <a:avLst/>
          </a:prstGeom>
        </p:spPr>
        <p:txBody>
          <a:bodyPr wrap="square">
            <a:spAutoFit/>
          </a:bodyPr>
          <a:lstStyle/>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“Children of the Heavenly Father”</a:t>
            </a:r>
          </a:p>
          <a:p>
            <a:pPr marR="0" lvl="0" algn="ctr">
              <a:lnSpc>
                <a:spcPct val="107000"/>
              </a:lnSpc>
              <a:spcBef>
                <a:spcPts val="0"/>
              </a:spcBef>
              <a:spcAft>
                <a:spcPts val="600"/>
              </a:spcAft>
            </a:pPr>
            <a:r>
              <a:rPr lang="en-US" sz="3600" dirty="0">
                <a:solidFill>
                  <a:srgbClr val="000000"/>
                </a:solidFill>
                <a:latin typeface="Arial Rounded MT Bold" panose="020F0704030504030204" pitchFamily="34" charset="0"/>
                <a:ea typeface="Calibri" panose="020F0502020204030204" pitchFamily="34" charset="0"/>
              </a:rPr>
              <a:t>LBW 474</a:t>
            </a:r>
          </a:p>
        </p:txBody>
      </p:sp>
      <p:pic>
        <p:nvPicPr>
          <p:cNvPr id="5" name="Picture 4" descr="A close-up of a statue&#10;&#10;Description automatically generated">
            <a:extLst>
              <a:ext uri="{FF2B5EF4-FFF2-40B4-BE49-F238E27FC236}">
                <a16:creationId xmlns:a16="http://schemas.microsoft.com/office/drawing/2014/main" id="{D54D1BE4-1B2B-EE6C-E840-B0079AC3C8BE}"/>
              </a:ext>
            </a:extLst>
          </p:cNvPr>
          <p:cNvPicPr>
            <a:picLocks noChangeAspect="1"/>
          </p:cNvPicPr>
          <p:nvPr/>
        </p:nvPicPr>
        <p:blipFill rotWithShape="1">
          <a:blip r:embed="rId3">
            <a:extLst>
              <a:ext uri="{28A0092B-C50C-407E-A947-70E740481C1C}">
                <a14:useLocalDpi xmlns:a14="http://schemas.microsoft.com/office/drawing/2010/main" val="0"/>
              </a:ext>
            </a:extLst>
          </a:blip>
          <a:srcRect b="27500"/>
          <a:stretch/>
        </p:blipFill>
        <p:spPr bwMode="auto">
          <a:xfrm>
            <a:off x="4175953" y="-25298"/>
            <a:ext cx="4960258" cy="688329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1165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77338"/>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“Children of the Heavenly Father” LBW 474</a:t>
            </a:r>
          </a:p>
        </p:txBody>
      </p:sp>
      <p:sp>
        <p:nvSpPr>
          <p:cNvPr id="5" name="TextBox 4">
            <a:extLst>
              <a:ext uri="{FF2B5EF4-FFF2-40B4-BE49-F238E27FC236}">
                <a16:creationId xmlns:a16="http://schemas.microsoft.com/office/drawing/2014/main" id="{C2E4AC05-B7D4-85F4-82DD-38DB60BA561D}"/>
              </a:ext>
            </a:extLst>
          </p:cNvPr>
          <p:cNvSpPr txBox="1"/>
          <p:nvPr/>
        </p:nvSpPr>
        <p:spPr>
          <a:xfrm>
            <a:off x="237506" y="1045029"/>
            <a:ext cx="8692738" cy="5632311"/>
          </a:xfrm>
          <a:prstGeom prst="rect">
            <a:avLst/>
          </a:prstGeom>
          <a:noFill/>
        </p:spPr>
        <p:txBody>
          <a:bodyPr wrap="square">
            <a:spAutoFit/>
          </a:bodyPr>
          <a:lstStyle/>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1	Children of the </a:t>
            </a:r>
            <a:r>
              <a:rPr lang="en-US" sz="3600" dirty="0" err="1">
                <a:effectLst/>
                <a:latin typeface="Arial Rounded MT Bold" panose="020F0704030504030204" pitchFamily="34" charset="0"/>
                <a:ea typeface="Times New Roman" panose="02020603050405020304" pitchFamily="18" charset="0"/>
              </a:rPr>
              <a:t>heav'nly</a:t>
            </a:r>
            <a:r>
              <a:rPr lang="en-US" sz="3600" dirty="0">
                <a:effectLst/>
                <a:latin typeface="Arial Rounded MT Bold" panose="020F0704030504030204" pitchFamily="34" charset="0"/>
                <a:ea typeface="Times New Roman" panose="02020603050405020304" pitchFamily="18" charset="0"/>
              </a:rPr>
              <a:t> Father</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safely in his bosom gather;</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nestling bird nor star in heaven</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such a refuge e'er was given.</a:t>
            </a:r>
          </a:p>
          <a:p>
            <a:pPr marL="463550" marR="0" indent="-463550">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Times New Roman" panose="02020603050405020304" pitchFamily="18" charset="0"/>
              </a:rPr>
              <a:t> </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2	God his own doth tend and nourish,</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in his holy courts they flourish.</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From all evil things he spares them,</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in his mighty arms he bears them.</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t>
            </a:r>
          </a:p>
        </p:txBody>
      </p:sp>
    </p:spTree>
    <p:extLst>
      <p:ext uri="{BB962C8B-B14F-4D97-AF65-F5344CB8AC3E}">
        <p14:creationId xmlns:p14="http://schemas.microsoft.com/office/powerpoint/2010/main" val="86621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852569-64FC-4F1F-BB5E-09457FE1FC08}"/>
              </a:ext>
            </a:extLst>
          </p:cNvPr>
          <p:cNvSpPr/>
          <p:nvPr/>
        </p:nvSpPr>
        <p:spPr>
          <a:xfrm>
            <a:off x="1" y="3675"/>
            <a:ext cx="9143998" cy="577338"/>
          </a:xfrm>
          <a:prstGeom prst="rect">
            <a:avLst/>
          </a:prstGeom>
        </p:spPr>
        <p:txBody>
          <a:bodyPr wrap="square">
            <a:spAutoFit/>
          </a:bodyPr>
          <a:lstStyle/>
          <a:p>
            <a:pPr marL="457200" marR="0" lvl="0" indent="-457200">
              <a:lnSpc>
                <a:spcPct val="107000"/>
              </a:lnSpc>
              <a:spcBef>
                <a:spcPts val="0"/>
              </a:spcBef>
              <a:spcAft>
                <a:spcPts val="600"/>
              </a:spcAft>
              <a:buFont typeface="Symbol" panose="05050102010706020507" pitchFamily="18" charset="2"/>
              <a:buChar char="*"/>
            </a:pPr>
            <a:r>
              <a:rPr lang="en-US" sz="3200" dirty="0">
                <a:solidFill>
                  <a:srgbClr val="000000"/>
                </a:solidFill>
                <a:latin typeface="Arial Rounded MT Bold" panose="020F0704030504030204" pitchFamily="34" charset="0"/>
                <a:ea typeface="Calibri" panose="020F0502020204030204" pitchFamily="34" charset="0"/>
              </a:rPr>
              <a:t>“Children of the Heavenly Father” LBW 474</a:t>
            </a:r>
          </a:p>
        </p:txBody>
      </p:sp>
      <p:sp>
        <p:nvSpPr>
          <p:cNvPr id="5" name="TextBox 4">
            <a:extLst>
              <a:ext uri="{FF2B5EF4-FFF2-40B4-BE49-F238E27FC236}">
                <a16:creationId xmlns:a16="http://schemas.microsoft.com/office/drawing/2014/main" id="{C2E4AC05-B7D4-85F4-82DD-38DB60BA561D}"/>
              </a:ext>
            </a:extLst>
          </p:cNvPr>
          <p:cNvSpPr txBox="1"/>
          <p:nvPr/>
        </p:nvSpPr>
        <p:spPr>
          <a:xfrm>
            <a:off x="237506" y="1045029"/>
            <a:ext cx="8692738" cy="5078313"/>
          </a:xfrm>
          <a:prstGeom prst="rect">
            <a:avLst/>
          </a:prstGeom>
          <a:noFill/>
        </p:spPr>
        <p:txBody>
          <a:bodyPr wrap="square">
            <a:spAutoFit/>
          </a:bodyPr>
          <a:lstStyle/>
          <a:p>
            <a:pPr marL="463550" marR="0" indent="-463550">
              <a:spcBef>
                <a:spcPts val="0"/>
              </a:spcBef>
              <a:spcAft>
                <a:spcPts val="0"/>
              </a:spcAft>
              <a:tabLst>
                <a:tab pos="2743200" algn="ctr"/>
                <a:tab pos="5486400" algn="r"/>
                <a:tab pos="457200" algn="l"/>
              </a:tabLst>
            </a:pPr>
            <a:r>
              <a:rPr lang="en-US" sz="3600" dirty="0">
                <a:effectLst/>
                <a:latin typeface="Arial Rounded MT Bold" panose="020F0704030504030204" pitchFamily="34" charset="0"/>
                <a:ea typeface="Times New Roman" panose="02020603050405020304" pitchFamily="18" charset="0"/>
              </a:rPr>
              <a:t>3	Neither life nor death shall ever</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from the Lord his children sever;</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unto them his grace he </a:t>
            </a:r>
            <a:r>
              <a:rPr lang="en-US" sz="3600" dirty="0" err="1">
                <a:effectLst/>
                <a:latin typeface="Arial Rounded MT Bold" panose="020F0704030504030204" pitchFamily="34" charset="0"/>
                <a:ea typeface="Times New Roman" panose="02020603050405020304" pitchFamily="18" charset="0"/>
              </a:rPr>
              <a:t>showeth</a:t>
            </a:r>
            <a:r>
              <a:rPr lang="en-US" sz="3600" dirty="0">
                <a:effectLst/>
                <a:latin typeface="Arial Rounded MT Bold" panose="020F0704030504030204" pitchFamily="34" charset="0"/>
                <a:ea typeface="Times New Roman" panose="02020603050405020304" pitchFamily="18" charset="0"/>
              </a:rPr>
              <a:t>,</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and their sorrows all he </a:t>
            </a:r>
            <a:r>
              <a:rPr lang="en-US" sz="3600" dirty="0" err="1">
                <a:effectLst/>
                <a:latin typeface="Arial Rounded MT Bold" panose="020F0704030504030204" pitchFamily="34" charset="0"/>
                <a:ea typeface="Times New Roman" panose="02020603050405020304" pitchFamily="18" charset="0"/>
              </a:rPr>
              <a:t>knoweth</a:t>
            </a:r>
            <a:r>
              <a:rPr lang="en-US" sz="3600" dirty="0">
                <a:effectLst/>
                <a:latin typeface="Arial Rounded MT Bold" panose="020F0704030504030204" pitchFamily="34" charset="0"/>
                <a:ea typeface="Times New Roman" panose="02020603050405020304" pitchFamily="18" charset="0"/>
              </a:rPr>
              <a:t>.</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4	Though he giveth or he taketh,</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God his children ne'er </a:t>
            </a:r>
            <a:r>
              <a:rPr lang="en-US" sz="3600" dirty="0" err="1">
                <a:effectLst/>
                <a:latin typeface="Arial Rounded MT Bold" panose="020F0704030504030204" pitchFamily="34" charset="0"/>
                <a:ea typeface="Times New Roman" panose="02020603050405020304" pitchFamily="18" charset="0"/>
              </a:rPr>
              <a:t>forsaketh</a:t>
            </a:r>
            <a:r>
              <a:rPr lang="en-US" sz="3600" dirty="0">
                <a:effectLst/>
                <a:latin typeface="Arial Rounded MT Bold" panose="020F0704030504030204" pitchFamily="34" charset="0"/>
                <a:ea typeface="Times New Roman" panose="02020603050405020304" pitchFamily="18" charset="0"/>
              </a:rPr>
              <a:t>;</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his the loving purpose solely</a:t>
            </a:r>
          </a:p>
          <a:p>
            <a:pPr marL="463550" marR="0" indent="-463550">
              <a:spcBef>
                <a:spcPts val="0"/>
              </a:spcBef>
              <a:spcAft>
                <a:spcPts val="0"/>
              </a:spcAft>
            </a:pPr>
            <a:r>
              <a:rPr lang="en-US" sz="3600" dirty="0">
                <a:effectLst/>
                <a:latin typeface="Arial Rounded MT Bold" panose="020F0704030504030204" pitchFamily="34" charset="0"/>
                <a:ea typeface="Times New Roman" panose="02020603050405020304" pitchFamily="18" charset="0"/>
              </a:rPr>
              <a:t>	to preserve them pure and holy.</a:t>
            </a:r>
          </a:p>
        </p:txBody>
      </p:sp>
    </p:spTree>
    <p:extLst>
      <p:ext uri="{BB962C8B-B14F-4D97-AF65-F5344CB8AC3E}">
        <p14:creationId xmlns:p14="http://schemas.microsoft.com/office/powerpoint/2010/main" val="40603215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6645</TotalTime>
  <Words>3169</Words>
  <Application>Microsoft Office PowerPoint</Application>
  <PresentationFormat>On-screen Show (4:3)</PresentationFormat>
  <Paragraphs>295</Paragraphs>
  <Slides>59</Slides>
  <Notes>32</Notes>
  <HiddenSlides>17</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59</vt:i4>
      </vt:variant>
    </vt:vector>
  </HeadingPairs>
  <TitlesOfParts>
    <vt:vector size="67" baseType="lpstr">
      <vt:lpstr>Arial</vt:lpstr>
      <vt:lpstr>Arial Rounded MT Bold</vt:lpstr>
      <vt:lpstr>Calibri</vt:lpstr>
      <vt:lpstr>Calibri Light</vt:lpstr>
      <vt:lpstr>Symbol</vt:lpstr>
      <vt:lpstr>Times New Roman</vt:lpstr>
      <vt:lpstr>Office Theme</vt:lpstr>
      <vt:lpstr>1_Office Theme</vt:lpstr>
      <vt:lpstr>Trinity Evangelical Lutheran Church May 26, 2024</vt:lpstr>
      <vt:lpstr>Prelude           By Pam Sherman     </vt:lpstr>
      <vt:lpstr>PowerPoint Presentation</vt:lpstr>
      <vt:lpstr>PowerPoint Presentation</vt:lpstr>
      <vt:lpstr>PowerPoint Presentation</vt:lpstr>
      <vt:lpstr>PowerPoint Presentation</vt:lpstr>
      <vt:lpstr>Gathering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Song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que985</cp:lastModifiedBy>
  <cp:revision>95</cp:revision>
  <dcterms:created xsi:type="dcterms:W3CDTF">2016-05-14T21:20:37Z</dcterms:created>
  <dcterms:modified xsi:type="dcterms:W3CDTF">2024-05-25T15:19:39Z</dcterms:modified>
</cp:coreProperties>
</file>