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583" r:id="rId12"/>
    <p:sldId id="494" r:id="rId13"/>
    <p:sldId id="369" r:id="rId14"/>
    <p:sldId id="370" r:id="rId15"/>
    <p:sldId id="575" r:id="rId16"/>
    <p:sldId id="548" r:id="rId17"/>
    <p:sldId id="512" r:id="rId18"/>
    <p:sldId id="374" r:id="rId19"/>
    <p:sldId id="532" r:id="rId20"/>
    <p:sldId id="572" r:id="rId21"/>
    <p:sldId id="562" r:id="rId22"/>
    <p:sldId id="568" r:id="rId23"/>
    <p:sldId id="571" r:id="rId24"/>
    <p:sldId id="574" r:id="rId25"/>
    <p:sldId id="381" r:id="rId26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48CC"/>
    <a:srgbClr val="260FD3"/>
    <a:srgbClr val="0DA5D5"/>
    <a:srgbClr val="FFFFFF"/>
    <a:srgbClr val="00FFFF"/>
    <a:srgbClr val="FC8EEC"/>
    <a:srgbClr val="FF33CC"/>
    <a:srgbClr val="FF5050"/>
    <a:srgbClr val="E24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64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34" y="108"/>
      </p:cViewPr>
      <p:guideLst>
        <p:guide orient="horz" pos="2232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4/18/2026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D682F-062E-5270-D27A-0DE65F849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9578B9-0841-D87D-CF94-E92EACE12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43257E-7F2A-6E5F-B4F2-C88E7CE4E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80E85-55A8-76BF-30CA-F13A71E2B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90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DF50A-49F1-3D0A-8552-9019CFEE7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23FC1693-095F-A1CF-A381-493A819DAF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6E09225-A676-D0AA-0F69-EBA479C5D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EB698D78-B046-7E68-B4E4-03160F062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43559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CDE9-A243-6EBD-DE26-41DE5AE58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A7449-CB0D-72A3-DEFE-6A7652B7F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F9A13-02E6-9642-A785-C6FC0B16C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D9CD2-1B88-63CF-7607-A46C7ABA3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4/18/2026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4/18/2026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4/18/2026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4/18/2026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4/18/2026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4/18/2026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4/18/2026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4/18/2026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4/18/2026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4/18/2026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4/18/2026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4/18/2026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7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1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April 19, 2026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447237" y="3251344"/>
            <a:ext cx="2162175" cy="2281373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9B3344C-B75C-8684-CC30-EDCD03513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179" y="2285604"/>
            <a:ext cx="4932091" cy="4572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D93EA-587F-87AD-81D9-82A8D0309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D963F3-9278-A0DA-751E-FD56593479D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F10B3FE-3D15-C4D0-E3B5-26D0AADCC001}"/>
              </a:ext>
            </a:extLst>
          </p:cNvPr>
          <p:cNvSpPr/>
          <p:nvPr/>
        </p:nvSpPr>
        <p:spPr>
          <a:xfrm>
            <a:off x="326651" y="2309366"/>
            <a:ext cx="809344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let our Church Secretary, Sharon, know so she can put it in the Bulletin!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6D44D-158D-37E7-4BCD-CF3BE88030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61924" y="3061042"/>
            <a:ext cx="862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 is …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u="heavy" dirty="0">
                <a:highlight>
                  <a:srgbClr val="FFFF00"/>
                </a:highlight>
                <a:uFill>
                  <a:solidFill>
                    <a:srgbClr val="C00000"/>
                  </a:solidFill>
                </a:uFill>
                <a:latin typeface="Arial Rounded MT Bold" panose="020F0704030504030204" pitchFamily="34" charset="0"/>
              </a:rPr>
              <a:t>Wednesday, May 20 @ 7:00 pm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332" y="4973326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33964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April 28 @ 10:00 am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May 14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56" y="2977045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318F8-635F-DE3B-5D2E-6AF7D946B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1C57AD-D5C1-A785-C5DD-7DB8E1DEA6E9}"/>
              </a:ext>
            </a:extLst>
          </p:cNvPr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BA493-4C68-B2E4-307F-406D4ABAB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173D23-7B7F-B4EF-DA8B-3E048B990A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60E2C6-D4AC-CB28-FE2C-51E4201F28F8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30678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14:warp dir="in"/>
      </p:transition>
    </mc:Choice>
    <mc:Fallback xmlns="">
      <p:transition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849701"/>
            <a:ext cx="78538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 May 21 @ 11:30 am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??? TBD ???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623500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(7</a:t>
            </a:r>
            <a:r>
              <a:rPr lang="en-US" altLang="en-US" sz="36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and 8</a:t>
            </a:r>
            <a:r>
              <a:rPr lang="en-US" altLang="en-US" sz="36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Graders)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33550" cy="1733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794" y="1724025"/>
            <a:ext cx="857495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Class on most Sunday mornings @ 9 am</a:t>
            </a:r>
            <a:endParaRPr lang="en-US" sz="3000" b="1" u="sng" dirty="0">
              <a:solidFill>
                <a:srgbClr val="C00000"/>
              </a:solidFill>
              <a:highlight>
                <a:srgbClr val="FFFF00"/>
              </a:highlight>
              <a:latin typeface="Arial Rounded MT Bold" panose="020F0704030504030204" pitchFamily="34" charset="0"/>
              <a:ea typeface="Osaka"/>
            </a:endParaRP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in person or via FaceBook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Acolyte Training – As Needed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38350" y="234344"/>
            <a:ext cx="70961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Lutheran  Class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331" y="4705186"/>
            <a:ext cx="844219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begin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Today!-After Worship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In the Adult Sunday school classroom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776" y="2512248"/>
            <a:ext cx="874859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</a:rPr>
              <a:t>We are forming a “New Member” Class for anyone who wants to learn more about Being Lutheran and what being a member of Trinity entails…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BAD398-6C2F-8D82-487B-24DA87D07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7" b="95508" l="4883" r="97559">
                        <a14:foregroundMark x1="28516" y1="6836" x2="47754" y2="3027"/>
                        <a14:foregroundMark x1="47754" y1="3027" x2="66211" y2="5469"/>
                        <a14:foregroundMark x1="66211" y1="5469" x2="83203" y2="19336"/>
                        <a14:foregroundMark x1="83203" y1="19336" x2="89746" y2="28418"/>
                        <a14:foregroundMark x1="89746" y1="28418" x2="94434" y2="57520"/>
                        <a14:foregroundMark x1="94434" y1="57520" x2="85254" y2="75195"/>
                        <a14:foregroundMark x1="85254" y1="75195" x2="76465" y2="85352"/>
                        <a14:foregroundMark x1="76465" y1="85352" x2="42578" y2="94434"/>
                        <a14:foregroundMark x1="42578" y1="94434" x2="32813" y2="93262"/>
                        <a14:foregroundMark x1="32813" y1="93262" x2="14453" y2="79688"/>
                        <a14:foregroundMark x1="14453" y1="79688" x2="7617" y2="66406"/>
                        <a14:foregroundMark x1="7617" y1="66406" x2="4004" y2="47754"/>
                        <a14:foregroundMark x1="4004" y1="47754" x2="5273" y2="36914"/>
                        <a14:foregroundMark x1="5273" y1="36914" x2="29004" y2="7910"/>
                        <a14:foregroundMark x1="29004" y1="7910" x2="29004" y2="7617"/>
                        <a14:foregroundMark x1="40430" y1="2637" x2="54883" y2="2734"/>
                        <a14:foregroundMark x1="75000" y1="10254" x2="80273" y2="13867"/>
                        <a14:foregroundMark x1="84570" y1="17383" x2="89063" y2="23633"/>
                        <a14:foregroundMark x1="94141" y1="32617" x2="96680" y2="39844"/>
                        <a14:foregroundMark x1="86230" y1="29004" x2="91113" y2="37891"/>
                        <a14:foregroundMark x1="91113" y1="37891" x2="91113" y2="38867"/>
                        <a14:foregroundMark x1="96387" y1="42188" x2="97559" y2="54297"/>
                        <a14:foregroundMark x1="97559" y1="54297" x2="80273" y2="77930"/>
                        <a14:foregroundMark x1="80273" y1="77930" x2="87207" y2="75977"/>
                        <a14:foregroundMark x1="87207" y1="75977" x2="92871" y2="66797"/>
                        <a14:foregroundMark x1="92871" y1="66797" x2="94824" y2="59961"/>
                        <a14:foregroundMark x1="87598" y1="77344" x2="79980" y2="86035"/>
                        <a14:foregroundMark x1="79980" y1="86035" x2="56250" y2="95508"/>
                        <a14:foregroundMark x1="5957" y1="65234" x2="7520" y2="54102"/>
                        <a14:foregroundMark x1="7520" y1="54102" x2="4883" y2="62305"/>
                        <a14:foregroundMark x1="4883" y1="62305" x2="6152" y2="62500"/>
                        <a14:foregroundMark x1="6250" y1="30273" x2="14746" y2="17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31" y="234344"/>
            <a:ext cx="2140669" cy="2140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38100" y="1592835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2187949"/>
            <a:ext cx="88517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May 7</a:t>
            </a:r>
            <a:r>
              <a:rPr lang="en-US" sz="3600" b="1" u="sng" baseline="30000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u="sng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@ 11:00 am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 Purpose –Plan for Summer Events including VBS!  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799" y="1149802"/>
            <a:ext cx="7086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April 26 @ 6:00 pm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75" y="2541552"/>
            <a:ext cx="6991350" cy="393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:random/>
      </p:transition>
    </mc:Choice>
    <mc:Fallback xmlns="">
      <p:transition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6AD349-0C39-1F6F-67D9-A5B6D841B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E504E67-BCB4-6C49-E5F6-DBC47E95C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9CC53-CBBE-33F9-EB5F-4AA010767F8A}"/>
              </a:ext>
            </a:extLst>
          </p:cNvPr>
          <p:cNvSpPr txBox="1"/>
          <p:nvPr/>
        </p:nvSpPr>
        <p:spPr>
          <a:xfrm>
            <a:off x="131976" y="914211"/>
            <a:ext cx="871036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algn="ctr">
              <a:spcAft>
                <a:spcPts val="1200"/>
              </a:spcAft>
            </a:pPr>
            <a:r>
              <a:rPr lang="en-US" sz="3200" b="1" dirty="0">
                <a:latin typeface="Arial Rounded MT Bold" panose="020F0704030504030204" pitchFamily="34" charset="0"/>
              </a:rPr>
              <a:t>Date: TODAY!!!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Fun, Snacks, Blanket Tying! 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@ Trinity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When:  After Worship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277E5D-2793-F61E-DBBB-F52E008CE0A2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FC51D3-6AF8-A811-35E6-7E69824C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BD79E3-143A-6954-048A-58D084091D2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sX0" fmla="*/ 0 w 3269888"/>
                <a:gd name="csY0" fmla="*/ 0 h 2068157"/>
                <a:gd name="csX1" fmla="*/ 588580 w 3269888"/>
                <a:gd name="csY1" fmla="*/ 0 h 2068157"/>
                <a:gd name="csX2" fmla="*/ 1275256 w 3269888"/>
                <a:gd name="csY2" fmla="*/ 0 h 2068157"/>
                <a:gd name="csX3" fmla="*/ 1994632 w 3269888"/>
                <a:gd name="csY3" fmla="*/ 0 h 2068157"/>
                <a:gd name="csX4" fmla="*/ 2648609 w 3269888"/>
                <a:gd name="csY4" fmla="*/ 0 h 2068157"/>
                <a:gd name="csX5" fmla="*/ 3269888 w 3269888"/>
                <a:gd name="csY5" fmla="*/ 0 h 2068157"/>
                <a:gd name="csX6" fmla="*/ 3269888 w 3269888"/>
                <a:gd name="csY6" fmla="*/ 648023 h 2068157"/>
                <a:gd name="csX7" fmla="*/ 3269888 w 3269888"/>
                <a:gd name="csY7" fmla="*/ 1296045 h 2068157"/>
                <a:gd name="csX8" fmla="*/ 3269888 w 3269888"/>
                <a:gd name="csY8" fmla="*/ 2068157 h 2068157"/>
                <a:gd name="csX9" fmla="*/ 2681308 w 3269888"/>
                <a:gd name="csY9" fmla="*/ 2068157 h 2068157"/>
                <a:gd name="csX10" fmla="*/ 2092728 w 3269888"/>
                <a:gd name="csY10" fmla="*/ 2068157 h 2068157"/>
                <a:gd name="csX11" fmla="*/ 1438751 w 3269888"/>
                <a:gd name="csY11" fmla="*/ 2068157 h 2068157"/>
                <a:gd name="csX12" fmla="*/ 752074 w 3269888"/>
                <a:gd name="csY12" fmla="*/ 2068157 h 2068157"/>
                <a:gd name="csX13" fmla="*/ 0 w 3269888"/>
                <a:gd name="csY13" fmla="*/ 2068157 h 2068157"/>
                <a:gd name="csX14" fmla="*/ 0 w 3269888"/>
                <a:gd name="csY14" fmla="*/ 1337408 h 2068157"/>
                <a:gd name="csX15" fmla="*/ 0 w 3269888"/>
                <a:gd name="csY15" fmla="*/ 689386 h 2068157"/>
                <a:gd name="csX16" fmla="*/ 0 w 3269888"/>
                <a:gd name="csY16" fmla="*/ 0 h 20681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3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0" y="1933205"/>
            <a:ext cx="8553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March 18, 2026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7649" y="3099016"/>
            <a:ext cx="8372475" cy="33547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28800" indent="-1828800" defTabSz="6172200">
              <a:tabLst>
                <a:tab pos="531495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</a:t>
            </a:r>
            <a:r>
              <a:rPr lang="en-US" sz="3200" dirty="0">
                <a:latin typeface="Arial Rounded MT Bold" panose="020F0704030504030204" pitchFamily="34" charset="0"/>
              </a:rPr>
              <a:t>	Reflect on how God has carried you through challenges.</a:t>
            </a:r>
          </a:p>
          <a:p>
            <a:pPr marL="1828800" indent="-1828800" defTabSz="6172200">
              <a:tabLst>
                <a:tab pos="531495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Moisturize and care for your skin.</a:t>
            </a:r>
          </a:p>
          <a:p>
            <a:pPr marL="1828800" indent="-1828800" defTabSz="6172200">
              <a:tabLst>
                <a:tab pos="531495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Offer your time or talents at church.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2012442"/>
            <a:ext cx="8839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Arial Rounded MT Bold" panose="020F0704030504030204" pitchFamily="34" charset="0"/>
              </a:rPr>
              <a:t>Tuesday-Thursday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Arial Rounded MT Bold" panose="020F0704030504030204" pitchFamily="34" charset="0"/>
              </a:rPr>
              <a:t>8:00 – 11:30 am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Email:  </a:t>
            </a:r>
            <a:r>
              <a:rPr lang="en-US" sz="32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9051"/>
            <a:ext cx="2066135" cy="16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528572" cy="1528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7236" y="207927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rd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Tuesday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March 2026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Tuesday, April 21, 2026!!!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Sermons, Bulletins (Worship Books), Worship Slides,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and ‘Official’ Trinity Calendar are also available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random/>
      </p:transition>
    </mc:Choice>
    <mc:Fallback xmlns="">
      <p:transition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29457</TotalTime>
  <Words>895</Words>
  <Application>Microsoft Office PowerPoint</Application>
  <PresentationFormat>On-screen Show (4:3)</PresentationFormat>
  <Paragraphs>161</Paragraphs>
  <Slides>25</Slides>
  <Notes>24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420</cp:revision>
  <cp:lastPrinted>2025-02-08T21:29:34Z</cp:lastPrinted>
  <dcterms:created xsi:type="dcterms:W3CDTF">2020-11-15T00:46:00Z</dcterms:created>
  <dcterms:modified xsi:type="dcterms:W3CDTF">2026-04-18T17:07:16Z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