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96"/>
  </p:notesMasterIdLst>
  <p:sldIdLst>
    <p:sldId id="258" r:id="rId2"/>
    <p:sldId id="260" r:id="rId3"/>
    <p:sldId id="1462" r:id="rId4"/>
    <p:sldId id="1764" r:id="rId5"/>
    <p:sldId id="1463" r:id="rId6"/>
    <p:sldId id="268" r:id="rId7"/>
    <p:sldId id="269" r:id="rId8"/>
    <p:sldId id="1464" r:id="rId9"/>
    <p:sldId id="261" r:id="rId10"/>
    <p:sldId id="1016" r:id="rId11"/>
    <p:sldId id="1729" r:id="rId12"/>
    <p:sldId id="1730" r:id="rId13"/>
    <p:sldId id="267" r:id="rId14"/>
    <p:sldId id="1018" r:id="rId15"/>
    <p:sldId id="1765" r:id="rId16"/>
    <p:sldId id="1766" r:id="rId17"/>
    <p:sldId id="270" r:id="rId18"/>
    <p:sldId id="272" r:id="rId19"/>
    <p:sldId id="271" r:id="rId20"/>
    <p:sldId id="273" r:id="rId21"/>
    <p:sldId id="274" r:id="rId22"/>
    <p:sldId id="275" r:id="rId23"/>
    <p:sldId id="348" r:id="rId24"/>
    <p:sldId id="277" r:id="rId25"/>
    <p:sldId id="1536" r:id="rId26"/>
    <p:sldId id="278" r:id="rId27"/>
    <p:sldId id="1498" r:id="rId28"/>
    <p:sldId id="1767" r:id="rId29"/>
    <p:sldId id="1768" r:id="rId30"/>
    <p:sldId id="1769" r:id="rId31"/>
    <p:sldId id="1770" r:id="rId32"/>
    <p:sldId id="1771" r:id="rId33"/>
    <p:sldId id="1772" r:id="rId34"/>
    <p:sldId id="1773" r:id="rId35"/>
    <p:sldId id="1774" r:id="rId36"/>
    <p:sldId id="1775" r:id="rId37"/>
    <p:sldId id="995" r:id="rId38"/>
    <p:sldId id="1328" r:id="rId39"/>
    <p:sldId id="1788" r:id="rId40"/>
    <p:sldId id="1782" r:id="rId41"/>
    <p:sldId id="1784" r:id="rId42"/>
    <p:sldId id="1785" r:id="rId43"/>
    <p:sldId id="1786" r:id="rId44"/>
    <p:sldId id="1790" r:id="rId45"/>
    <p:sldId id="1783" r:id="rId46"/>
    <p:sldId id="1789" r:id="rId47"/>
    <p:sldId id="333" r:id="rId48"/>
    <p:sldId id="351" r:id="rId49"/>
    <p:sldId id="352" r:id="rId50"/>
    <p:sldId id="353" r:id="rId51"/>
    <p:sldId id="354" r:id="rId52"/>
    <p:sldId id="1776" r:id="rId53"/>
    <p:sldId id="1777" r:id="rId54"/>
    <p:sldId id="355" r:id="rId55"/>
    <p:sldId id="1778" r:id="rId56"/>
    <p:sldId id="309" r:id="rId57"/>
    <p:sldId id="1470" r:id="rId58"/>
    <p:sldId id="1448" r:id="rId59"/>
    <p:sldId id="310" r:id="rId60"/>
    <p:sldId id="1424" r:id="rId61"/>
    <p:sldId id="1425" r:id="rId62"/>
    <p:sldId id="339" r:id="rId63"/>
    <p:sldId id="334" r:id="rId64"/>
    <p:sldId id="335" r:id="rId65"/>
    <p:sldId id="336" r:id="rId66"/>
    <p:sldId id="337" r:id="rId67"/>
    <p:sldId id="338" r:id="rId68"/>
    <p:sldId id="1541" r:id="rId69"/>
    <p:sldId id="304" r:id="rId70"/>
    <p:sldId id="305" r:id="rId71"/>
    <p:sldId id="1429" r:id="rId72"/>
    <p:sldId id="1014" r:id="rId73"/>
    <p:sldId id="1291" r:id="rId74"/>
    <p:sldId id="311" r:id="rId75"/>
    <p:sldId id="312" r:id="rId76"/>
    <p:sldId id="313" r:id="rId77"/>
    <p:sldId id="314" r:id="rId78"/>
    <p:sldId id="315" r:id="rId79"/>
    <p:sldId id="316" r:id="rId80"/>
    <p:sldId id="317" r:id="rId81"/>
    <p:sldId id="318" r:id="rId82"/>
    <p:sldId id="319" r:id="rId83"/>
    <p:sldId id="1293" r:id="rId84"/>
    <p:sldId id="1691" r:id="rId85"/>
    <p:sldId id="1302" r:id="rId86"/>
    <p:sldId id="321" r:id="rId87"/>
    <p:sldId id="1015" r:id="rId88"/>
    <p:sldId id="485" r:id="rId89"/>
    <p:sldId id="1017" r:id="rId90"/>
    <p:sldId id="297" r:id="rId91"/>
    <p:sldId id="1779" r:id="rId92"/>
    <p:sldId id="1780" r:id="rId93"/>
    <p:sldId id="1781" r:id="rId94"/>
    <p:sldId id="330" r:id="rId95"/>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56"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0" autoAdjust="0"/>
    <p:restoredTop sz="94660"/>
  </p:normalViewPr>
  <p:slideViewPr>
    <p:cSldViewPr snapToGrid="0" snapToObjects="1" showGuides="1">
      <p:cViewPr varScale="1">
        <p:scale>
          <a:sx n="97" d="100"/>
          <a:sy n="97" d="100"/>
        </p:scale>
        <p:origin x="1644" y="72"/>
      </p:cViewPr>
      <p:guideLst>
        <p:guide orient="horz" pos="225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11/4/2023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11</a:t>
            </a:fld>
            <a:endParaRPr lang="en-US" altLang="en-US"/>
          </a:p>
        </p:txBody>
      </p:sp>
    </p:spTree>
    <p:extLst>
      <p:ext uri="{BB962C8B-B14F-4D97-AF65-F5344CB8AC3E}">
        <p14:creationId xmlns:p14="http://schemas.microsoft.com/office/powerpoint/2010/main" val="978347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extLst>
      <p:ext uri="{BB962C8B-B14F-4D97-AF65-F5344CB8AC3E}">
        <p14:creationId xmlns:p14="http://schemas.microsoft.com/office/powerpoint/2010/main" val="2645403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15</a:t>
            </a:fld>
            <a:endParaRPr lang="en-US" altLang="en-US"/>
          </a:p>
        </p:txBody>
      </p:sp>
    </p:spTree>
    <p:extLst>
      <p:ext uri="{BB962C8B-B14F-4D97-AF65-F5344CB8AC3E}">
        <p14:creationId xmlns:p14="http://schemas.microsoft.com/office/powerpoint/2010/main" val="2251252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16</a:t>
            </a:fld>
            <a:endParaRPr lang="en-US" altLang="en-US"/>
          </a:p>
        </p:txBody>
      </p:sp>
    </p:spTree>
    <p:extLst>
      <p:ext uri="{BB962C8B-B14F-4D97-AF65-F5344CB8AC3E}">
        <p14:creationId xmlns:p14="http://schemas.microsoft.com/office/powerpoint/2010/main" val="86877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5155574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extLst>
      <p:ext uri="{BB962C8B-B14F-4D97-AF65-F5344CB8AC3E}">
        <p14:creationId xmlns:p14="http://schemas.microsoft.com/office/powerpoint/2010/main" val="75883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extLst>
      <p:ext uri="{BB962C8B-B14F-4D97-AF65-F5344CB8AC3E}">
        <p14:creationId xmlns:p14="http://schemas.microsoft.com/office/powerpoint/2010/main" val="5820747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1875978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extLst>
      <p:ext uri="{BB962C8B-B14F-4D97-AF65-F5344CB8AC3E}">
        <p14:creationId xmlns:p14="http://schemas.microsoft.com/office/powerpoint/2010/main" val="11917360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33</a:t>
            </a:fld>
            <a:endParaRPr lang="en-US" altLang="en-US"/>
          </a:p>
        </p:txBody>
      </p:sp>
    </p:spTree>
    <p:extLst>
      <p:ext uri="{BB962C8B-B14F-4D97-AF65-F5344CB8AC3E}">
        <p14:creationId xmlns:p14="http://schemas.microsoft.com/office/powerpoint/2010/main" val="8201130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34</a:t>
            </a:fld>
            <a:endParaRPr lang="en-US" altLang="en-US"/>
          </a:p>
        </p:txBody>
      </p:sp>
    </p:spTree>
    <p:extLst>
      <p:ext uri="{BB962C8B-B14F-4D97-AF65-F5344CB8AC3E}">
        <p14:creationId xmlns:p14="http://schemas.microsoft.com/office/powerpoint/2010/main" val="3280706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35</a:t>
            </a:fld>
            <a:endParaRPr lang="en-US" altLang="en-US"/>
          </a:p>
        </p:txBody>
      </p:sp>
    </p:spTree>
    <p:extLst>
      <p:ext uri="{BB962C8B-B14F-4D97-AF65-F5344CB8AC3E}">
        <p14:creationId xmlns:p14="http://schemas.microsoft.com/office/powerpoint/2010/main" val="22866519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36</a:t>
            </a:fld>
            <a:endParaRPr lang="en-US" altLang="en-US"/>
          </a:p>
        </p:txBody>
      </p:sp>
    </p:spTree>
    <p:extLst>
      <p:ext uri="{BB962C8B-B14F-4D97-AF65-F5344CB8AC3E}">
        <p14:creationId xmlns:p14="http://schemas.microsoft.com/office/powerpoint/2010/main" val="2865487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196872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4</a:t>
            </a:fld>
            <a:endParaRPr lang="en-US" altLang="en-US"/>
          </a:p>
        </p:txBody>
      </p:sp>
    </p:spTree>
    <p:extLst>
      <p:ext uri="{BB962C8B-B14F-4D97-AF65-F5344CB8AC3E}">
        <p14:creationId xmlns:p14="http://schemas.microsoft.com/office/powerpoint/2010/main" val="3626812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18403786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12112644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2384268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6656500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44</a:t>
            </a:fld>
            <a:endParaRPr lang="en-US" altLang="en-US"/>
          </a:p>
        </p:txBody>
      </p:sp>
    </p:spTree>
    <p:extLst>
      <p:ext uri="{BB962C8B-B14F-4D97-AF65-F5344CB8AC3E}">
        <p14:creationId xmlns:p14="http://schemas.microsoft.com/office/powerpoint/2010/main" val="10127163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45</a:t>
            </a:fld>
            <a:endParaRPr lang="en-US" altLang="en-US"/>
          </a:p>
        </p:txBody>
      </p:sp>
    </p:spTree>
    <p:extLst>
      <p:ext uri="{BB962C8B-B14F-4D97-AF65-F5344CB8AC3E}">
        <p14:creationId xmlns:p14="http://schemas.microsoft.com/office/powerpoint/2010/main" val="11448443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46</a:t>
            </a:fld>
            <a:endParaRPr lang="en-US" altLang="en-US"/>
          </a:p>
        </p:txBody>
      </p:sp>
    </p:spTree>
    <p:extLst>
      <p:ext uri="{BB962C8B-B14F-4D97-AF65-F5344CB8AC3E}">
        <p14:creationId xmlns:p14="http://schemas.microsoft.com/office/powerpoint/2010/main" val="1370809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t>70</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72</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73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87</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89</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91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352689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6736310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93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488659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B8CF6D41-10B1-425B-B453-17394AA79B69}" type="slidenum">
              <a:rPr lang="en-US" altLang="en-US" smtClean="0"/>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11/4/2023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11/4/2023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11/4/2023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11/4/2023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11/4/2023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11/4/2023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11/4/2023</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11/4/2023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11/4/2023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11/4/2023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11/4/2023</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11/4/2023</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1475262" y="6037006"/>
            <a:ext cx="6140471" cy="733999"/>
          </a:xfrm>
        </p:spPr>
        <p:txBody>
          <a:bodyPr/>
          <a:lstStyle/>
          <a:p>
            <a:pPr algn="ctr" eaLnBrk="1" hangingPunct="1"/>
            <a:r>
              <a:rPr lang="en-US" altLang="en-US" sz="3200" dirty="0"/>
              <a:t>November 5, 2023</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sp>
        <p:nvSpPr>
          <p:cNvPr id="5" name="Title 1">
            <a:extLst>
              <a:ext uri="{FF2B5EF4-FFF2-40B4-BE49-F238E27FC236}">
                <a16:creationId xmlns:a16="http://schemas.microsoft.com/office/drawing/2014/main" id="{F2F3FFDC-6CEE-D0DB-51D1-38075688AC86}"/>
              </a:ext>
            </a:extLst>
          </p:cNvPr>
          <p:cNvSpPr txBox="1"/>
          <p:nvPr/>
        </p:nvSpPr>
        <p:spPr bwMode="auto">
          <a:xfrm>
            <a:off x="1413702" y="1209311"/>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b="1" dirty="0">
                <a:latin typeface="Castellar" panose="020A0402060406010301" pitchFamily="18" charset="0"/>
              </a:rPr>
              <a:t>All Saints Sunday</a:t>
            </a:r>
          </a:p>
        </p:txBody>
      </p:sp>
      <p:pic>
        <p:nvPicPr>
          <p:cNvPr id="3" name="Picture 2">
            <a:extLst>
              <a:ext uri="{FF2B5EF4-FFF2-40B4-BE49-F238E27FC236}">
                <a16:creationId xmlns:a16="http://schemas.microsoft.com/office/drawing/2014/main" id="{CD1D04D5-4927-72AF-C45F-9A968E99861A}"/>
              </a:ext>
            </a:extLst>
          </p:cNvPr>
          <p:cNvPicPr>
            <a:picLocks noChangeAspect="1"/>
          </p:cNvPicPr>
          <p:nvPr/>
        </p:nvPicPr>
        <p:blipFill>
          <a:blip r:embed="rId3"/>
          <a:stretch>
            <a:fillRect/>
          </a:stretch>
        </p:blipFill>
        <p:spPr>
          <a:xfrm>
            <a:off x="2586245" y="2214996"/>
            <a:ext cx="3657186" cy="364875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09183" y="806567"/>
            <a:ext cx="8939284" cy="5973045"/>
          </a:xfrm>
          <a:prstGeom prst="rect">
            <a:avLst/>
          </a:prstGeom>
        </p:spPr>
        <p:txBody>
          <a:bodyPr wrap="square">
            <a:spAutoFit/>
          </a:bodyPr>
          <a:lstStyle/>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acknowledge that our actions and inactions have led to the oppression of our neighbors. We have willingly benefitted from privileges that cause harm to others. We have failed to heed your call to lead from a place of humility, and to care for our communities in a way that makes is possible for all to flourish. </a:t>
            </a:r>
            <a:endParaRPr lang="en-US" sz="4000" b="1"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115136" y="2048517"/>
            <a:ext cx="6837528" cy="2416302"/>
          </a:xfrm>
          <a:prstGeom prst="rect">
            <a:avLst/>
          </a:prstGeom>
        </p:spPr>
        <p:txBody>
          <a:bodyPr wrap="square">
            <a:spAutoFit/>
          </a:bodyPr>
          <a:lstStyle/>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Forgive us our fear of scarcity and love of power, and keep us ever mindful of the needs of others.</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4535441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CEA62A3-7C54-1C95-DA4F-E6A5A9FF802C}"/>
              </a:ext>
            </a:extLst>
          </p:cNvPr>
          <p:cNvSpPr txBox="1"/>
          <p:nvPr/>
        </p:nvSpPr>
        <p:spPr>
          <a:xfrm>
            <a:off x="436729" y="1787858"/>
            <a:ext cx="8379727" cy="4242252"/>
          </a:xfrm>
          <a:prstGeom prst="rect">
            <a:avLst/>
          </a:prstGeom>
          <a:noFill/>
        </p:spPr>
        <p:txBody>
          <a:bodyPr wrap="square">
            <a:spAutoFit/>
          </a:bodyPr>
          <a:lstStyle/>
          <a:p>
            <a:pPr marL="519100" indent="-519100">
              <a:lnSpc>
                <a:spcPct val="119000"/>
              </a:lnSpc>
              <a:spcBef>
                <a:spcPts val="0"/>
              </a:spcBef>
              <a:spcAft>
                <a:spcPts val="300"/>
              </a:spcAft>
              <a:tabLst>
                <a:tab pos="6973714" algn="l"/>
              </a:tabLst>
            </a:pPr>
            <a:r>
              <a:rPr lang="en-US" sz="3200" dirty="0">
                <a:latin typeface="Arial Rounded MT Bold" panose="020F0704030504030204" pitchFamily="34" charset="0"/>
                <a:ea typeface="Garamond,Times New Roman"/>
                <a:cs typeface="Garamond,Times New Roman"/>
              </a:rPr>
              <a:t>P:	The reign of God has come near to you! In Christ Jesus, we are reconciled to God, and therefore God forgives us all our sins. </a:t>
            </a:r>
            <a:r>
              <a:rPr lang="en-US" sz="32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a:t>
            </a:r>
            <a:r>
              <a:rPr lang="en-US" sz="3200" dirty="0">
                <a:latin typeface="Arial Rounded MT Bold" panose="020F0704030504030204" pitchFamily="34" charset="0"/>
                <a:ea typeface="Garamond,Times New Roman"/>
                <a:cs typeface="Garamond,Times New Roman"/>
              </a:rPr>
              <a:t>  Let God guide us to work for God’s justice.  </a:t>
            </a:r>
          </a:p>
          <a:p>
            <a:pPr marL="519100" indent="-519100">
              <a:lnSpc>
                <a:spcPct val="119000"/>
              </a:lnSpc>
              <a:spcBef>
                <a:spcPts val="0"/>
              </a:spcBef>
              <a:spcAft>
                <a:spcPts val="0"/>
              </a:spcAft>
              <a:tabLst>
                <a:tab pos="6973714" algn="l"/>
              </a:tabLst>
            </a:pPr>
            <a:r>
              <a:rPr lang="en-US" sz="3200" dirty="0">
                <a:latin typeface="Arial Rounded MT Bold" panose="020F0704030504030204" pitchFamily="34" charset="0"/>
                <a:ea typeface="Garamond,Times New Roman"/>
                <a:cs typeface="Garamond,Times New Roman"/>
              </a:rPr>
              <a:t> </a:t>
            </a:r>
          </a:p>
          <a:p>
            <a:pPr marL="519100" indent="-519100">
              <a:lnSpc>
                <a:spcPct val="119000"/>
              </a:lnSpc>
              <a:spcBef>
                <a:spcPts val="0"/>
              </a:spcBef>
              <a:spcAft>
                <a:spcPts val="0"/>
              </a:spcAft>
              <a:tabLst>
                <a:tab pos="6973714" algn="l"/>
              </a:tabLst>
            </a:pPr>
            <a:r>
              <a:rPr lang="en-US" sz="3600" b="1" dirty="0">
                <a:latin typeface="Arial Rounded MT Bold" panose="020F0704030504030204" pitchFamily="34" charset="0"/>
                <a:ea typeface="Garamond,Times New Roman"/>
                <a:cs typeface="Garamond,Times New Roman"/>
              </a:rPr>
              <a:t> C:  Amen.</a:t>
            </a:r>
          </a:p>
        </p:txBody>
      </p:sp>
    </p:spTree>
    <p:extLst>
      <p:ext uri="{BB962C8B-B14F-4D97-AF65-F5344CB8AC3E}">
        <p14:creationId xmlns:p14="http://schemas.microsoft.com/office/powerpoint/2010/main" val="30292616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904775"/>
          </a:xfrm>
        </p:spPr>
        <p:txBody>
          <a:bodyPr/>
          <a:lstStyle/>
          <a:p>
            <a:pPr algn="ctr">
              <a:buFont typeface="Symbol" panose="05050102010706020507" pitchFamily="18" charset="2"/>
              <a:buChar char=""/>
            </a:pPr>
            <a:r>
              <a:rPr lang="en-US" dirty="0"/>
              <a:t>Gathering Song/Hymn of Praise</a:t>
            </a:r>
          </a:p>
        </p:txBody>
      </p:sp>
      <p:sp>
        <p:nvSpPr>
          <p:cNvPr id="2" name="Rectangle 1"/>
          <p:cNvSpPr/>
          <p:nvPr/>
        </p:nvSpPr>
        <p:spPr>
          <a:xfrm>
            <a:off x="2" y="824565"/>
            <a:ext cx="9143999"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“For All Your Saints, Oh Lord”</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176</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E6080D7A-900C-AB80-ABB3-FE87827C48FE}"/>
              </a:ext>
            </a:extLst>
          </p:cNvPr>
          <p:cNvPicPr>
            <a:picLocks noChangeAspect="1"/>
          </p:cNvPicPr>
          <p:nvPr/>
        </p:nvPicPr>
        <p:blipFill>
          <a:blip r:embed="rId3"/>
          <a:stretch>
            <a:fillRect/>
          </a:stretch>
        </p:blipFill>
        <p:spPr>
          <a:xfrm>
            <a:off x="1599942" y="2132231"/>
            <a:ext cx="5944115" cy="445656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3675"/>
            <a:ext cx="9143999"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“For All Your Saints, Oh Lord”            LBW 176</a:t>
            </a:r>
          </a:p>
        </p:txBody>
      </p:sp>
      <p:sp>
        <p:nvSpPr>
          <p:cNvPr id="4" name="TextBox 3">
            <a:extLst>
              <a:ext uri="{FF2B5EF4-FFF2-40B4-BE49-F238E27FC236}">
                <a16:creationId xmlns:a16="http://schemas.microsoft.com/office/drawing/2014/main" id="{E0D4067E-A15E-03DC-2707-B7D9FF523FA1}"/>
              </a:ext>
            </a:extLst>
          </p:cNvPr>
          <p:cNvSpPr txBox="1"/>
          <p:nvPr/>
        </p:nvSpPr>
        <p:spPr>
          <a:xfrm>
            <a:off x="168811" y="942535"/>
            <a:ext cx="8848579" cy="5078313"/>
          </a:xfrm>
          <a:prstGeom prst="rect">
            <a:avLst/>
          </a:prstGeom>
          <a:noFill/>
        </p:spPr>
        <p:txBody>
          <a:bodyPr wrap="square">
            <a:spAutoFit/>
          </a:bodyPr>
          <a:lstStyle/>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1	For all your saints, O Lord,</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who strove in you to live,</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who followed you, obeyed, adored,</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our grateful hymn receive.</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2	For all your saints, O Lord,</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who strove in you to die,</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who counted you their great reward,</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accept our thankful cry.</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3675"/>
            <a:ext cx="9143999"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“For All Your Saints, Oh Lord”            LBW 176</a:t>
            </a:r>
          </a:p>
        </p:txBody>
      </p:sp>
      <p:sp>
        <p:nvSpPr>
          <p:cNvPr id="4" name="TextBox 3">
            <a:extLst>
              <a:ext uri="{FF2B5EF4-FFF2-40B4-BE49-F238E27FC236}">
                <a16:creationId xmlns:a16="http://schemas.microsoft.com/office/drawing/2014/main" id="{E0D4067E-A15E-03DC-2707-B7D9FF523FA1}"/>
              </a:ext>
            </a:extLst>
          </p:cNvPr>
          <p:cNvSpPr txBox="1"/>
          <p:nvPr/>
        </p:nvSpPr>
        <p:spPr>
          <a:xfrm>
            <a:off x="168811" y="942535"/>
            <a:ext cx="8848579" cy="5078313"/>
          </a:xfrm>
          <a:prstGeom prst="rect">
            <a:avLst/>
          </a:prstGeom>
          <a:noFill/>
        </p:spPr>
        <p:txBody>
          <a:bodyPr wrap="square">
            <a:spAutoFit/>
          </a:bodyPr>
          <a:lstStyle/>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3	They all in life and death,</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with you, their Lord, in view,</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learned from your Holy Spirit’s breath</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to suffer and to do.</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4	For this, your name we bless</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and humbly pray anew</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that we like them in holiness</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may live and die in you.</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58449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3675"/>
            <a:ext cx="9143999"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“For All Your Saints, Oh Lord”            LBW 176</a:t>
            </a:r>
          </a:p>
        </p:txBody>
      </p:sp>
      <p:sp>
        <p:nvSpPr>
          <p:cNvPr id="4" name="TextBox 3">
            <a:extLst>
              <a:ext uri="{FF2B5EF4-FFF2-40B4-BE49-F238E27FC236}">
                <a16:creationId xmlns:a16="http://schemas.microsoft.com/office/drawing/2014/main" id="{E0D4067E-A15E-03DC-2707-B7D9FF523FA1}"/>
              </a:ext>
            </a:extLst>
          </p:cNvPr>
          <p:cNvSpPr txBox="1"/>
          <p:nvPr/>
        </p:nvSpPr>
        <p:spPr>
          <a:xfrm>
            <a:off x="979141" y="1768445"/>
            <a:ext cx="7185717" cy="2862322"/>
          </a:xfrm>
          <a:prstGeom prst="rect">
            <a:avLst/>
          </a:prstGeom>
          <a:noFill/>
        </p:spPr>
        <p:txBody>
          <a:bodyPr wrap="square">
            <a:spAutoFit/>
          </a:bodyPr>
          <a:lstStyle/>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5	To God, the Father, Son,</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and Spirit, ever blest,</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the One in Three,                                                the Three in One,</a:t>
            </a:r>
            <a:endParaRPr lang="en-US" sz="3600" dirty="0">
              <a:effectLst/>
              <a:latin typeface="Arial Rounded MT Bold" panose="020F0704030504030204" pitchFamily="34" charset="0"/>
              <a:ea typeface="Times New Roman" panose="02020603050405020304" pitchFamily="18" charset="0"/>
            </a:endParaRPr>
          </a:p>
          <a:p>
            <a:pPr marL="344488" marR="0" indent="-344488">
              <a:spcBef>
                <a:spcPts val="0"/>
              </a:spcBef>
              <a:spcAft>
                <a:spcPts val="0"/>
              </a:spcAft>
              <a:tabLst>
                <a:tab pos="4346575" algn="l"/>
              </a:tabLst>
            </a:pPr>
            <a:r>
              <a:rPr lang="en-US" sz="3600" dirty="0">
                <a:effectLst/>
                <a:latin typeface="Arial Rounded MT Bold" panose="020F0704030504030204" pitchFamily="34" charset="0"/>
                <a:ea typeface="MS Mincho" panose="020B0400000000000000" pitchFamily="49" charset="-128"/>
              </a:rPr>
              <a:t>	be endless praise addressed.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977187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By Roxanne Groff</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344129" y="1439129"/>
            <a:ext cx="8384699" cy="4739759"/>
          </a:xfrm>
          <a:prstGeom prst="rect">
            <a:avLst/>
          </a:prstGeom>
        </p:spPr>
        <p:txBody>
          <a:bodyPr wrap="square">
            <a:spAutoFit/>
          </a:bodyPr>
          <a:lstStyle/>
          <a:p>
            <a:pPr marL="682608" indent="-682608">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Mighty God, day by day we are witnesses to your miracles, big and small, whether we are even aware of them. Draw our attention to your action in the world, that we might proclaim your goodness.  In Jesus name we pray.</a:t>
            </a:r>
          </a:p>
          <a:p>
            <a:pPr marL="682608" indent="-682608">
              <a:spcBef>
                <a:spcPts val="0"/>
              </a:spcBef>
              <a:spcAft>
                <a:spcPts val="600"/>
              </a:spcAft>
            </a:pPr>
            <a:endParaRPr lang="en-US" sz="32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520851"/>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6" y="1474171"/>
            <a:ext cx="7965671" cy="3214278"/>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for this day is from 1</a:t>
            </a:r>
            <a:r>
              <a:rPr lang="en-US" sz="3600" baseline="30000" dirty="0">
                <a:solidFill>
                  <a:prstClr val="black"/>
                </a:solidFill>
                <a:latin typeface="Arial Rounded MT Bold" panose="020F0704030504030204" pitchFamily="34" charset="0"/>
                <a:ea typeface="Calibri" panose="020F0502020204030204" pitchFamily="34" charset="0"/>
              </a:rPr>
              <a:t>st</a:t>
            </a:r>
            <a:r>
              <a:rPr lang="en-US" sz="3600" dirty="0">
                <a:solidFill>
                  <a:prstClr val="black"/>
                </a:solidFill>
                <a:latin typeface="Arial Rounded MT Bold" panose="020F0704030504030204" pitchFamily="34" charset="0"/>
                <a:ea typeface="Calibri" panose="020F0502020204030204" pitchFamily="34" charset="0"/>
              </a:rPr>
              <a:t> Kings the 18</a:t>
            </a:r>
            <a:r>
              <a:rPr lang="en-US" sz="3600" baseline="30000" dirty="0">
                <a:solidFill>
                  <a:prstClr val="black"/>
                </a:solidFill>
                <a:latin typeface="Arial Rounded MT Bold" panose="020F0704030504030204" pitchFamily="34" charset="0"/>
                <a:ea typeface="Calibri" panose="020F0502020204030204" pitchFamily="34" charset="0"/>
              </a:rPr>
              <a:t>th</a:t>
            </a:r>
            <a:r>
              <a:rPr lang="en-US" sz="3600" dirty="0">
                <a:solidFill>
                  <a:prstClr val="black"/>
                </a:solidFill>
                <a:latin typeface="Arial Rounded MT Bold" panose="020F0704030504030204" pitchFamily="34" charset="0"/>
                <a:ea typeface="Calibri" panose="020F0502020204030204" pitchFamily="34" charset="0"/>
              </a:rPr>
              <a:t> Chapter.</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Kings 18:17-39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7ED87ED-8A20-A2E9-39B9-3B2580D5304E}"/>
              </a:ext>
            </a:extLst>
          </p:cNvPr>
          <p:cNvSpPr txBox="1"/>
          <p:nvPr/>
        </p:nvSpPr>
        <p:spPr>
          <a:xfrm>
            <a:off x="115452" y="1042218"/>
            <a:ext cx="8881063" cy="5632311"/>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Ahab saw Elijah, Ahab said to him, “Is it you, you troubler of Israel?”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answered, “I have not troubled Israel; but you have, and your father’s house, because you have forsaken the commandments of the Lord and followed the Baals.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19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therefore have all Israel assemble for me at Mount Carmel, with the four hundred fifty prophets of Baal and the four</a:t>
            </a:r>
          </a:p>
        </p:txBody>
      </p:sp>
    </p:spTree>
    <p:extLst>
      <p:ext uri="{BB962C8B-B14F-4D97-AF65-F5344CB8AC3E}">
        <p14:creationId xmlns:p14="http://schemas.microsoft.com/office/powerpoint/2010/main" val="3034340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Kings 18:17-39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7ED87ED-8A20-A2E9-39B9-3B2580D5304E}"/>
              </a:ext>
            </a:extLst>
          </p:cNvPr>
          <p:cNvSpPr txBox="1"/>
          <p:nvPr/>
        </p:nvSpPr>
        <p:spPr>
          <a:xfrm>
            <a:off x="115452" y="1042218"/>
            <a:ext cx="8881063"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hundred prophets of Asherah, who eat at Jezebel’s table.”</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Ahab sent to all the Israelites, and assembled the prophets at Mount Carmel.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Elijah then came near to all the people, and said, “How long will you go limping with two different opinions? If the Lord is God, follow him; but if Baal, then follow him.” The people did not answer him a word. </a:t>
            </a:r>
          </a:p>
        </p:txBody>
      </p:sp>
    </p:spTree>
    <p:extLst>
      <p:ext uri="{BB962C8B-B14F-4D97-AF65-F5344CB8AC3E}">
        <p14:creationId xmlns:p14="http://schemas.microsoft.com/office/powerpoint/2010/main" val="10876685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Kings 18:17-39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7ED87ED-8A20-A2E9-39B9-3B2580D5304E}"/>
              </a:ext>
            </a:extLst>
          </p:cNvPr>
          <p:cNvSpPr txBox="1"/>
          <p:nvPr/>
        </p:nvSpPr>
        <p:spPr>
          <a:xfrm>
            <a:off x="115452" y="1042218"/>
            <a:ext cx="8881063" cy="5632311"/>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Elijah said to the people, “I, even I only, am left a prophet of the Lord; but Baal’s prophets number four hundred fifty.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23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Let two bulls be given to us; let them choose one bull for themselves, cut it in pieces, and lay it on the wood, but put no fire to it; I will prepare the other bull and lay it on the wood, but put no fire to it.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you call on the name of your god and I will</a:t>
            </a:r>
          </a:p>
        </p:txBody>
      </p:sp>
    </p:spTree>
    <p:extLst>
      <p:ext uri="{BB962C8B-B14F-4D97-AF65-F5344CB8AC3E}">
        <p14:creationId xmlns:p14="http://schemas.microsoft.com/office/powerpoint/2010/main" val="932850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500" indent="-571500">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Remembering Our Saints</a:t>
            </a:r>
            <a:endParaRPr lang="en-US" sz="4000" dirty="0">
              <a:latin typeface="Arial Rounded MT Bold" panose="020F0704030504030204" pitchFamily="34" charset="0"/>
            </a:endParaRPr>
          </a:p>
        </p:txBody>
      </p:sp>
      <p:sp>
        <p:nvSpPr>
          <p:cNvPr id="5" name="TextBox 4">
            <a:extLst>
              <a:ext uri="{FF2B5EF4-FFF2-40B4-BE49-F238E27FC236}">
                <a16:creationId xmlns:a16="http://schemas.microsoft.com/office/drawing/2014/main" id="{96C040D8-2F4C-FBC2-B385-1843C39BC2D7}"/>
              </a:ext>
            </a:extLst>
          </p:cNvPr>
          <p:cNvSpPr txBox="1"/>
          <p:nvPr/>
        </p:nvSpPr>
        <p:spPr>
          <a:xfrm>
            <a:off x="437322" y="1630017"/>
            <a:ext cx="8282608" cy="3046988"/>
          </a:xfrm>
          <a:prstGeom prst="rect">
            <a:avLst/>
          </a:prstGeom>
          <a:noFill/>
        </p:spPr>
        <p:txBody>
          <a:bodyPr wrap="square">
            <a:spAutoFit/>
          </a:bodyPr>
          <a:lstStyle/>
          <a:p>
            <a:r>
              <a:rPr lang="en-US" sz="3200" i="1" dirty="0">
                <a:solidFill>
                  <a:srgbClr val="C00000"/>
                </a:solidFill>
                <a:effectLst/>
                <a:latin typeface="Arial Rounded MT Bold" panose="020F0704030504030204" pitchFamily="34" charset="0"/>
                <a:ea typeface="Calibri" panose="020F0502020204030204" pitchFamily="34" charset="0"/>
              </a:rPr>
              <a:t>We will read the names of our dearly departed saints in groups of 3.  After each group of names is read the bell will toll.  </a:t>
            </a:r>
          </a:p>
          <a:p>
            <a:r>
              <a:rPr lang="en-US" sz="3200" dirty="0">
                <a:solidFill>
                  <a:srgbClr val="000000"/>
                </a:solidFill>
                <a:effectLst/>
                <a:latin typeface="Arial Rounded MT Bold" panose="020F0704030504030204" pitchFamily="34" charset="0"/>
                <a:ea typeface="Calibri" panose="020F0502020204030204" pitchFamily="34" charset="0"/>
              </a:rPr>
              <a:t>Please respond in faith that they are </a:t>
            </a:r>
            <a:r>
              <a:rPr lang="en-US" sz="3200" b="1" dirty="0">
                <a:solidFill>
                  <a:srgbClr val="000000"/>
                </a:solidFill>
                <a:effectLst/>
                <a:latin typeface="Arial Rounded MT Bold" panose="020F0704030504030204" pitchFamily="34" charset="0"/>
                <a:ea typeface="Calibri" panose="020F0502020204030204" pitchFamily="34" charset="0"/>
              </a:rPr>
              <a:t>“Here with Us.”</a:t>
            </a:r>
            <a:r>
              <a:rPr lang="en-US" sz="3200" dirty="0">
                <a:solidFill>
                  <a:srgbClr val="000000"/>
                </a:solidFill>
                <a:effectLst/>
                <a:latin typeface="Arial Rounded MT Bold" panose="020F0704030504030204" pitchFamily="34" charset="0"/>
                <a:ea typeface="Calibri" panose="020F0502020204030204" pitchFamily="34" charset="0"/>
              </a:rPr>
              <a:t> </a:t>
            </a:r>
            <a:endParaRPr lang="en-US" sz="3200" dirty="0">
              <a:latin typeface="Arial Rounded MT Bold" panose="020F07040305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Kings 18:17-39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7ED87ED-8A20-A2E9-39B9-3B2580D5304E}"/>
              </a:ext>
            </a:extLst>
          </p:cNvPr>
          <p:cNvSpPr txBox="1"/>
          <p:nvPr/>
        </p:nvSpPr>
        <p:spPr>
          <a:xfrm>
            <a:off x="115452" y="1042218"/>
            <a:ext cx="8881063"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call on the name of the Lord; the god who answers by fire is indeed God.” All the people answered, “Well spoken!”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Elijah said to the prophets of Baal, “Choose for yourselves one bull and prepare it first, for you are many; then call on the name of your god, but put no fire to it.”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they took the bull that was given them, prepared it, and called on the name of Baal from</a:t>
            </a:r>
          </a:p>
        </p:txBody>
      </p:sp>
    </p:spTree>
    <p:extLst>
      <p:ext uri="{BB962C8B-B14F-4D97-AF65-F5344CB8AC3E}">
        <p14:creationId xmlns:p14="http://schemas.microsoft.com/office/powerpoint/2010/main" val="4287836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Kings 18:17-39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7ED87ED-8A20-A2E9-39B9-3B2580D5304E}"/>
              </a:ext>
            </a:extLst>
          </p:cNvPr>
          <p:cNvSpPr txBox="1"/>
          <p:nvPr/>
        </p:nvSpPr>
        <p:spPr>
          <a:xfrm>
            <a:off x="115452" y="1042218"/>
            <a:ext cx="8881063"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morning until noon, crying, “O Baal, answer us!” But there was no voice, and no answer. They limped about the altar that they had made.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27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At noon Elijah mocked them, saying, “Cry aloud! Surely he is a god; either he is meditating, or he has wandered away, or he is on a journey, or perhaps he is asleep and must be awakened.”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they cried aloud and, as was their</a:t>
            </a:r>
          </a:p>
        </p:txBody>
      </p:sp>
    </p:spTree>
    <p:extLst>
      <p:ext uri="{BB962C8B-B14F-4D97-AF65-F5344CB8AC3E}">
        <p14:creationId xmlns:p14="http://schemas.microsoft.com/office/powerpoint/2010/main" val="3549209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Kings 18:17-39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7ED87ED-8A20-A2E9-39B9-3B2580D5304E}"/>
              </a:ext>
            </a:extLst>
          </p:cNvPr>
          <p:cNvSpPr txBox="1"/>
          <p:nvPr/>
        </p:nvSpPr>
        <p:spPr>
          <a:xfrm>
            <a:off x="115452" y="1042218"/>
            <a:ext cx="8881063" cy="570925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custom, they cut themselves with swords and lances until the blood gushed out over them.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29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As midday passed, they raved on until the time of the offering of the oblation, but there was no voice, no answer, and no response.</a:t>
            </a:r>
          </a:p>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30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Elijah said to all the people, “Come closer to me”; and all the people came closer to him. First he</a:t>
            </a:r>
          </a:p>
        </p:txBody>
      </p:sp>
    </p:spTree>
    <p:extLst>
      <p:ext uri="{BB962C8B-B14F-4D97-AF65-F5344CB8AC3E}">
        <p14:creationId xmlns:p14="http://schemas.microsoft.com/office/powerpoint/2010/main" val="3796750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Kings 18:17-39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7ED87ED-8A20-A2E9-39B9-3B2580D5304E}"/>
              </a:ext>
            </a:extLst>
          </p:cNvPr>
          <p:cNvSpPr txBox="1"/>
          <p:nvPr/>
        </p:nvSpPr>
        <p:spPr>
          <a:xfrm>
            <a:off x="115452" y="1042218"/>
            <a:ext cx="8881063"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repaired the altar of the Lord that had been thrown down;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31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Elijah took twelve stones, according to the number of the tribes of the sons of Jacob, to whom the word of the Lord came, saying, “Israel shall be your name”;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32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with the stones he built an altar in the name of the Lord. Then he made a trench around the altar, large enough to contain two measures of seed.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Next</a:t>
            </a:r>
          </a:p>
        </p:txBody>
      </p:sp>
    </p:spTree>
    <p:extLst>
      <p:ext uri="{BB962C8B-B14F-4D97-AF65-F5344CB8AC3E}">
        <p14:creationId xmlns:p14="http://schemas.microsoft.com/office/powerpoint/2010/main" val="2639510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Kings 18:17-39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7ED87ED-8A20-A2E9-39B9-3B2580D5304E}"/>
              </a:ext>
            </a:extLst>
          </p:cNvPr>
          <p:cNvSpPr txBox="1"/>
          <p:nvPr/>
        </p:nvSpPr>
        <p:spPr>
          <a:xfrm>
            <a:off x="115452" y="1042218"/>
            <a:ext cx="8881063" cy="5632311"/>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put the wood in order, cut the bull in pieces, and laid it on the wood. He said, “Fill four jars with </a:t>
            </a:r>
            <a:r>
              <a:rPr lang="en-US" sz="3600" spc="-40" dirty="0">
                <a:effectLst/>
                <a:latin typeface="Arial Rounded MT Bold" panose="020F0704030504030204" pitchFamily="34" charset="0"/>
                <a:ea typeface="Calibri" panose="020F0502020204030204" pitchFamily="34" charset="0"/>
                <a:cs typeface="Times New Roman (Body CS)"/>
              </a:rPr>
              <a:t>water and pour it on the burnt offering and on the </a:t>
            </a:r>
            <a:r>
              <a:rPr lang="en-US" sz="3600" spc="-20" dirty="0">
                <a:effectLst/>
                <a:latin typeface="Arial Rounded MT Bold" panose="020F0704030504030204" pitchFamily="34" charset="0"/>
                <a:ea typeface="Calibri" panose="020F0502020204030204" pitchFamily="34" charset="0"/>
                <a:cs typeface="Times New Roman (Body CS)"/>
              </a:rPr>
              <a:t>wood.”</a:t>
            </a:r>
            <a:r>
              <a:rPr lang="en-US" sz="3600" spc="-2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b="1" spc="-20" baseline="30000" dirty="0">
                <a:effectLst/>
                <a:latin typeface="Arial Rounded MT Bold" panose="020F0704030504030204" pitchFamily="34" charset="0"/>
                <a:ea typeface="Calibri" panose="020F0502020204030204" pitchFamily="34" charset="0"/>
                <a:cs typeface="Times New Roman" panose="02020603050405020304" pitchFamily="18" charset="0"/>
              </a:rPr>
              <a:t>34 </a:t>
            </a:r>
            <a:r>
              <a:rPr lang="en-US" sz="3600" spc="-20" dirty="0">
                <a:effectLst/>
                <a:latin typeface="Arial Rounded MT Bold" panose="020F0704030504030204" pitchFamily="34" charset="0"/>
                <a:ea typeface="Calibri" panose="020F0502020204030204" pitchFamily="34" charset="0"/>
                <a:cs typeface="Times New Roman" panose="02020603050405020304" pitchFamily="18" charset="0"/>
              </a:rPr>
              <a:t>Then he said, “Do it a second time”; and they</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spc="-20" dirty="0">
                <a:effectLst/>
                <a:latin typeface="Arial Rounded MT Bold" panose="020F0704030504030204" pitchFamily="34" charset="0"/>
                <a:ea typeface="Calibri" panose="020F0502020204030204" pitchFamily="34" charset="0"/>
                <a:cs typeface="Times New Roman (Body CS)"/>
              </a:rPr>
              <a:t>did it a second time. Again he said, “Do it a third time”;</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and they did it a third time,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35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that the water ran all around the altar, and filled the trench also with water.</a:t>
            </a:r>
          </a:p>
        </p:txBody>
      </p:sp>
    </p:spTree>
    <p:extLst>
      <p:ext uri="{BB962C8B-B14F-4D97-AF65-F5344CB8AC3E}">
        <p14:creationId xmlns:p14="http://schemas.microsoft.com/office/powerpoint/2010/main" val="3271946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Kings 18:17-39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7ED87ED-8A20-A2E9-39B9-3B2580D5304E}"/>
              </a:ext>
            </a:extLst>
          </p:cNvPr>
          <p:cNvSpPr txBox="1"/>
          <p:nvPr/>
        </p:nvSpPr>
        <p:spPr>
          <a:xfrm>
            <a:off x="115452" y="1042218"/>
            <a:ext cx="8881063" cy="5632311"/>
          </a:xfrm>
          <a:prstGeom prst="rect">
            <a:avLst/>
          </a:prstGeom>
          <a:noFill/>
        </p:spPr>
        <p:txBody>
          <a:bodyPr wrap="square">
            <a:spAutoFit/>
          </a:bodyPr>
          <a:lstStyle/>
          <a:p>
            <a:pPr marL="0" marR="0">
              <a:spcBef>
                <a:spcPts val="0"/>
              </a:spcBef>
              <a:spcAft>
                <a:spcPts val="600"/>
              </a:spcAft>
            </a:pP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36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At the time of the offering of the oblation, the prophet Elijah came near and said, “O Lord, God of Abraham, Isaac, and Israel, let it be known this day that you are God in Israel, that I am your servant, and that I have done all these things at your bidding.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Answer me, O Lord, answer me, so that this people may know that you, O Lord, are God, and that you have turned their</a:t>
            </a:r>
          </a:p>
        </p:txBody>
      </p:sp>
    </p:spTree>
    <p:extLst>
      <p:ext uri="{BB962C8B-B14F-4D97-AF65-F5344CB8AC3E}">
        <p14:creationId xmlns:p14="http://schemas.microsoft.com/office/powerpoint/2010/main" val="3841164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Kings 18:17-39</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7ED87ED-8A20-A2E9-39B9-3B2580D5304E}"/>
              </a:ext>
            </a:extLst>
          </p:cNvPr>
          <p:cNvSpPr txBox="1"/>
          <p:nvPr/>
        </p:nvSpPr>
        <p:spPr>
          <a:xfrm>
            <a:off x="329342" y="1166842"/>
            <a:ext cx="8409115" cy="4524315"/>
          </a:xfrm>
          <a:prstGeom prst="rect">
            <a:avLst/>
          </a:prstGeom>
          <a:noFill/>
        </p:spPr>
        <p:txBody>
          <a:bodyPr wrap="square">
            <a:spAutoFit/>
          </a:bodyPr>
          <a:lstStyle/>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hearts back.”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38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fire of the Lord fell and consumed the burnt offering, the wood, the stones, and the dust, and even licked up the water that was in the trench. </a:t>
            </a:r>
            <a:r>
              <a:rPr lang="en-US" sz="3600" b="1" baseline="30000" dirty="0">
                <a:effectLst/>
                <a:latin typeface="Arial Rounded MT Bold" panose="020F0704030504030204" pitchFamily="34" charset="0"/>
                <a:ea typeface="Calibri" panose="020F0502020204030204" pitchFamily="34" charset="0"/>
                <a:cs typeface="Times New Roman" panose="02020603050405020304" pitchFamily="18" charset="0"/>
              </a:rPr>
              <a:t>39 </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all the people saw it, they fell on their faces and said, “The Lord indeed is God; the Lord indeed is God.”</a:t>
            </a:r>
          </a:p>
        </p:txBody>
      </p:sp>
    </p:spTree>
    <p:extLst>
      <p:ext uri="{BB962C8B-B14F-4D97-AF65-F5344CB8AC3E}">
        <p14:creationId xmlns:p14="http://schemas.microsoft.com/office/powerpoint/2010/main" val="2186551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8" y="1189606"/>
            <a:ext cx="7509165" cy="276447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1 Kings 18:17-39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13D7D217-39D7-59D0-B450-A868785461BF}"/>
              </a:ext>
            </a:extLst>
          </p:cNvPr>
          <p:cNvPicPr>
            <a:picLocks noChangeAspect="1"/>
          </p:cNvPicPr>
          <p:nvPr/>
        </p:nvPicPr>
        <p:blipFill>
          <a:blip r:embed="rId3"/>
          <a:stretch>
            <a:fillRect/>
          </a:stretch>
        </p:blipFill>
        <p:spPr>
          <a:xfrm>
            <a:off x="1467346" y="1384574"/>
            <a:ext cx="6133108" cy="4639458"/>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51805D5-94F1-2195-289F-51E15499123E}"/>
              </a:ext>
            </a:extLst>
          </p:cNvPr>
          <p:cNvPicPr>
            <a:picLocks noChangeAspect="1"/>
          </p:cNvPicPr>
          <p:nvPr/>
        </p:nvPicPr>
        <p:blipFill>
          <a:blip r:embed="rId3"/>
          <a:stretch>
            <a:fillRect/>
          </a:stretch>
        </p:blipFill>
        <p:spPr>
          <a:xfrm>
            <a:off x="-18556" y="1812774"/>
            <a:ext cx="3538504" cy="5016686"/>
          </a:xfrm>
          <a:prstGeom prst="rect">
            <a:avLst/>
          </a:prstGeom>
        </p:spPr>
      </p:pic>
      <p:pic>
        <p:nvPicPr>
          <p:cNvPr id="5" name="Picture 4">
            <a:extLst>
              <a:ext uri="{FF2B5EF4-FFF2-40B4-BE49-F238E27FC236}">
                <a16:creationId xmlns:a16="http://schemas.microsoft.com/office/drawing/2014/main" id="{8C6EE9B6-D564-AB87-FE25-3A53FAEDDBE1}"/>
              </a:ext>
            </a:extLst>
          </p:cNvPr>
          <p:cNvPicPr>
            <a:picLocks noChangeAspect="1"/>
          </p:cNvPicPr>
          <p:nvPr/>
        </p:nvPicPr>
        <p:blipFill>
          <a:blip r:embed="rId4"/>
          <a:stretch>
            <a:fillRect/>
          </a:stretch>
        </p:blipFill>
        <p:spPr>
          <a:xfrm>
            <a:off x="3519948" y="3189494"/>
            <a:ext cx="5177730" cy="3639966"/>
          </a:xfrm>
          <a:prstGeom prst="rect">
            <a:avLst/>
          </a:prstGeom>
        </p:spPr>
      </p:pic>
      <p:sp>
        <p:nvSpPr>
          <p:cNvPr id="7" name="TextBox 6">
            <a:extLst>
              <a:ext uri="{FF2B5EF4-FFF2-40B4-BE49-F238E27FC236}">
                <a16:creationId xmlns:a16="http://schemas.microsoft.com/office/drawing/2014/main" id="{ECB50505-CAD4-FAB9-8406-23489B1E2961}"/>
              </a:ext>
            </a:extLst>
          </p:cNvPr>
          <p:cNvSpPr txBox="1"/>
          <p:nvPr/>
        </p:nvSpPr>
        <p:spPr>
          <a:xfrm>
            <a:off x="18838" y="791111"/>
            <a:ext cx="8888969" cy="1077218"/>
          </a:xfrm>
          <a:prstGeom prst="rect">
            <a:avLst/>
          </a:prstGeom>
          <a:noFill/>
        </p:spPr>
        <p:txBody>
          <a:bodyPr wrap="square">
            <a:spAutoFit/>
          </a:bodyPr>
          <a:lstStyle/>
          <a:p>
            <a:pPr algn="ctr"/>
            <a:r>
              <a:rPr lang="en-US" sz="3200" dirty="0">
                <a:latin typeface="Arial Rounded MT Bold" panose="020F0704030504030204" pitchFamily="34" charset="0"/>
              </a:rPr>
              <a:t>December 17, 1995</a:t>
            </a:r>
          </a:p>
          <a:p>
            <a:pPr algn="ctr"/>
            <a:r>
              <a:rPr lang="en-US" sz="3200" dirty="0">
                <a:latin typeface="Arial Rounded MT Bold" panose="020F0704030504030204" pitchFamily="34" charset="0"/>
              </a:rPr>
              <a:t>Final Game – Cleveland Municipal Stadium</a:t>
            </a:r>
          </a:p>
        </p:txBody>
      </p:sp>
      <p:sp>
        <p:nvSpPr>
          <p:cNvPr id="8" name="TextBox 7">
            <a:extLst>
              <a:ext uri="{FF2B5EF4-FFF2-40B4-BE49-F238E27FC236}">
                <a16:creationId xmlns:a16="http://schemas.microsoft.com/office/drawing/2014/main" id="{374B4F9D-321F-AD6A-FCAF-0F0FA1186B2F}"/>
              </a:ext>
            </a:extLst>
          </p:cNvPr>
          <p:cNvSpPr txBox="1"/>
          <p:nvPr/>
        </p:nvSpPr>
        <p:spPr>
          <a:xfrm>
            <a:off x="3736192" y="2042026"/>
            <a:ext cx="5051255" cy="954107"/>
          </a:xfrm>
          <a:prstGeom prst="rect">
            <a:avLst/>
          </a:prstGeom>
          <a:noFill/>
        </p:spPr>
        <p:txBody>
          <a:bodyPr wrap="none" rtlCol="0">
            <a:spAutoFit/>
          </a:bodyPr>
          <a:lstStyle/>
          <a:p>
            <a:r>
              <a:rPr lang="en-US" sz="2800" dirty="0">
                <a:latin typeface="Arial Rounded MT Bold" panose="020F0704030504030204" pitchFamily="34" charset="0"/>
              </a:rPr>
              <a:t>Final Score:</a:t>
            </a:r>
          </a:p>
          <a:p>
            <a:r>
              <a:rPr lang="en-US" sz="2800" dirty="0">
                <a:latin typeface="Arial Rounded MT Bold" panose="020F0704030504030204" pitchFamily="34" charset="0"/>
              </a:rPr>
              <a:t>Cleveland 26    Cincinnati 10</a:t>
            </a:r>
          </a:p>
        </p:txBody>
      </p:sp>
    </p:spTree>
    <p:extLst>
      <p:ext uri="{BB962C8B-B14F-4D97-AF65-F5344CB8AC3E}">
        <p14:creationId xmlns:p14="http://schemas.microsoft.com/office/powerpoint/2010/main" val="222189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p:cNvSpPr/>
          <p:nvPr/>
        </p:nvSpPr>
        <p:spPr>
          <a:xfrm>
            <a:off x="471056" y="1551710"/>
            <a:ext cx="8377381" cy="4616648"/>
          </a:xfrm>
          <a:prstGeom prst="rect">
            <a:avLst/>
          </a:prstGeom>
        </p:spPr>
        <p:txBody>
          <a:bodyPr wrap="square">
            <a:spAutoFit/>
          </a:bodyPr>
          <a:lstStyle/>
          <a:p>
            <a:pPr marL="684514" indent="-684514"/>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514" indent="-684514"/>
            <a:endParaRPr lang="en-US" sz="1600" dirty="0">
              <a:latin typeface="Arial Rounded MT Bold" panose="020F0704030504030204" pitchFamily="34" charset="0"/>
            </a:endParaRPr>
          </a:p>
          <a:p>
            <a:pPr marL="684514" indent="-684514"/>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514" indent="-684514"/>
            <a:endParaRPr lang="en-US" sz="1800" b="1" dirty="0">
              <a:latin typeface="Arial Rounded MT Bold" panose="020F0704030504030204" pitchFamily="34" charset="0"/>
            </a:endParaRPr>
          </a:p>
          <a:p>
            <a:pPr marL="684514" indent="-684514"/>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3797071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descr="A statue of a person holding a sword&#10;&#10;Description automatically generated">
            <a:extLst>
              <a:ext uri="{FF2B5EF4-FFF2-40B4-BE49-F238E27FC236}">
                <a16:creationId xmlns:a16="http://schemas.microsoft.com/office/drawing/2014/main" id="{527456DD-B5C8-0CC9-FD31-F5F2A9F1D43F}"/>
              </a:ext>
            </a:extLst>
          </p:cNvPr>
          <p:cNvPicPr>
            <a:picLocks noChangeAspect="1"/>
          </p:cNvPicPr>
          <p:nvPr/>
        </p:nvPicPr>
        <p:blipFill rotWithShape="1">
          <a:blip r:embed="rId3"/>
          <a:srcRect l="22713" t="15194" b="13551"/>
          <a:stretch/>
        </p:blipFill>
        <p:spPr>
          <a:xfrm>
            <a:off x="2316916" y="1035294"/>
            <a:ext cx="4433968" cy="54505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55755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descr="A view of a city and a mountain&#10;&#10;Description automatically generated">
            <a:extLst>
              <a:ext uri="{FF2B5EF4-FFF2-40B4-BE49-F238E27FC236}">
                <a16:creationId xmlns:a16="http://schemas.microsoft.com/office/drawing/2014/main" id="{D522ACC7-0EEA-A7F4-C511-D7986DCA4E5F}"/>
              </a:ext>
            </a:extLst>
          </p:cNvPr>
          <p:cNvPicPr>
            <a:picLocks noChangeAspect="1"/>
          </p:cNvPicPr>
          <p:nvPr/>
        </p:nvPicPr>
        <p:blipFill>
          <a:blip r:embed="rId3"/>
          <a:stretch>
            <a:fillRect/>
          </a:stretch>
        </p:blipFill>
        <p:spPr>
          <a:xfrm>
            <a:off x="659990" y="899652"/>
            <a:ext cx="7747819" cy="58108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80730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descr="Aerial view of a farm land&#10;&#10;Description automatically generated">
            <a:extLst>
              <a:ext uri="{FF2B5EF4-FFF2-40B4-BE49-F238E27FC236}">
                <a16:creationId xmlns:a16="http://schemas.microsoft.com/office/drawing/2014/main" id="{1F067805-1E9D-E365-7698-E2B164A445E4}"/>
              </a:ext>
            </a:extLst>
          </p:cNvPr>
          <p:cNvPicPr>
            <a:picLocks noChangeAspect="1"/>
          </p:cNvPicPr>
          <p:nvPr/>
        </p:nvPicPr>
        <p:blipFill>
          <a:blip r:embed="rId3"/>
          <a:stretch>
            <a:fillRect/>
          </a:stretch>
        </p:blipFill>
        <p:spPr>
          <a:xfrm>
            <a:off x="678424" y="788116"/>
            <a:ext cx="7706441" cy="5779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77850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descr="A person pointing at a person in a chair&#10;&#10;Description automatically generated">
            <a:extLst>
              <a:ext uri="{FF2B5EF4-FFF2-40B4-BE49-F238E27FC236}">
                <a16:creationId xmlns:a16="http://schemas.microsoft.com/office/drawing/2014/main" id="{9CB71F9E-7CE0-CFF1-4BD5-125CD3218D69}"/>
              </a:ext>
            </a:extLst>
          </p:cNvPr>
          <p:cNvPicPr>
            <a:picLocks noChangeAspect="1"/>
          </p:cNvPicPr>
          <p:nvPr/>
        </p:nvPicPr>
        <p:blipFill>
          <a:blip r:embed="rId3"/>
          <a:stretch>
            <a:fillRect/>
          </a:stretch>
        </p:blipFill>
        <p:spPr>
          <a:xfrm>
            <a:off x="0" y="818024"/>
            <a:ext cx="9144000" cy="5221952"/>
          </a:xfrm>
          <a:prstGeom prst="rect">
            <a:avLst/>
          </a:prstGeom>
        </p:spPr>
      </p:pic>
    </p:spTree>
    <p:extLst>
      <p:ext uri="{BB962C8B-B14F-4D97-AF65-F5344CB8AC3E}">
        <p14:creationId xmlns:p14="http://schemas.microsoft.com/office/powerpoint/2010/main" val="13466223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95931-6538-595A-A25A-907CEB00C3C7}"/>
              </a:ext>
            </a:extLst>
          </p:cNvPr>
          <p:cNvPicPr>
            <a:picLocks noChangeAspect="1"/>
          </p:cNvPicPr>
          <p:nvPr/>
        </p:nvPicPr>
        <p:blipFill>
          <a:blip r:embed="rId3"/>
          <a:stretch>
            <a:fillRect/>
          </a:stretch>
        </p:blipFill>
        <p:spPr>
          <a:xfrm>
            <a:off x="-38100" y="0"/>
            <a:ext cx="9182100" cy="6679096"/>
          </a:xfrm>
          <a:prstGeom prst="rect">
            <a:avLst/>
          </a:prstGeom>
        </p:spPr>
      </p:pic>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solidFill>
                  <a:schemeClr val="bg1"/>
                </a:solidFill>
                <a:latin typeface="Arial Rounded MT Bold" panose="020F0704030504030204" pitchFamily="34" charset="0"/>
              </a:rPr>
              <a:t>Sermon</a:t>
            </a:r>
          </a:p>
        </p:txBody>
      </p:sp>
    </p:spTree>
    <p:extLst>
      <p:ext uri="{BB962C8B-B14F-4D97-AF65-F5344CB8AC3E}">
        <p14:creationId xmlns:p14="http://schemas.microsoft.com/office/powerpoint/2010/main" val="1173814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descr="Aerial view of a farm land&#10;&#10;Description automatically generated">
            <a:extLst>
              <a:ext uri="{FF2B5EF4-FFF2-40B4-BE49-F238E27FC236}">
                <a16:creationId xmlns:a16="http://schemas.microsoft.com/office/drawing/2014/main" id="{B7F1F577-15C4-ABD7-E56E-5F616AC56D3E}"/>
              </a:ext>
            </a:extLst>
          </p:cNvPr>
          <p:cNvPicPr>
            <a:picLocks noChangeAspect="1"/>
          </p:cNvPicPr>
          <p:nvPr/>
        </p:nvPicPr>
        <p:blipFill>
          <a:blip r:embed="rId3"/>
          <a:stretch>
            <a:fillRect/>
          </a:stretch>
        </p:blipFill>
        <p:spPr>
          <a:xfrm>
            <a:off x="1590135" y="955705"/>
            <a:ext cx="5887530" cy="4415648"/>
          </a:xfrm>
          <a:prstGeom prst="rect">
            <a:avLst/>
          </a:prstGeom>
        </p:spPr>
      </p:pic>
      <p:sp>
        <p:nvSpPr>
          <p:cNvPr id="6" name="Title 1">
            <a:extLst>
              <a:ext uri="{FF2B5EF4-FFF2-40B4-BE49-F238E27FC236}">
                <a16:creationId xmlns:a16="http://schemas.microsoft.com/office/drawing/2014/main" id="{9A221278-F077-C04E-A62F-98AA3D99AD18}"/>
              </a:ext>
            </a:extLst>
          </p:cNvPr>
          <p:cNvSpPr txBox="1"/>
          <p:nvPr/>
        </p:nvSpPr>
        <p:spPr bwMode="auto">
          <a:xfrm>
            <a:off x="0" y="5775495"/>
            <a:ext cx="9144000"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Wadi Kishon</a:t>
            </a:r>
          </a:p>
        </p:txBody>
      </p:sp>
      <p:sp>
        <p:nvSpPr>
          <p:cNvPr id="7" name="Arrow: Curved Right 6">
            <a:extLst>
              <a:ext uri="{FF2B5EF4-FFF2-40B4-BE49-F238E27FC236}">
                <a16:creationId xmlns:a16="http://schemas.microsoft.com/office/drawing/2014/main" id="{47E866C1-F020-75DD-636E-9BA9536926D2}"/>
              </a:ext>
            </a:extLst>
          </p:cNvPr>
          <p:cNvSpPr/>
          <p:nvPr/>
        </p:nvSpPr>
        <p:spPr>
          <a:xfrm rot="20645230" flipV="1">
            <a:off x="483275" y="2723745"/>
            <a:ext cx="1576581" cy="3745669"/>
          </a:xfrm>
          <a:prstGeom prst="curvedRightArrow">
            <a:avLst>
              <a:gd name="adj1" fmla="val 25000"/>
              <a:gd name="adj2" fmla="val 39137"/>
              <a:gd name="adj3" fmla="val 378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Curved Right 7">
            <a:extLst>
              <a:ext uri="{FF2B5EF4-FFF2-40B4-BE49-F238E27FC236}">
                <a16:creationId xmlns:a16="http://schemas.microsoft.com/office/drawing/2014/main" id="{02E98F88-984E-8B2B-6AD1-125396AC8E17}"/>
              </a:ext>
            </a:extLst>
          </p:cNvPr>
          <p:cNvSpPr/>
          <p:nvPr/>
        </p:nvSpPr>
        <p:spPr>
          <a:xfrm rot="954770" flipH="1" flipV="1">
            <a:off x="6945185" y="1656176"/>
            <a:ext cx="1480486" cy="4891016"/>
          </a:xfrm>
          <a:prstGeom prst="curvedRightArrow">
            <a:avLst>
              <a:gd name="adj1" fmla="val 25000"/>
              <a:gd name="adj2" fmla="val 39137"/>
              <a:gd name="adj3" fmla="val 3788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7602992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FE2B1C4A-9708-8EA7-5686-37D337C3BBD8}"/>
              </a:ext>
            </a:extLst>
          </p:cNvPr>
          <p:cNvPicPr>
            <a:picLocks noChangeAspect="1"/>
          </p:cNvPicPr>
          <p:nvPr/>
        </p:nvPicPr>
        <p:blipFill>
          <a:blip r:embed="rId3"/>
          <a:stretch>
            <a:fillRect/>
          </a:stretch>
        </p:blipFill>
        <p:spPr>
          <a:xfrm>
            <a:off x="18837" y="999460"/>
            <a:ext cx="9104615" cy="5858539"/>
          </a:xfrm>
          <a:prstGeom prst="rect">
            <a:avLst/>
          </a:prstGeom>
        </p:spPr>
      </p:pic>
    </p:spTree>
    <p:extLst>
      <p:ext uri="{BB962C8B-B14F-4D97-AF65-F5344CB8AC3E}">
        <p14:creationId xmlns:p14="http://schemas.microsoft.com/office/powerpoint/2010/main" val="16276502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Arial" panose="020B060402020202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AFFIRMATION OF BAPTISM</a:t>
            </a:r>
          </a:p>
        </p:txBody>
      </p:sp>
      <p:sp>
        <p:nvSpPr>
          <p:cNvPr id="3" name="Rectangle 2">
            <a:extLst>
              <a:ext uri="{FF2B5EF4-FFF2-40B4-BE49-F238E27FC236}">
                <a16:creationId xmlns:a16="http://schemas.microsoft.com/office/drawing/2014/main" id="{40FB8258-06A5-4A1E-BE3D-385F0815F1F2}"/>
              </a:ext>
            </a:extLst>
          </p:cNvPr>
          <p:cNvSpPr/>
          <p:nvPr/>
        </p:nvSpPr>
        <p:spPr>
          <a:xfrm>
            <a:off x="0" y="1006287"/>
            <a:ext cx="9144000" cy="4401205"/>
          </a:xfrm>
          <a:prstGeom prst="rect">
            <a:avLst/>
          </a:prstGeom>
        </p:spPr>
        <p:txBody>
          <a:bodyPr wrap="square">
            <a:spAutoFit/>
          </a:bodyPr>
          <a:lstStyle/>
          <a:p>
            <a:pPr lvl="0"/>
            <a:r>
              <a:rPr lang="en-US" altLang="en-US" sz="4000" b="1" dirty="0">
                <a:solidFill>
                  <a:prstClr val="black"/>
                </a:solidFill>
                <a:latin typeface="Arial Rounded MT Bold" panose="020F0704030504030204" pitchFamily="34" charset="0"/>
                <a:cs typeface="Times New Roman" panose="02020603050405020304" pitchFamily="18" charset="0"/>
              </a:rPr>
              <a:t>PRESENTATION OF CONFIRMANDS</a:t>
            </a:r>
          </a:p>
          <a:p>
            <a:pPr marL="457200" lvl="0"/>
            <a:endParaRPr lang="en-US" altLang="en-US" sz="3200" b="1" i="1" dirty="0">
              <a:solidFill>
                <a:srgbClr val="C00000"/>
              </a:solidFill>
              <a:latin typeface="Arial Rounded MT Bold" panose="020F0704030504030204" pitchFamily="34" charset="0"/>
              <a:cs typeface="Times New Roman" panose="02020603050405020304" pitchFamily="18" charset="0"/>
            </a:endParaRPr>
          </a:p>
          <a:p>
            <a:pPr lvl="0" algn="ctr"/>
            <a:r>
              <a:rPr lang="en-US" altLang="en-US" sz="3200" b="1" dirty="0">
                <a:solidFill>
                  <a:srgbClr val="C00000"/>
                </a:solidFill>
                <a:latin typeface="Arial Rounded MT Bold" panose="020F0704030504030204" pitchFamily="34" charset="0"/>
                <a:cs typeface="Times New Roman" panose="02020603050405020304" pitchFamily="18" charset="0"/>
              </a:rPr>
              <a:t>Mercedes Angles</a:t>
            </a:r>
          </a:p>
          <a:p>
            <a:pPr algn="ctr"/>
            <a:r>
              <a:rPr lang="en-US" altLang="en-US" sz="3200" b="1" dirty="0">
                <a:solidFill>
                  <a:srgbClr val="C00000"/>
                </a:solidFill>
                <a:latin typeface="Arial Rounded MT Bold" panose="020F0704030504030204" pitchFamily="34" charset="0"/>
                <a:cs typeface="Times New Roman" panose="02020603050405020304" pitchFamily="18" charset="0"/>
              </a:rPr>
              <a:t>Claire Hien</a:t>
            </a:r>
          </a:p>
          <a:p>
            <a:pPr algn="ctr"/>
            <a:r>
              <a:rPr lang="en-US" altLang="en-US" sz="3200" b="1" dirty="0">
                <a:solidFill>
                  <a:srgbClr val="C00000"/>
                </a:solidFill>
                <a:latin typeface="Arial Rounded MT Bold" panose="020F0704030504030204" pitchFamily="34" charset="0"/>
                <a:cs typeface="Times New Roman" panose="02020603050405020304" pitchFamily="18" charset="0"/>
              </a:rPr>
              <a:t>Devyn Thobe</a:t>
            </a:r>
          </a:p>
          <a:p>
            <a:pPr lvl="0" algn="ctr"/>
            <a:endParaRPr lang="en-US" altLang="en-US" sz="3200" b="1" i="1" dirty="0">
              <a:solidFill>
                <a:srgbClr val="C00000"/>
              </a:solidFill>
              <a:latin typeface="Arial Rounded MT Bold" panose="020F0704030504030204" pitchFamily="34" charset="0"/>
              <a:cs typeface="Times New Roman" panose="02020603050405020304" pitchFamily="18" charset="0"/>
            </a:endParaRPr>
          </a:p>
          <a:p>
            <a:pPr lvl="0" algn="ctr"/>
            <a:endParaRPr lang="en-US" altLang="en-US" sz="4000" b="1" dirty="0">
              <a:solidFill>
                <a:prstClr val="black"/>
              </a:solidFill>
              <a:latin typeface="Arial Rounded MT Bold" panose="020F0704030504030204" pitchFamily="34" charset="0"/>
              <a:cs typeface="Times New Roman" panose="02020603050405020304" pitchFamily="18" charset="0"/>
            </a:endParaRPr>
          </a:p>
          <a:p>
            <a:pPr lvl="0">
              <a:spcAft>
                <a:spcPts val="1200"/>
              </a:spcAft>
            </a:pPr>
            <a:r>
              <a:rPr lang="en-US" altLang="en-US" sz="4000" b="1" dirty="0">
                <a:solidFill>
                  <a:prstClr val="black"/>
                </a:solidFill>
                <a:latin typeface="Arial Rounded MT Bold" panose="020F0704030504030204" pitchFamily="34" charset="0"/>
                <a:cs typeface="Times New Roman" panose="02020603050405020304" pitchFamily="18" charset="0"/>
              </a:rPr>
              <a:t>RENUNCIATION OF EVIL</a:t>
            </a:r>
          </a:p>
        </p:txBody>
      </p:sp>
    </p:spTree>
    <p:extLst>
      <p:ext uri="{BB962C8B-B14F-4D97-AF65-F5344CB8AC3E}">
        <p14:creationId xmlns:p14="http://schemas.microsoft.com/office/powerpoint/2010/main" val="33252667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Arial Rounded MT Bold" panose="020F070403050403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PROFESSION OF FAITH</a:t>
            </a:r>
          </a:p>
        </p:txBody>
      </p:sp>
      <p:sp>
        <p:nvSpPr>
          <p:cNvPr id="2" name="Rectangle 1">
            <a:extLst>
              <a:ext uri="{FF2B5EF4-FFF2-40B4-BE49-F238E27FC236}">
                <a16:creationId xmlns:a16="http://schemas.microsoft.com/office/drawing/2014/main" id="{679AB801-3ADE-4B19-9661-6FCFF21FAF32}"/>
              </a:ext>
            </a:extLst>
          </p:cNvPr>
          <p:cNvSpPr/>
          <p:nvPr/>
        </p:nvSpPr>
        <p:spPr>
          <a:xfrm>
            <a:off x="272471" y="1534278"/>
            <a:ext cx="8622145" cy="3354765"/>
          </a:xfrm>
          <a:prstGeom prst="rect">
            <a:avLst/>
          </a:prstGeom>
        </p:spPr>
        <p:txBody>
          <a:bodyPr wrap="square">
            <a:spAutoFit/>
          </a:bodyPr>
          <a:lstStyle/>
          <a:p>
            <a:pPr marL="690563" marR="0" indent="-690563">
              <a:spcBef>
                <a:spcPts val="0"/>
              </a:spcBef>
              <a:spcAft>
                <a:spcPts val="0"/>
              </a:spcAft>
            </a:pPr>
            <a:r>
              <a:rPr lang="en-US" sz="32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P:	Do you believe in God the Father?</a:t>
            </a:r>
          </a:p>
          <a:p>
            <a:pPr marL="690563" marR="0" indent="-690563">
              <a:spcBef>
                <a:spcPts val="0"/>
              </a:spcBef>
              <a:spcAft>
                <a:spcPts val="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690563" marR="0" indent="-690563">
              <a:spcBef>
                <a:spcPts val="0"/>
              </a:spcBef>
              <a:spcAft>
                <a:spcPts val="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690563" marR="0" indent="-690563">
              <a:spcBef>
                <a:spcPts val="0"/>
              </a:spcBef>
              <a:spcAft>
                <a:spcPts val="0"/>
              </a:spcAft>
            </a:pPr>
            <a:r>
              <a:rPr lang="en-US" sz="3600" b="1"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C:</a:t>
            </a:r>
            <a:r>
              <a:rPr lang="en-US" sz="36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a:t>
            </a:r>
            <a:r>
              <a:rPr lang="en-US" sz="36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I believe in God, the Father almighty, creator of heaven and earth.</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22915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Arial Rounded MT Bold" panose="020F070403050403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PROFESSION OF FAITH</a:t>
            </a:r>
          </a:p>
        </p:txBody>
      </p:sp>
      <p:sp>
        <p:nvSpPr>
          <p:cNvPr id="3" name="Rectangle 2">
            <a:extLst>
              <a:ext uri="{FF2B5EF4-FFF2-40B4-BE49-F238E27FC236}">
                <a16:creationId xmlns:a16="http://schemas.microsoft.com/office/drawing/2014/main" id="{F55912D2-8E08-46C3-8DFC-47DE5CAE9E0D}"/>
              </a:ext>
            </a:extLst>
          </p:cNvPr>
          <p:cNvSpPr/>
          <p:nvPr/>
        </p:nvSpPr>
        <p:spPr>
          <a:xfrm>
            <a:off x="272471" y="1041991"/>
            <a:ext cx="8622145" cy="5693866"/>
          </a:xfrm>
          <a:prstGeom prst="rect">
            <a:avLst/>
          </a:prstGeom>
        </p:spPr>
        <p:txBody>
          <a:bodyPr wrap="square">
            <a:spAutoFit/>
          </a:bodyPr>
          <a:lstStyle/>
          <a:p>
            <a:pPr marL="690563" marR="0" indent="-690563">
              <a:spcBef>
                <a:spcPts val="0"/>
              </a:spcBef>
              <a:spcAft>
                <a:spcPts val="0"/>
              </a:spcAft>
            </a:pPr>
            <a:r>
              <a:rPr lang="en-US" sz="3200"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P: </a:t>
            </a:r>
            <a:r>
              <a:rPr lang="en-US" sz="32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Do you believe in Jesus Christ, the Son of God?</a:t>
            </a:r>
          </a:p>
          <a:p>
            <a:pPr marL="690563" marR="0" indent="-690563">
              <a:spcBef>
                <a:spcPts val="0"/>
              </a:spcBef>
              <a:spcAft>
                <a:spcPts val="0"/>
              </a:spcAft>
            </a:pPr>
            <a:endParaRPr lang="en-US" sz="20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endParaRPr>
          </a:p>
          <a:p>
            <a:pPr marL="690563" marR="0" indent="-690563">
              <a:spcBef>
                <a:spcPts val="0"/>
              </a:spcBef>
              <a:spcAft>
                <a:spcPts val="0"/>
              </a:spcAft>
            </a:pPr>
            <a:endParaRPr lang="en-US" sz="2000" dirty="0">
              <a:latin typeface="Arial Rounded MT Bold" panose="020F0704030504030204" pitchFamily="34" charset="0"/>
              <a:ea typeface="Calibri" panose="020F0502020204030204" pitchFamily="34" charset="0"/>
              <a:cs typeface="Times New Roman" panose="02020603050405020304" pitchFamily="18" charset="0"/>
            </a:endParaRPr>
          </a:p>
          <a:p>
            <a:pPr marL="690563" marR="0" indent="-690563">
              <a:spcBef>
                <a:spcPts val="0"/>
              </a:spcBef>
              <a:spcAft>
                <a:spcPts val="0"/>
              </a:spcAft>
            </a:pPr>
            <a:r>
              <a:rPr lang="en-US" sz="3600" b="1"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C:</a:t>
            </a:r>
            <a:r>
              <a:rPr lang="en-US" sz="36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a:t>
            </a:r>
            <a:r>
              <a:rPr lang="en-US" sz="36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I believe in Jesus Christ, his only Son, our Lord.  He was conceived by the   power of the Holy Spirit and born of the virgin Mary.  He suffered under Pontius Pilate, was crucified, died, and was buried.  He descended into hell.*</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4169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514764"/>
            <a:ext cx="9144000" cy="4590483"/>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a typeface="Calibri" panose="020F0502020204030204" pitchFamily="34" charset="0"/>
                <a:cs typeface="Times New Roman" panose="02020603050405020304" pitchFamily="18" charset="0"/>
              </a:rPr>
            </a:br>
            <a:br>
              <a:rPr lang="en-US" sz="3200" dirty="0">
                <a:ea typeface="Calibri" panose="020F0502020204030204" pitchFamily="34" charset="0"/>
                <a:cs typeface="Times New Roman" panose="02020603050405020304" pitchFamily="18" charset="0"/>
              </a:rPr>
            </a:br>
            <a:r>
              <a:rPr lang="en-US" sz="3200" i="1" dirty="0">
                <a:solidFill>
                  <a:srgbClr val="C00000"/>
                </a:solidFill>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a typeface="Calibri" panose="020F0502020204030204" pitchFamily="34" charset="0"/>
              <a:cs typeface="Times New Roman" panose="02020603050405020304" pitchFamily="18" charset="0"/>
            </a:endParaRP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Arial Rounded MT Bold" panose="020F070403050403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PROFESSION OF FAITH</a:t>
            </a:r>
          </a:p>
        </p:txBody>
      </p:sp>
      <p:sp>
        <p:nvSpPr>
          <p:cNvPr id="3" name="Rectangle 2">
            <a:extLst>
              <a:ext uri="{FF2B5EF4-FFF2-40B4-BE49-F238E27FC236}">
                <a16:creationId xmlns:a16="http://schemas.microsoft.com/office/drawing/2014/main" id="{F55912D2-8E08-46C3-8DFC-47DE5CAE9E0D}"/>
              </a:ext>
            </a:extLst>
          </p:cNvPr>
          <p:cNvSpPr/>
          <p:nvPr/>
        </p:nvSpPr>
        <p:spPr>
          <a:xfrm>
            <a:off x="602579" y="1362031"/>
            <a:ext cx="7938841" cy="2862322"/>
          </a:xfrm>
          <a:prstGeom prst="rect">
            <a:avLst/>
          </a:prstGeom>
        </p:spPr>
        <p:txBody>
          <a:bodyPr wrap="square">
            <a:spAutoFit/>
          </a:bodyPr>
          <a:lstStyle/>
          <a:p>
            <a:pPr marL="690563" marR="0" indent="-690563">
              <a:spcBef>
                <a:spcPts val="0"/>
              </a:spcBef>
              <a:spcAft>
                <a:spcPts val="0"/>
              </a:spcAft>
            </a:pPr>
            <a:r>
              <a:rPr lang="en-US" sz="3600" b="1"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C:</a:t>
            </a:r>
            <a:r>
              <a:rPr lang="en-US" sz="36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a:t>
            </a:r>
            <a:r>
              <a:rPr lang="en-US" sz="36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On the third day he rose again.  He ascended into heaven, and is seated at the right hand of the Father.  He will come again to judge the living and the dead.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5844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571500" lvl="0" indent="-571500">
              <a:buFont typeface="Arial Rounded MT Bold" panose="020F070403050403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PROFESSION OF FAITH</a:t>
            </a:r>
          </a:p>
        </p:txBody>
      </p:sp>
      <p:sp>
        <p:nvSpPr>
          <p:cNvPr id="3" name="Rectangle 2">
            <a:extLst>
              <a:ext uri="{FF2B5EF4-FFF2-40B4-BE49-F238E27FC236}">
                <a16:creationId xmlns:a16="http://schemas.microsoft.com/office/drawing/2014/main" id="{F55912D2-8E08-46C3-8DFC-47DE5CAE9E0D}"/>
              </a:ext>
            </a:extLst>
          </p:cNvPr>
          <p:cNvSpPr/>
          <p:nvPr/>
        </p:nvSpPr>
        <p:spPr>
          <a:xfrm>
            <a:off x="272471" y="1041991"/>
            <a:ext cx="8622145" cy="4401205"/>
          </a:xfrm>
          <a:prstGeom prst="rect">
            <a:avLst/>
          </a:prstGeom>
        </p:spPr>
        <p:txBody>
          <a:bodyPr wrap="square">
            <a:spAutoFit/>
          </a:bodyPr>
          <a:lstStyle/>
          <a:p>
            <a:pPr marL="690563" marR="0" indent="-690563">
              <a:spcBef>
                <a:spcPts val="0"/>
              </a:spcBef>
              <a:spcAft>
                <a:spcPts val="0"/>
              </a:spcAft>
            </a:pPr>
            <a:r>
              <a:rPr lang="en-US" sz="3200"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P:</a:t>
            </a:r>
            <a:r>
              <a:rPr lang="en-US" sz="32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Do you believe in God the Holy Spirit?</a:t>
            </a:r>
          </a:p>
          <a:p>
            <a:pPr marL="690563" marR="0" indent="-690563">
              <a:spcBef>
                <a:spcPts val="0"/>
              </a:spcBef>
              <a:spcAft>
                <a:spcPts val="0"/>
              </a:spcAft>
            </a:pP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690563" marR="0" indent="-690563">
              <a:spcBef>
                <a:spcPts val="0"/>
              </a:spcBef>
              <a:spcAft>
                <a:spcPts val="0"/>
              </a:spcAft>
            </a:pPr>
            <a:endParaRPr lang="en-US" sz="3600" b="1"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endParaRPr>
          </a:p>
          <a:p>
            <a:pPr marL="690563" marR="0" indent="-690563">
              <a:spcBef>
                <a:spcPts val="0"/>
              </a:spcBef>
              <a:spcAft>
                <a:spcPts val="0"/>
              </a:spcAft>
            </a:pPr>
            <a:r>
              <a:rPr lang="en-US" sz="3600" b="1" kern="1400" cap="all"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C:</a:t>
            </a:r>
            <a:r>
              <a:rPr lang="en-US" sz="3600"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	</a:t>
            </a:r>
            <a:r>
              <a:rPr lang="en-US" sz="36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I believe in the Holy Spirit, the holy catholic Church, the communion of saints, the forgiveness of sins, the resurrection of the body, and the life everlasting.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70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890646" cy="4139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A:	God of Justice,</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In mercy, hear our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234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90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Merciful God, we turn all these things over to your tender care, trusting that you hear and answer all our prayers, spoken and unspoken, through Jesus Christ our Savior.</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831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141403" y="1872213"/>
            <a:ext cx="9002598" cy="4093428"/>
          </a:xfrm>
          <a:prstGeom prst="rect">
            <a:avLst/>
          </a:prstGeom>
        </p:spPr>
        <p:txBody>
          <a:bodyPr wrap="square">
            <a:spAutoFit/>
          </a:bodyPr>
          <a:lstStyle/>
          <a:p>
            <a:pPr marL="571500" marR="0" lvl="0" indent="-571500">
              <a:spcBef>
                <a:spcPts val="0"/>
              </a:spcBef>
              <a:spcAft>
                <a:spcPts val="1800"/>
              </a:spcAft>
              <a:buFont typeface="Arial" panose="020B0604020202020204" pitchFamily="34" charset="0"/>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COMMITMENT</a:t>
            </a:r>
          </a:p>
          <a:p>
            <a:pPr marL="571500" marR="0" lvl="0" indent="-571500">
              <a:spcBef>
                <a:spcPts val="0"/>
              </a:spcBef>
              <a:spcAft>
                <a:spcPts val="1800"/>
              </a:spcAft>
              <a:buFont typeface="Arial" panose="020B0604020202020204" pitchFamily="34" charset="0"/>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 OF BLESSING</a:t>
            </a:r>
          </a:p>
          <a:p>
            <a:pPr marL="571500" marR="0" lvl="0" indent="-571500">
              <a:spcBef>
                <a:spcPts val="0"/>
              </a:spcBef>
              <a:spcAft>
                <a:spcPts val="1800"/>
              </a:spcAft>
              <a:buFont typeface="Arial" panose="020B0604020202020204" pitchFamily="34" charset="0"/>
              <a:buChar char="•"/>
            </a:pPr>
            <a:r>
              <a:rPr lang="en-US" sz="40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LAYING ON OF HANDS</a:t>
            </a:r>
          </a:p>
          <a:p>
            <a:pPr marL="571500" marR="0" lvl="0" indent="-571500">
              <a:spcBef>
                <a:spcPts val="0"/>
              </a:spcBef>
              <a:spcAft>
                <a:spcPts val="1800"/>
              </a:spcAft>
              <a:buFont typeface="Arial" panose="020B0604020202020204" pitchFamily="34" charset="0"/>
              <a:buChar char="•"/>
            </a:pPr>
            <a:r>
              <a:rPr lang="en-US" sz="40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MENTOR COMMENTS</a:t>
            </a:r>
          </a:p>
          <a:p>
            <a:pPr marL="571500" marR="0" lvl="0" indent="-571500">
              <a:spcBef>
                <a:spcPts val="0"/>
              </a:spcBef>
              <a:spcAft>
                <a:spcPts val="1800"/>
              </a:spcAft>
              <a:buFont typeface="Arial" panose="020B0604020202020204" pitchFamily="34" charset="0"/>
              <a:buChar char="•"/>
            </a:pPr>
            <a:r>
              <a:rPr lang="en-US" sz="4000" b="1" kern="14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QUILT SQUARE PRESENTATION</a:t>
            </a:r>
          </a:p>
        </p:txBody>
      </p:sp>
      <p:sp>
        <p:nvSpPr>
          <p:cNvPr id="3" name="Rectangle 2">
            <a:extLst>
              <a:ext uri="{FF2B5EF4-FFF2-40B4-BE49-F238E27FC236}">
                <a16:creationId xmlns:a16="http://schemas.microsoft.com/office/drawing/2014/main" id="{153EF1B2-08BE-43A4-B322-8089CF8D0EF6}"/>
              </a:ext>
            </a:extLst>
          </p:cNvPr>
          <p:cNvSpPr/>
          <p:nvPr/>
        </p:nvSpPr>
        <p:spPr>
          <a:xfrm>
            <a:off x="563525" y="157870"/>
            <a:ext cx="7719237" cy="707886"/>
          </a:xfrm>
          <a:prstGeom prst="rect">
            <a:avLst/>
          </a:prstGeom>
        </p:spPr>
        <p:txBody>
          <a:bodyPr wrap="square">
            <a:spAutoFit/>
          </a:bodyPr>
          <a:lstStyle/>
          <a:p>
            <a:pPr marL="571500" lvl="0" indent="-571500">
              <a:buFont typeface="Arial" panose="020B0604020202020204" pitchFamily="34" charset="0"/>
              <a:buChar char="•"/>
            </a:pPr>
            <a:r>
              <a:rPr lang="en-US" altLang="en-US" sz="4000" b="1" dirty="0">
                <a:solidFill>
                  <a:prstClr val="black"/>
                </a:solidFill>
                <a:latin typeface="Arial Rounded MT Bold" panose="020F0704030504030204" pitchFamily="34" charset="0"/>
                <a:cs typeface="Times New Roman" panose="02020603050405020304" pitchFamily="18" charset="0"/>
              </a:rPr>
              <a:t>AFFIRMATION OF BAPTISM</a:t>
            </a:r>
          </a:p>
        </p:txBody>
      </p:sp>
    </p:spTree>
    <p:extLst>
      <p:ext uri="{BB962C8B-B14F-4D97-AF65-F5344CB8AC3E}">
        <p14:creationId xmlns:p14="http://schemas.microsoft.com/office/powerpoint/2010/main" val="29883376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44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684213" marR="0" indent="-684213">
              <a:spcBef>
                <a:spcPts val="0"/>
              </a:spcBef>
              <a:spcAft>
                <a:spcPts val="0"/>
              </a:spcAft>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p>
          <a:p>
            <a:pPr marL="684213" marR="0" indent="-684213">
              <a:spcBef>
                <a:spcPts val="0"/>
              </a:spcBef>
              <a:spcAft>
                <a:spcPts val="0"/>
              </a:spcAft>
            </a:pPr>
            <a:endParaRPr lang="en-US" sz="1200"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1200"/>
              </a:spcAft>
            </a:pPr>
            <a:endParaRPr lang="en-US" sz="12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1200"/>
              </a:spcAft>
            </a:pPr>
            <a:endParaRPr lang="en-US" sz="1200" b="1" dirty="0">
              <a:latin typeface="Arial Rounded MT Bold" panose="020F07040305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1200"/>
              </a:spcAft>
            </a:pPr>
            <a:endParaRPr lang="en-US" sz="1200" b="1" dirty="0">
              <a:effectLst/>
              <a:latin typeface="Arial Rounded MT Bold" panose="020F0704030504030204" pitchFamily="34" charset="0"/>
              <a:ea typeface="Times New Roman" panose="02020603050405020304" pitchFamily="18" charset="0"/>
              <a:cs typeface="Times New Roman" panose="02020603050405020304" pitchFamily="18" charset="0"/>
            </a:endParaRPr>
          </a:p>
          <a:p>
            <a:pPr marL="342900" marR="0" indent="-342900">
              <a:spcBef>
                <a:spcPts val="0"/>
              </a:spcBef>
              <a:spcAft>
                <a:spcPts val="120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cap="all" dirty="0">
                <a:effectLst/>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effectLst/>
              <a:latin typeface="Arial Rounded MT Bold" panose="020F0704030504030204" pitchFamily="34" charset="0"/>
            </a:endParaRPr>
          </a:p>
        </p:txBody>
      </p:sp>
    </p:spTree>
    <p:extLst>
      <p:ext uri="{BB962C8B-B14F-4D97-AF65-F5344CB8AC3E}">
        <p14:creationId xmlns:p14="http://schemas.microsoft.com/office/powerpoint/2010/main" val="397547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1200329"/>
          </a:xfrm>
          <a:prstGeom prst="rect">
            <a:avLst/>
          </a:prstGeom>
        </p:spPr>
        <p:txBody>
          <a:bodyPr wrap="square">
            <a:spAutoFit/>
          </a:bodyPr>
          <a:lstStyle/>
          <a:p>
            <a:pPr marL="571486" indent="-571486" algn="ctr">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Hymn of the Day</a:t>
            </a:r>
          </a:p>
          <a:p>
            <a:pPr lvl="0" algn="ctr"/>
            <a:r>
              <a:rPr lang="en-US" altLang="en-US" sz="3600" b="1" dirty="0">
                <a:solidFill>
                  <a:prstClr val="black"/>
                </a:solidFill>
                <a:latin typeface="Arial Rounded MT Bold" panose="020F0704030504030204" pitchFamily="34" charset="0"/>
                <a:cs typeface="Times New Roman" panose="02020603050405020304" pitchFamily="18" charset="0"/>
              </a:rPr>
              <a:t> XXX</a:t>
            </a:r>
          </a:p>
        </p:txBody>
      </p:sp>
      <p:pic>
        <p:nvPicPr>
          <p:cNvPr id="3" name="Picture 2">
            <a:extLst>
              <a:ext uri="{FF2B5EF4-FFF2-40B4-BE49-F238E27FC236}">
                <a16:creationId xmlns:a16="http://schemas.microsoft.com/office/drawing/2014/main" id="{39698E7A-EA1A-CE6B-4D55-05129D1ED172}"/>
              </a:ext>
            </a:extLst>
          </p:cNvPr>
          <p:cNvPicPr>
            <a:picLocks noChangeAspect="1"/>
          </p:cNvPicPr>
          <p:nvPr/>
        </p:nvPicPr>
        <p:blipFill>
          <a:blip r:embed="rId2"/>
          <a:stretch>
            <a:fillRect/>
          </a:stretch>
        </p:blipFill>
        <p:spPr>
          <a:xfrm>
            <a:off x="2871174" y="1861536"/>
            <a:ext cx="4230991" cy="4834547"/>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646331"/>
          </a:xfrm>
          <a:prstGeom prst="rect">
            <a:avLst/>
          </a:prstGeom>
        </p:spPr>
        <p:txBody>
          <a:bodyPr wrap="square">
            <a:spAutoFit/>
          </a:bodyPr>
          <a:lstStyle/>
          <a:p>
            <a:pPr marL="225420" indent="-225420">
              <a:buFont typeface="Symbol" panose="05050102010706020507" pitchFamily="18" charset="2"/>
              <a:buChar char="*"/>
            </a:pPr>
            <a:r>
              <a:rPr lang="en-US" altLang="en-US" sz="3600" dirty="0">
                <a:solidFill>
                  <a:prstClr val="black"/>
                </a:solidFill>
                <a:latin typeface="Arial Rounded MT Bold" panose="020F0704030504030204" pitchFamily="34" charset="0"/>
              </a:rPr>
              <a:t>XXX</a:t>
            </a:r>
          </a:p>
        </p:txBody>
      </p:sp>
      <p:sp>
        <p:nvSpPr>
          <p:cNvPr id="3" name="TextBox 2">
            <a:extLst>
              <a:ext uri="{FF2B5EF4-FFF2-40B4-BE49-F238E27FC236}">
                <a16:creationId xmlns:a16="http://schemas.microsoft.com/office/drawing/2014/main" id="{1501402C-3669-42EB-A7F1-2A76F1C6BB5C}"/>
              </a:ext>
            </a:extLst>
          </p:cNvPr>
          <p:cNvSpPr txBox="1"/>
          <p:nvPr/>
        </p:nvSpPr>
        <p:spPr>
          <a:xfrm>
            <a:off x="777978" y="1641990"/>
            <a:ext cx="7511845" cy="646331"/>
          </a:xfrm>
          <a:prstGeom prst="rect">
            <a:avLst/>
          </a:prstGeom>
          <a:noFill/>
        </p:spPr>
        <p:txBody>
          <a:bodyPr wrap="square">
            <a:spAutoFit/>
          </a:bodyPr>
          <a:lstStyle/>
          <a:p>
            <a:pPr algn="l"/>
            <a:r>
              <a:rPr lang="en-US" sz="3600" dirty="0">
                <a:latin typeface="Arial Rounded MT Bold" panose="020F0704030504030204" pitchFamily="34" charset="0"/>
              </a:rPr>
              <a:t>XXX</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3" y="107210"/>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209965"/>
            <a:ext cx="9144000" cy="4257964"/>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0" y="1585462"/>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1" y="1751717"/>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3"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301"/>
            <a:ext cx="8835656" cy="2416302"/>
          </a:xfrm>
          <a:prstGeom prst="rect">
            <a:avLst/>
          </a:prstGeom>
        </p:spPr>
        <p:txBody>
          <a:bodyPr wrap="square">
            <a:spAutoFit/>
          </a:bodyPr>
          <a:lstStyle/>
          <a:p>
            <a:pPr marL="690863" indent="-6908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301"/>
            <a:ext cx="8835656" cy="4194674"/>
          </a:xfrm>
          <a:prstGeom prst="rect">
            <a:avLst/>
          </a:prstGeom>
        </p:spPr>
        <p:txBody>
          <a:bodyPr wrap="square">
            <a:spAutoFit/>
          </a:bodyPr>
          <a:lstStyle/>
          <a:p>
            <a:pPr marL="690863" indent="-6908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301"/>
            <a:ext cx="8835656" cy="4194674"/>
          </a:xfrm>
          <a:prstGeom prst="rect">
            <a:avLst/>
          </a:prstGeom>
        </p:spPr>
        <p:txBody>
          <a:bodyPr wrap="square">
            <a:spAutoFit/>
          </a:bodyPr>
          <a:lstStyle/>
          <a:p>
            <a:pPr marL="690863" indent="-6908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787464"/>
          </a:xfrm>
          <a:prstGeom prst="rect">
            <a:avLst/>
          </a:prstGeom>
        </p:spPr>
        <p:txBody>
          <a:bodyPr wrap="square">
            <a:spAutoFit/>
          </a:bodyPr>
          <a:lstStyle/>
          <a:p>
            <a:pPr marL="690863" indent="-6908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59488" y="946299"/>
            <a:ext cx="8835656" cy="4787464"/>
          </a:xfrm>
          <a:prstGeom prst="rect">
            <a:avLst/>
          </a:prstGeom>
        </p:spPr>
        <p:txBody>
          <a:bodyPr wrap="square">
            <a:spAutoFit/>
          </a:bodyPr>
          <a:lstStyle/>
          <a:p>
            <a:pPr marL="690863" indent="-6908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18707" y="946299"/>
            <a:ext cx="7293936" cy="3601883"/>
          </a:xfrm>
          <a:prstGeom prst="rect">
            <a:avLst/>
          </a:prstGeom>
        </p:spPr>
        <p:txBody>
          <a:bodyPr wrap="square">
            <a:spAutoFit/>
          </a:bodyPr>
          <a:lstStyle/>
          <a:p>
            <a:pPr marL="690863" indent="-6908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p:cNvSpPr/>
          <p:nvPr/>
        </p:nvSpPr>
        <p:spPr>
          <a:xfrm>
            <a:off x="0" y="107210"/>
            <a:ext cx="9144000"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a:t>
            </a:r>
            <a:r>
              <a:rPr lang="en-US" sz="3200" b="1" dirty="0">
                <a:latin typeface="Arial Rounded MT Bold" panose="020F0704030504030204" pitchFamily="34" charset="0"/>
                <a:ea typeface="Calibri" panose="020F0502020204030204" pitchFamily="34" charset="0"/>
                <a:cs typeface="Times New Roman" panose="02020603050405020304" pitchFamily="18" charset="0"/>
              </a:rPr>
              <a:t>QUILT TYING AND PRESENTATION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3CB57F1-1375-15A7-F8EE-2599C46379D3}"/>
              </a:ext>
            </a:extLst>
          </p:cNvPr>
          <p:cNvSpPr txBox="1"/>
          <p:nvPr/>
        </p:nvSpPr>
        <p:spPr>
          <a:xfrm>
            <a:off x="698092" y="2105392"/>
            <a:ext cx="7678993" cy="2862322"/>
          </a:xfrm>
          <a:prstGeom prst="rect">
            <a:avLst/>
          </a:prstGeom>
          <a:noFill/>
        </p:spPr>
        <p:txBody>
          <a:bodyPr wrap="square">
            <a:spAutoFit/>
          </a:bodyPr>
          <a:lstStyle/>
          <a:p>
            <a:r>
              <a:rPr lang="en-US" sz="3600" dirty="0">
                <a:latin typeface="Arial Rounded MT Bold" panose="020F0704030504030204" pitchFamily="34" charset="0"/>
              </a:rPr>
              <a:t>This Quilt was lovingly crafted for recovery and healing especially for XXX.</a:t>
            </a:r>
          </a:p>
          <a:p>
            <a:endParaRPr lang="en-US" sz="3600" dirty="0">
              <a:latin typeface="Arial Rounded MT Bold" panose="020F0704030504030204" pitchFamily="34" charset="0"/>
            </a:endParaRPr>
          </a:p>
          <a:p>
            <a:r>
              <a:rPr lang="en-US" sz="3600" dirty="0">
                <a:latin typeface="Arial Rounded MT Bold" panose="020F0704030504030204" pitchFamily="34" charset="0"/>
              </a:rPr>
              <a:t>Let us pray…</a:t>
            </a:r>
          </a:p>
        </p:txBody>
      </p:sp>
    </p:spTree>
    <p:extLst>
      <p:ext uri="{BB962C8B-B14F-4D97-AF65-F5344CB8AC3E}">
        <p14:creationId xmlns:p14="http://schemas.microsoft.com/office/powerpoint/2010/main" val="221829410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7" y="1086698"/>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latin typeface="Arial Rounded MT Bold" panose="020F0704030504030204" pitchFamily="34" charset="0"/>
                <a:ea typeface="Calibri" panose="020F0502020204030204" pitchFamily="34" charset="0"/>
                <a:cs typeface="Times New Roman" panose="02020603050405020304" pitchFamily="18" charset="0"/>
              </a:rPr>
              <a:t>A:	God of Justice, </a:t>
            </a:r>
          </a:p>
          <a:p>
            <a:pPr>
              <a:spcBef>
                <a:spcPts val="0"/>
              </a:spcBef>
              <a:spcAft>
                <a:spcPts val="0"/>
              </a:spcAft>
            </a:pP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p>
          <a:p>
            <a:pPr>
              <a:spcBef>
                <a:spcPts val="0"/>
              </a:spcBef>
              <a:spcAft>
                <a:spcPts val="0"/>
              </a:spcAft>
            </a:pP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In mercy, hear our prayer. </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1330036"/>
            <a:ext cx="9144000" cy="5190837"/>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06218" y="1086698"/>
            <a:ext cx="8954655" cy="5309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a:spcBef>
                <a:spcPts val="0"/>
              </a:spcBef>
              <a:spcAft>
                <a:spcPts val="0"/>
              </a:spcAft>
            </a:pP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marL="684514" indent="-684514">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	Merciful God, we turn all these things over to your tender care, trusting that you hear and answer all our prayers, spoken and unspoken, through Jesus Christ our Savior. </a:t>
            </a:r>
          </a:p>
          <a:p>
            <a:pPr marL="684514" indent="-684514">
              <a:spcBef>
                <a:spcPts val="0"/>
              </a:spcBef>
              <a:spcAft>
                <a:spcPts val="0"/>
              </a:spcAft>
            </a:pPr>
            <a:endParaRPr lang="en-US" sz="4000" b="1" dirty="0">
              <a:latin typeface="Arial Rounded MT Bold" panose="020F0704030504030204" pitchFamily="34" charset="0"/>
              <a:ea typeface="Calibri" panose="020F0502020204030204" pitchFamily="34" charset="0"/>
              <a:cs typeface="Times New Roman" panose="02020603050405020304" pitchFamily="18" charset="0"/>
            </a:endParaRPr>
          </a:p>
          <a:p>
            <a:pPr marL="684514" indent="-684514">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9347" y="1086698"/>
            <a:ext cx="8765308" cy="358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1200"/>
              </a:spcAft>
            </a:pPr>
            <a:r>
              <a:rPr lang="en-US" sz="3200" i="1" dirty="0">
                <a:solidFill>
                  <a:srgbClr val="C00000"/>
                </a:solidFill>
                <a:latin typeface="Arial Rounded MT Bold" panose="020F0704030504030204" pitchFamily="34" charset="0"/>
                <a:ea typeface="Times New Roman" panose="02020603050405020304" pitchFamily="18" charset="0"/>
                <a:cs typeface="Times New Roman" panose="02020603050405020304" pitchFamily="18" charset="0"/>
              </a:rPr>
              <a:t>The Sharing of the Peace that began when the congregation arrived is now shared with the Pastor at this time...</a:t>
            </a: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684514" indent="-684514">
              <a:spcBef>
                <a:spcPts val="0"/>
              </a:spcBef>
              <a:spcAft>
                <a:spcPts val="0"/>
              </a:spcAft>
            </a:pP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P:	The peace of the Lord be with you always.</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342891" indent="-342891">
              <a:spcBef>
                <a:spcPts val="0"/>
              </a:spcBef>
              <a:spcAft>
                <a:spcPts val="1200"/>
              </a:spcAft>
            </a:pPr>
            <a:endParaRPr lang="en-US" sz="1200" b="1" dirty="0">
              <a:latin typeface="Arial Rounded MT Bold" panose="020F0704030504030204" pitchFamily="34" charset="0"/>
              <a:ea typeface="Times New Roman" panose="02020603050405020304" pitchFamily="18" charset="0"/>
              <a:cs typeface="Times New Roman" panose="02020603050405020304" pitchFamily="18" charset="0"/>
            </a:endParaRPr>
          </a:p>
          <a:p>
            <a:pPr marL="342891" indent="-342891">
              <a:spcBef>
                <a:spcPts val="0"/>
              </a:spcBef>
              <a:spcAft>
                <a:spcPts val="1200"/>
              </a:spcAft>
            </a:pPr>
            <a:r>
              <a:rPr lang="en-US" sz="3600" b="1" dirty="0">
                <a:latin typeface="Arial Rounded MT Bold" panose="020F0704030504030204" pitchFamily="34" charset="0"/>
                <a:ea typeface="Times New Roman" panose="02020603050405020304" pitchFamily="18" charset="0"/>
                <a:cs typeface="Times New Roman" panose="02020603050405020304" pitchFamily="18" charset="0"/>
              </a:rPr>
              <a:t>C:	And also with you.</a:t>
            </a:r>
          </a:p>
        </p:txBody>
      </p:sp>
      <p:sp>
        <p:nvSpPr>
          <p:cNvPr id="9" name="Rectangle 8"/>
          <p:cNvSpPr/>
          <p:nvPr/>
        </p:nvSpPr>
        <p:spPr>
          <a:xfrm>
            <a:off x="272473"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cap="all" dirty="0">
                <a:latin typeface="Arial Rounded MT Bold" panose="020F0704030504030204" pitchFamily="34" charset="0"/>
                <a:ea typeface="Times New Roman" panose="02020603050405020304" pitchFamily="18" charset="0"/>
                <a:cs typeface="Times New Roman" panose="02020603050405020304" pitchFamily="18" charset="0"/>
              </a:rPr>
              <a:t>SHARING OF THE Peace</a:t>
            </a:r>
            <a:endParaRPr lang="en-US" sz="4000" dirty="0">
              <a:latin typeface="Arial Rounded MT Bold" panose="020F070403050403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91403"/>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3" name="Picture 2">
            <a:extLst>
              <a:ext uri="{FF2B5EF4-FFF2-40B4-BE49-F238E27FC236}">
                <a16:creationId xmlns:a16="http://schemas.microsoft.com/office/drawing/2014/main" id="{3094EB5D-AA43-2567-9563-17261401F2D0}"/>
              </a:ext>
            </a:extLst>
          </p:cNvPr>
          <p:cNvPicPr>
            <a:picLocks noChangeAspect="1"/>
          </p:cNvPicPr>
          <p:nvPr/>
        </p:nvPicPr>
        <p:blipFill>
          <a:blip r:embed="rId3"/>
          <a:stretch>
            <a:fillRect/>
          </a:stretch>
        </p:blipFill>
        <p:spPr>
          <a:xfrm>
            <a:off x="1467346" y="1384574"/>
            <a:ext cx="6133108" cy="4639458"/>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2"/>
            <a:ext cx="9059160" cy="677108"/>
          </a:xfrm>
          <a:prstGeom prst="rect">
            <a:avLst/>
          </a:prstGeom>
        </p:spPr>
        <p:txBody>
          <a:bodyPr wrap="square">
            <a:spAutoFit/>
          </a:bodyPr>
          <a:lstStyle/>
          <a:p>
            <a:pPr marL="571486" indent="-571486"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3" name="Picture 2">
            <a:extLst>
              <a:ext uri="{FF2B5EF4-FFF2-40B4-BE49-F238E27FC236}">
                <a16:creationId xmlns:a16="http://schemas.microsoft.com/office/drawing/2014/main" id="{2B96B7BD-183C-0B82-A8EB-3AE67CF00ABC}"/>
              </a:ext>
            </a:extLst>
          </p:cNvPr>
          <p:cNvPicPr>
            <a:picLocks noChangeAspect="1"/>
          </p:cNvPicPr>
          <p:nvPr/>
        </p:nvPicPr>
        <p:blipFill>
          <a:blip r:embed="rId3"/>
          <a:stretch>
            <a:fillRect/>
          </a:stretch>
        </p:blipFill>
        <p:spPr>
          <a:xfrm>
            <a:off x="1467346" y="1384574"/>
            <a:ext cx="6133108" cy="4639458"/>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318500" y="2145024"/>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82194" y="1999633"/>
            <a:ext cx="8902557" cy="2811539"/>
          </a:xfrm>
          <a:prstGeom prst="rect">
            <a:avLst/>
          </a:prstGeom>
        </p:spPr>
        <p:txBody>
          <a:bodyPr wrap="square">
            <a:spAutoFit/>
          </a:bodyPr>
          <a:lstStyle/>
          <a:p>
            <a:pPr marL="462268" indent="-462268">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We praise you, all Holy God…</a:t>
            </a:r>
          </a:p>
          <a:p>
            <a:pPr marL="462268" indent="-46226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68" indent="-46226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…today, tomorrow and forever.</a:t>
            </a:r>
            <a:endParaRPr lang="en-US" sz="3200" dirty="0">
              <a:latin typeface="Arial Rounded MT Bold" panose="020F0704030504030204" pitchFamily="34" charset="0"/>
              <a:ea typeface="Calibri" panose="020F0502020204030204" pitchFamily="34" charset="0"/>
            </a:endParaRPr>
          </a:p>
          <a:p>
            <a:pPr marL="462268" indent="-462268">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2268" indent="-462268">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5" name="Title 1"/>
          <p:cNvSpPr>
            <a:spLocks noGrp="1"/>
          </p:cNvSpPr>
          <p:nvPr>
            <p:ph type="title"/>
          </p:nvPr>
        </p:nvSpPr>
        <p:spPr>
          <a:xfrm>
            <a:off x="1" y="905174"/>
            <a:ext cx="9144000" cy="3814609"/>
          </a:xfrm>
        </p:spPr>
        <p:txBody>
          <a:bodyPr anchor="t"/>
          <a:lstStyle/>
          <a:p>
            <a:pPr marL="573391" indent="-573391">
              <a:lnSpc>
                <a:spcPct val="100000"/>
              </a:lnSpc>
              <a:spcBef>
                <a:spcPts val="0"/>
              </a:spcBef>
              <a:spcAft>
                <a:spcPts val="1200"/>
              </a:spcAft>
            </a:pPr>
            <a:r>
              <a:rPr lang="en-US" sz="3200" dirty="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p:cNvSpPr/>
          <p:nvPr/>
        </p:nvSpPr>
        <p:spPr>
          <a:xfrm>
            <a:off x="3" y="3836338"/>
            <a:ext cx="9143999" cy="830997"/>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p:cNvSpPr/>
          <p:nvPr/>
        </p:nvSpPr>
        <p:spPr>
          <a:xfrm>
            <a:off x="0" y="243514"/>
            <a:ext cx="9144000" cy="707886"/>
          </a:xfrm>
          <a:prstGeom prst="rect">
            <a:avLst/>
          </a:prstGeom>
        </p:spPr>
        <p:txBody>
          <a:bodyPr wrap="square">
            <a:spAutoFit/>
          </a:bodyPr>
          <a:lstStyle/>
          <a:p>
            <a:pPr marL="571486" indent="-571486">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410967" y="1392857"/>
            <a:ext cx="8369352" cy="4787464"/>
          </a:xfrm>
          <a:prstGeom prst="rect">
            <a:avLst/>
          </a:prstGeom>
        </p:spPr>
        <p:txBody>
          <a:bodyPr wrap="square">
            <a:spAutoFit/>
          </a:bodyPr>
          <a:lstStyle/>
          <a:p>
            <a:pPr marL="573391" indent="-573391">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The God whose power consumed Elijah’s offering also raised Christ Jesus from the dead, destroying death forever. God, in Jesus, invites you now to feast on bread and wine in remembrance of the resurrected one. Come, for all is prepared.</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47C59B20-01E8-2847-7287-D639179454FF}"/>
              </a:ext>
            </a:extLst>
          </p:cNvPr>
          <p:cNvSpPr txBox="1"/>
          <p:nvPr/>
        </p:nvSpPr>
        <p:spPr>
          <a:xfrm>
            <a:off x="412955" y="1612491"/>
            <a:ext cx="8475407" cy="3170099"/>
          </a:xfrm>
          <a:prstGeom prst="rect">
            <a:avLst/>
          </a:prstGeom>
          <a:noFill/>
        </p:spPr>
        <p:txBody>
          <a:bodyPr wrap="square">
            <a:spAutoFit/>
          </a:bodyPr>
          <a:lstStyle/>
          <a:p>
            <a:pPr marL="688957" indent="-688957">
              <a:spcBef>
                <a:spcPts val="0"/>
              </a:spcBef>
              <a:spcAft>
                <a:spcPts val="0"/>
              </a:spcAft>
            </a:pP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Lord and Savior, Jesus Christ, strengthen, keep, and unity us, </a:t>
            </a:r>
            <a:r>
              <a:rPr lang="en-US" sz="3600" dirty="0">
                <a:solidFill>
                  <a:srgbClr val="C00000"/>
                </a:solidFill>
                <a:latin typeface="Segoe UI Symbol" panose="020B0502040204020203" pitchFamily="34" charset="0"/>
                <a:ea typeface="Calibri" panose="020F0502020204030204" pitchFamily="34" charset="0"/>
                <a:cs typeface="Segoe UI Symbol" panose="020B0502040204020203" pitchFamily="34" charset="0"/>
              </a:rPr>
              <a:t>☩</a:t>
            </a:r>
            <a:r>
              <a:rPr lang="en-US" sz="3200" dirty="0">
                <a:latin typeface="Arial Rounded MT Bold" panose="020F0704030504030204" pitchFamily="34" charset="0"/>
                <a:ea typeface="Times New Roman" panose="02020603050405020304" pitchFamily="18" charset="0"/>
                <a:cs typeface="Times New Roman" panose="02020603050405020304" pitchFamily="18" charset="0"/>
              </a:rPr>
              <a:t> now and forever,</a:t>
            </a:r>
          </a:p>
          <a:p>
            <a:pPr marL="228594" indent="-228594">
              <a:spcBef>
                <a:spcPts val="0"/>
              </a:spcBef>
              <a:spcAft>
                <a:spcPts val="0"/>
              </a:spcAft>
            </a:pPr>
            <a:endParaRPr lang="en-US" sz="3200" dirty="0">
              <a:latin typeface="Arial Rounded MT Bold" panose="020F0704030504030204" pitchFamily="34" charset="0"/>
              <a:ea typeface="Times New Roman" panose="02020603050405020304" pitchFamily="18" charset="0"/>
              <a:cs typeface="Times New Roman" panose="02020603050405020304" pitchFamily="18" charset="0"/>
            </a:endParaRPr>
          </a:p>
          <a:p>
            <a:pPr marL="228594" indent="-228594">
              <a:spcBef>
                <a:spcPts val="0"/>
              </a:spcBef>
              <a:spcAft>
                <a:spcPts val="0"/>
              </a:spcAft>
            </a:pPr>
            <a:r>
              <a:rPr lang="en-US" sz="3600" b="1" dirty="0">
                <a:latin typeface="Arial Rounded MT Bold" panose="020F0704030504030204" pitchFamily="34" charset="0"/>
                <a:ea typeface="Times New Roman" panose="02020603050405020304" pitchFamily="18" charset="0"/>
                <a:cs typeface="Times New Roman" panose="02020603050405020304" pitchFamily="18" charset="0"/>
              </a:rPr>
              <a:t>C:	Amen.</a:t>
            </a:r>
            <a:endParaRPr lang="en-US" sz="3600" b="1" dirty="0">
              <a:latin typeface="Arial Rounded MT Bold" panose="020F0704030504030204" pitchFamily="34" charset="0"/>
              <a:ea typeface="Calibri" panose="020F0502020204030204" pitchFamily="34" charset="0"/>
              <a:cs typeface="Times New Roman" panose="02020603050405020304" pitchFamily="18" charset="0"/>
            </a:endParaRPr>
          </a:p>
          <a:p>
            <a:pPr marL="283204" indent="-283204">
              <a:spcBef>
                <a:spcPts val="0"/>
              </a:spcBef>
              <a:spcAft>
                <a:spcPts val="0"/>
              </a:spcAft>
            </a:pPr>
            <a:r>
              <a:rPr lang="en-US" sz="3200" b="1"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b="51796"/>
          <a:stretch>
            <a:fillRect/>
          </a:stretch>
        </p:blipFill>
        <p:spPr>
          <a:xfrm>
            <a:off x="0" y="894493"/>
            <a:ext cx="9144000" cy="5427649"/>
          </a:xfrm>
          <a:prstGeom prst="rect">
            <a:avLst/>
          </a:prstGeom>
        </p:spPr>
      </p:pic>
    </p:spTree>
    <p:extLst>
      <p:ext uri="{BB962C8B-B14F-4D97-AF65-F5344CB8AC3E}">
        <p14:creationId xmlns:p14="http://schemas.microsoft.com/office/powerpoint/2010/main" val="167265635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t="49548"/>
          <a:stretch>
            <a:fillRect/>
          </a:stretch>
        </p:blipFill>
        <p:spPr>
          <a:xfrm>
            <a:off x="0" y="1059874"/>
            <a:ext cx="9144000" cy="5243420"/>
          </a:xfrm>
          <a:prstGeom prst="rect">
            <a:avLst/>
          </a:prstGeom>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p:cNvSpPr/>
          <p:nvPr/>
        </p:nvSpPr>
        <p:spPr>
          <a:xfrm>
            <a:off x="0" y="643115"/>
            <a:ext cx="9144000" cy="6173037"/>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together…  </a:t>
            </a:r>
          </a:p>
          <a:p>
            <a:pPr marL="574660" indent="-574660">
              <a:lnSpc>
                <a:spcPct val="107000"/>
              </a:lnSpc>
              <a:spcBef>
                <a:spcPts val="0"/>
              </a:spcBef>
              <a:spcAft>
                <a:spcPts val="0"/>
              </a:spcAft>
            </a:pPr>
            <a:r>
              <a:rPr lang="en-US" sz="3400" b="1" dirty="0">
                <a:latin typeface="Arial Rounded MT Bold" panose="020F0704030504030204" pitchFamily="34" charset="0"/>
                <a:ea typeface="Calibri" panose="020F0502020204030204" pitchFamily="34" charset="0"/>
              </a:rPr>
              <a:t>C:	We give you thanks, gracious God, that you have once again fed us with food beyond compare, the body and blood of Christ.  Lead us from this place, nourished and forgiven, into your beloved vineyard to wipe away the tears of all who hunger and thirst, guided by the example of the same Jesus Christ and led by the Holy Spirit, now and forever.  Amen.</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1"/>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96C55D88-10A9-D2C4-D382-23574CFF6C08}"/>
              </a:ext>
            </a:extLst>
          </p:cNvPr>
          <p:cNvPicPr>
            <a:picLocks noChangeAspect="1"/>
          </p:cNvPicPr>
          <p:nvPr/>
        </p:nvPicPr>
        <p:blipFill>
          <a:blip r:embed="rId3"/>
          <a:stretch>
            <a:fillRect/>
          </a:stretch>
        </p:blipFill>
        <p:spPr>
          <a:xfrm>
            <a:off x="1467346" y="1384574"/>
            <a:ext cx="6133108" cy="4639458"/>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7813" y="1144583"/>
            <a:ext cx="8032173" cy="481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latin typeface="Arial Rounded MT Bold" panose="020F0704030504030204" pitchFamily="34" charset="0"/>
                <a:ea typeface="Calibri" panose="020F0502020204030204" pitchFamily="34" charset="0"/>
              </a:rPr>
              <a:t>May the God of all creation, in whose image we are made, who claims us and calls us beloved, who strengthens us for service, give you reason to rejoice and be glad!  The blessing of God, Sovereign, Savior, and Spirit, be with you today and always.</a:t>
            </a:r>
          </a:p>
          <a:p>
            <a:pPr marL="803255" indent="-803255">
              <a:lnSpc>
                <a:spcPct val="95000"/>
              </a:lnSpc>
              <a:spcBef>
                <a:spcPts val="0"/>
              </a:spcBef>
              <a:spcAft>
                <a:spcPts val="0"/>
              </a:spcAft>
            </a:pP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55" indent="-80325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1" y="675637"/>
            <a:ext cx="9143999"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“Oh, Happy Day When We Shall Stand”</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351</a:t>
            </a:r>
          </a:p>
        </p:txBody>
      </p:sp>
      <p:pic>
        <p:nvPicPr>
          <p:cNvPr id="3" name="Picture 2">
            <a:extLst>
              <a:ext uri="{FF2B5EF4-FFF2-40B4-BE49-F238E27FC236}">
                <a16:creationId xmlns:a16="http://schemas.microsoft.com/office/drawing/2014/main" id="{69D15DF1-ECCB-A176-8125-62B06CFFB476}"/>
              </a:ext>
            </a:extLst>
          </p:cNvPr>
          <p:cNvPicPr>
            <a:picLocks noChangeAspect="1"/>
          </p:cNvPicPr>
          <p:nvPr/>
        </p:nvPicPr>
        <p:blipFill>
          <a:blip r:embed="rId3"/>
          <a:stretch>
            <a:fillRect/>
          </a:stretch>
        </p:blipFill>
        <p:spPr>
          <a:xfrm>
            <a:off x="1781716" y="2233836"/>
            <a:ext cx="5504368" cy="416384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2" y="3090055"/>
            <a:ext cx="8650839" cy="2312043"/>
          </a:xfrm>
          <a:prstGeom prst="rect">
            <a:avLst/>
          </a:prstGeom>
        </p:spPr>
        <p:txBody>
          <a:bodyPr wrap="square">
            <a:spAutoFit/>
          </a:bodyPr>
          <a:lstStyle/>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08" indent="-682608" defTabSz="6459693">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God whose reign is just,</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Oh, Happy Day When We Shall Stand--LBW 351</a:t>
            </a:r>
          </a:p>
        </p:txBody>
      </p:sp>
      <p:sp>
        <p:nvSpPr>
          <p:cNvPr id="6" name="TextBox 5">
            <a:extLst>
              <a:ext uri="{FF2B5EF4-FFF2-40B4-BE49-F238E27FC236}">
                <a16:creationId xmlns:a16="http://schemas.microsoft.com/office/drawing/2014/main" id="{633BDA97-8F71-7069-20CD-8F87FFE776BF}"/>
              </a:ext>
            </a:extLst>
          </p:cNvPr>
          <p:cNvSpPr txBox="1"/>
          <p:nvPr/>
        </p:nvSpPr>
        <p:spPr>
          <a:xfrm>
            <a:off x="144780" y="1519311"/>
            <a:ext cx="8778240" cy="2862322"/>
          </a:xfrm>
          <a:prstGeom prst="rect">
            <a:avLst/>
          </a:prstGeom>
          <a:noFill/>
        </p:spPr>
        <p:txBody>
          <a:bodyPr wrap="square">
            <a:spAutoFit/>
          </a:bodyPr>
          <a:lstStyle/>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1	Oh, happy day when we shall stand</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in heaven with the saved;</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all peoples at the Lord’s right hand</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shall find their names engraved,</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shall find their names engraved.</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Oh, Happy Day When We Shall Stand--LBW 351</a:t>
            </a:r>
          </a:p>
        </p:txBody>
      </p:sp>
      <p:sp>
        <p:nvSpPr>
          <p:cNvPr id="6" name="TextBox 5">
            <a:extLst>
              <a:ext uri="{FF2B5EF4-FFF2-40B4-BE49-F238E27FC236}">
                <a16:creationId xmlns:a16="http://schemas.microsoft.com/office/drawing/2014/main" id="{633BDA97-8F71-7069-20CD-8F87FFE776BF}"/>
              </a:ext>
            </a:extLst>
          </p:cNvPr>
          <p:cNvSpPr txBox="1"/>
          <p:nvPr/>
        </p:nvSpPr>
        <p:spPr>
          <a:xfrm>
            <a:off x="1199857" y="1291441"/>
            <a:ext cx="6668086" cy="3970318"/>
          </a:xfrm>
          <a:prstGeom prst="rect">
            <a:avLst/>
          </a:prstGeom>
          <a:noFill/>
        </p:spPr>
        <p:txBody>
          <a:bodyPr wrap="square">
            <a:spAutoFit/>
          </a:bodyPr>
          <a:lstStyle/>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2	Oh, blessed day                                                   when Christ shall come</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and show himself as Lord,</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and thousands meet                                                                        in their new home</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which Jesus has prepared,</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which Jesus has prepared.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3182081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Oh, Happy Day When We Shall Stand--LBW 351</a:t>
            </a:r>
          </a:p>
        </p:txBody>
      </p:sp>
      <p:sp>
        <p:nvSpPr>
          <p:cNvPr id="6" name="TextBox 5">
            <a:extLst>
              <a:ext uri="{FF2B5EF4-FFF2-40B4-BE49-F238E27FC236}">
                <a16:creationId xmlns:a16="http://schemas.microsoft.com/office/drawing/2014/main" id="{633BDA97-8F71-7069-20CD-8F87FFE776BF}"/>
              </a:ext>
            </a:extLst>
          </p:cNvPr>
          <p:cNvSpPr txBox="1"/>
          <p:nvPr/>
        </p:nvSpPr>
        <p:spPr>
          <a:xfrm>
            <a:off x="716573" y="1645920"/>
            <a:ext cx="7634654" cy="2862322"/>
          </a:xfrm>
          <a:prstGeom prst="rect">
            <a:avLst/>
          </a:prstGeom>
          <a:noFill/>
        </p:spPr>
        <p:txBody>
          <a:bodyPr wrap="square">
            <a:spAutoFit/>
          </a:bodyPr>
          <a:lstStyle/>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3	Oh, what a mighty rushing flood</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of joy and love and peace</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will roll down over us with good</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and blessedness and grace,</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and blessedness and grace.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9823513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9144000" cy="553998"/>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Oh, Happy Day When We Shall Stand--LBW 351</a:t>
            </a:r>
          </a:p>
        </p:txBody>
      </p:sp>
      <p:sp>
        <p:nvSpPr>
          <p:cNvPr id="6" name="TextBox 5">
            <a:extLst>
              <a:ext uri="{FF2B5EF4-FFF2-40B4-BE49-F238E27FC236}">
                <a16:creationId xmlns:a16="http://schemas.microsoft.com/office/drawing/2014/main" id="{633BDA97-8F71-7069-20CD-8F87FFE776BF}"/>
              </a:ext>
            </a:extLst>
          </p:cNvPr>
          <p:cNvSpPr txBox="1"/>
          <p:nvPr/>
        </p:nvSpPr>
        <p:spPr>
          <a:xfrm>
            <a:off x="426133" y="1688123"/>
            <a:ext cx="8215533" cy="2862322"/>
          </a:xfrm>
          <a:prstGeom prst="rect">
            <a:avLst/>
          </a:prstGeom>
          <a:noFill/>
        </p:spPr>
        <p:txBody>
          <a:bodyPr wrap="square">
            <a:spAutoFit/>
          </a:bodyPr>
          <a:lstStyle/>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4	O Lord, your grace is </a:t>
            </a:r>
            <a:r>
              <a:rPr lang="en-US" sz="3600" dirty="0" err="1">
                <a:effectLst/>
                <a:latin typeface="Arial Rounded MT Bold" panose="020F0704030504030204" pitchFamily="34" charset="0"/>
                <a:ea typeface="MS Mincho" panose="02020609040205080304" pitchFamily="49" charset="-128"/>
              </a:rPr>
              <a:t>ev’rything</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your love has made us free</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to stand among the saints and sing</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the glory that we see,</a:t>
            </a:r>
            <a:endParaRPr lang="en-US" sz="3600" dirty="0">
              <a:effectLst/>
              <a:latin typeface="Arial Rounded MT Bold" panose="020F0704030504030204" pitchFamily="34" charset="0"/>
              <a:ea typeface="Times New Roman" panose="02020603050405020304" pitchFamily="18" charset="0"/>
            </a:endParaRPr>
          </a:p>
          <a:p>
            <a:pPr marL="338138" marR="0" indent="-338138">
              <a:spcBef>
                <a:spcPts val="0"/>
              </a:spcBef>
              <a:spcAft>
                <a:spcPts val="0"/>
              </a:spcAft>
              <a:tabLst>
                <a:tab pos="5654675" algn="l"/>
              </a:tabLst>
            </a:pPr>
            <a:r>
              <a:rPr lang="en-US" sz="3600" dirty="0">
                <a:effectLst/>
                <a:latin typeface="Arial Rounded MT Bold" panose="020F0704030504030204" pitchFamily="34" charset="0"/>
                <a:ea typeface="MS Mincho" panose="02020609040205080304" pitchFamily="49" charset="-128"/>
              </a:rPr>
              <a:t>	the glory that we see.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94771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2023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11016</TotalTime>
  <Words>4914</Words>
  <Application>Microsoft Office PowerPoint</Application>
  <PresentationFormat>On-screen Show (4:3)</PresentationFormat>
  <Paragraphs>425</Paragraphs>
  <Slides>94</Slides>
  <Notes>55</Notes>
  <HiddenSlides>22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94</vt:i4>
      </vt:variant>
    </vt:vector>
  </HeadingPairs>
  <TitlesOfParts>
    <vt:vector size="103" baseType="lpstr">
      <vt:lpstr>Arial</vt:lpstr>
      <vt:lpstr>Arial Rounded MT Bold</vt:lpstr>
      <vt:lpstr>Calibri</vt:lpstr>
      <vt:lpstr>Calibri Light</vt:lpstr>
      <vt:lpstr>Castellar</vt:lpstr>
      <vt:lpstr>Segoe UI Symbol</vt:lpstr>
      <vt:lpstr>Symbol</vt:lpstr>
      <vt:lpstr>Times New Roman</vt:lpstr>
      <vt:lpstr>Office Theme</vt:lpstr>
      <vt:lpstr>November 5, 2023</vt:lpstr>
      <vt:lpstr>PowerPoint Presentation</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PowerPoint Presentation</vt:lpstr>
      <vt:lpstr>PowerPoint Presentation</vt:lpstr>
      <vt:lpstr>PowerPoint Presentation</vt:lpstr>
      <vt:lpstr>PowerPoint Presentation</vt:lpstr>
      <vt:lpstr>Gathering Song/Hymn of Praise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que985</cp:lastModifiedBy>
  <cp:revision>151</cp:revision>
  <dcterms:created xsi:type="dcterms:W3CDTF">2016-05-14T21:20:00Z</dcterms:created>
  <dcterms:modified xsi:type="dcterms:W3CDTF">2023-11-05T11:06:49Z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