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2"/>
  </p:notesMasterIdLst>
  <p:sldIdLst>
    <p:sldId id="681" r:id="rId2"/>
    <p:sldId id="261" r:id="rId3"/>
    <p:sldId id="1047" r:id="rId4"/>
    <p:sldId id="903" r:id="rId5"/>
    <p:sldId id="1056" r:id="rId6"/>
    <p:sldId id="1057" r:id="rId7"/>
    <p:sldId id="1058" r:id="rId8"/>
    <p:sldId id="1059" r:id="rId9"/>
    <p:sldId id="948" r:id="rId10"/>
    <p:sldId id="1051" r:id="rId11"/>
    <p:sldId id="1052" r:id="rId12"/>
    <p:sldId id="634" r:id="rId13"/>
    <p:sldId id="1033" r:id="rId14"/>
    <p:sldId id="1060" r:id="rId15"/>
    <p:sldId id="1065" r:id="rId16"/>
    <p:sldId id="1061" r:id="rId17"/>
    <p:sldId id="1066" r:id="rId18"/>
    <p:sldId id="1062" r:id="rId19"/>
    <p:sldId id="1067" r:id="rId20"/>
    <p:sldId id="1063" r:id="rId21"/>
    <p:sldId id="1068" r:id="rId22"/>
    <p:sldId id="1064" r:id="rId23"/>
    <p:sldId id="1069" r:id="rId24"/>
    <p:sldId id="277" r:id="rId25"/>
    <p:sldId id="278" r:id="rId26"/>
    <p:sldId id="1040" r:id="rId27"/>
    <p:sldId id="529" r:id="rId28"/>
    <p:sldId id="310" r:id="rId29"/>
    <p:sldId id="507" r:id="rId30"/>
    <p:sldId id="508" r:id="rId31"/>
    <p:sldId id="495" r:id="rId32"/>
    <p:sldId id="334" r:id="rId33"/>
    <p:sldId id="382" r:id="rId34"/>
    <p:sldId id="336" r:id="rId35"/>
    <p:sldId id="337" r:id="rId36"/>
    <p:sldId id="383" r:id="rId37"/>
    <p:sldId id="304" r:id="rId38"/>
    <p:sldId id="305" r:id="rId39"/>
    <p:sldId id="315" r:id="rId40"/>
    <p:sldId id="1053" r:id="rId41"/>
    <p:sldId id="311" r:id="rId42"/>
    <p:sldId id="312" r:id="rId43"/>
    <p:sldId id="313" r:id="rId44"/>
    <p:sldId id="314" r:id="rId45"/>
    <p:sldId id="1070" r:id="rId46"/>
    <p:sldId id="316" r:id="rId47"/>
    <p:sldId id="317" r:id="rId48"/>
    <p:sldId id="318" r:id="rId49"/>
    <p:sldId id="319" r:id="rId50"/>
    <p:sldId id="1293" r:id="rId51"/>
    <p:sldId id="1691" r:id="rId52"/>
    <p:sldId id="1302" r:id="rId53"/>
    <p:sldId id="321" r:id="rId54"/>
    <p:sldId id="1015" r:id="rId55"/>
    <p:sldId id="485" r:id="rId56"/>
    <p:sldId id="1055" r:id="rId57"/>
    <p:sldId id="741" r:id="rId58"/>
    <p:sldId id="1692" r:id="rId59"/>
    <p:sldId id="1693" r:id="rId60"/>
    <p:sldId id="330" r:id="rId61"/>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4660"/>
  </p:normalViewPr>
  <p:slideViewPr>
    <p:cSldViewPr snapToGrid="0" snapToObjects="1" showGuides="1">
      <p:cViewPr varScale="1">
        <p:scale>
          <a:sx n="102" d="100"/>
          <a:sy n="102" d="100"/>
        </p:scale>
        <p:origin x="1404"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3/23/2024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86428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5755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2257637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24562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97490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04836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464235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02248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14837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410384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14419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205667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808362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103501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969527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56</a:t>
            </a:fld>
            <a:endParaRPr lang="en-US" altLang="en-US"/>
          </a:p>
        </p:txBody>
      </p:sp>
    </p:spTree>
    <p:extLst>
      <p:ext uri="{BB962C8B-B14F-4D97-AF65-F5344CB8AC3E}">
        <p14:creationId xmlns:p14="http://schemas.microsoft.com/office/powerpoint/2010/main" val="424272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70008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99965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320047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394662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176303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3/23/2024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3/23/2024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3/23/2024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3/23/2024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3/23/2024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3/23/2024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3/23/2024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3/23/2024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3/23/2024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3/23/2024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3/23/2024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3/23/2024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March 24, 2024</a:t>
            </a:r>
          </a:p>
          <a:p>
            <a:pPr marR="0" lvl="0" algn="ctr" defTabSz="914400" eaLnBrk="1" fontAlgn="base" hangingPunct="1">
              <a:lnSpc>
                <a:spcPct val="90000"/>
              </a:lnSpc>
              <a:spcAft>
                <a:spcPts val="0"/>
              </a:spcAft>
              <a:buClrTx/>
              <a:buSzTx/>
              <a:tabLst/>
              <a:defRPr/>
            </a:pPr>
            <a:r>
              <a:rPr lang="en-US" sz="3600" dirty="0">
                <a:solidFill>
                  <a:srgbClr val="C00000"/>
                </a:solidFill>
                <a:latin typeface="Arial Rounded MT Bold" panose="020F0704030504030204" pitchFamily="34" charset="0"/>
                <a:ea typeface="+mn-ea"/>
              </a:rPr>
              <a:t>Palm/Passion Sunday</a:t>
            </a:r>
          </a:p>
        </p:txBody>
      </p:sp>
      <p:sp>
        <p:nvSpPr>
          <p:cNvPr id="5" name="Rectangle 4">
            <a:extLst>
              <a:ext uri="{FF2B5EF4-FFF2-40B4-BE49-F238E27FC236}">
                <a16:creationId xmlns:a16="http://schemas.microsoft.com/office/drawing/2014/main" id="{F78CAB9F-0032-419D-9B73-8ED35598E323}"/>
              </a:ext>
            </a:extLst>
          </p:cNvPr>
          <p:cNvSpPr/>
          <p:nvPr/>
        </p:nvSpPr>
        <p:spPr>
          <a:xfrm>
            <a:off x="4969167" y="2690201"/>
            <a:ext cx="4041617" cy="3192125"/>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Pam Sherman</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pic>
        <p:nvPicPr>
          <p:cNvPr id="2" name="Picture 1">
            <a:extLst>
              <a:ext uri="{FF2B5EF4-FFF2-40B4-BE49-F238E27FC236}">
                <a16:creationId xmlns:a16="http://schemas.microsoft.com/office/drawing/2014/main" id="{64EF4FF5-B5C1-43BC-BAAF-3AFE6894F759}"/>
              </a:ext>
            </a:extLst>
          </p:cNvPr>
          <p:cNvPicPr>
            <a:picLocks noChangeAspect="1"/>
          </p:cNvPicPr>
          <p:nvPr/>
        </p:nvPicPr>
        <p:blipFill>
          <a:blip r:embed="rId5"/>
          <a:stretch>
            <a:fillRect/>
          </a:stretch>
        </p:blipFill>
        <p:spPr>
          <a:xfrm>
            <a:off x="343544" y="2690200"/>
            <a:ext cx="4844197" cy="37427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PALM SUNDAY PROCESSION</a:t>
            </a:r>
            <a:endParaRPr lang="en-US" sz="40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6F717EF-EF66-4313-9AD7-356541617A81}"/>
              </a:ext>
            </a:extLst>
          </p:cNvPr>
          <p:cNvSpPr txBox="1"/>
          <p:nvPr/>
        </p:nvSpPr>
        <p:spPr>
          <a:xfrm>
            <a:off x="693262" y="1206631"/>
            <a:ext cx="7833675" cy="3913892"/>
          </a:xfrm>
          <a:prstGeom prst="rect">
            <a:avLst/>
          </a:prstGeom>
          <a:noFill/>
        </p:spPr>
        <p:txBody>
          <a:bodyPr wrap="square">
            <a:spAutoFit/>
          </a:bodyPr>
          <a:lstStyle/>
          <a:p>
            <a:pPr marL="574675" marR="0" indent="-574675">
              <a:lnSpc>
                <a:spcPct val="9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a:t>
            </a:r>
            <a:r>
              <a:rPr lang="en-US" sz="3200" dirty="0">
                <a:effectLst/>
                <a:latin typeface="Arial Rounded MT Bold" panose="020F0704030504030204" pitchFamily="34" charset="0"/>
                <a:ea typeface="Times New Roman" panose="02020603050405020304" pitchFamily="18" charset="0"/>
              </a:rPr>
              <a:t>On this day he entered the holy city of Jerusalem in triumph and was acclaimed Son of David and King of Kings by those who scattered their garments and branches of palm in his path.  We ask that you bless these branches and those who bear them.  </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25335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PALM SUNDAY PROCESSION</a:t>
            </a:r>
            <a:endParaRPr lang="en-US" sz="40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6F717EF-EF66-4313-9AD7-356541617A81}"/>
              </a:ext>
            </a:extLst>
          </p:cNvPr>
          <p:cNvSpPr txBox="1"/>
          <p:nvPr/>
        </p:nvSpPr>
        <p:spPr>
          <a:xfrm>
            <a:off x="-1" y="857839"/>
            <a:ext cx="9143999" cy="5824671"/>
          </a:xfrm>
          <a:prstGeom prst="rect">
            <a:avLst/>
          </a:prstGeom>
          <a:noFill/>
        </p:spPr>
        <p:txBody>
          <a:bodyPr wrap="square">
            <a:spAutoFit/>
          </a:bodyPr>
          <a:lstStyle/>
          <a:p>
            <a:pPr marL="574675" marR="0" indent="-574675">
              <a:lnSpc>
                <a:spcPct val="9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a:t>
            </a:r>
            <a:r>
              <a:rPr lang="en-US" sz="3200" dirty="0">
                <a:effectLst/>
                <a:latin typeface="Arial Rounded MT Bold" panose="020F0704030504030204" pitchFamily="34" charset="0"/>
                <a:ea typeface="Times New Roman" panose="02020603050405020304" pitchFamily="18" charset="0"/>
              </a:rPr>
              <a:t>Grant that we may ever hail him as our Lord and King and follow him with perfect confidence; through the same Jesus Christ, our Lord, who lives and reigns with you and the Holy Spirit, one God, now and forever.</a:t>
            </a:r>
            <a:endParaRPr lang="en-US" sz="3200" dirty="0">
              <a:effectLst/>
              <a:latin typeface="Arial Rounded MT Bold" panose="020F0704030504030204" pitchFamily="34" charset="0"/>
              <a:ea typeface="Calibri" panose="020F0502020204030204" pitchFamily="34" charset="0"/>
            </a:endParaRPr>
          </a:p>
          <a:p>
            <a:pPr marL="574675" marR="0" indent="-574675">
              <a:lnSpc>
                <a:spcPct val="97000"/>
              </a:lnSpc>
              <a:spcBef>
                <a:spcPts val="0"/>
              </a:spcBef>
              <a:spcAft>
                <a:spcPts val="0"/>
              </a:spcAft>
            </a:pPr>
            <a:r>
              <a:rPr lang="en-US" sz="3200" b="1" dirty="0">
                <a:effectLst/>
                <a:latin typeface="Arial Rounded MT Bold" panose="020F0704030504030204" pitchFamily="34" charset="0"/>
                <a:ea typeface="Calibri" panose="020F0502020204030204" pitchFamily="34" charset="0"/>
              </a:rPr>
              <a:t>C:	Amen</a:t>
            </a:r>
            <a:endParaRPr lang="en-US" sz="3200" dirty="0">
              <a:effectLst/>
              <a:latin typeface="Arial Rounded MT Bold" panose="020F0704030504030204" pitchFamily="34" charset="0"/>
              <a:ea typeface="Calibri" panose="020F0502020204030204" pitchFamily="34" charset="0"/>
            </a:endParaRPr>
          </a:p>
          <a:p>
            <a:pPr marL="574675" marR="0" indent="-574675">
              <a:lnSpc>
                <a:spcPct val="9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Let us go forth in peace,</a:t>
            </a:r>
          </a:p>
          <a:p>
            <a:pPr marL="574675" marR="0" indent="-574675">
              <a:lnSpc>
                <a:spcPct val="97000"/>
              </a:lnSpc>
              <a:spcBef>
                <a:spcPts val="0"/>
              </a:spcBef>
              <a:spcAft>
                <a:spcPts val="0"/>
              </a:spcAft>
            </a:pPr>
            <a:r>
              <a:rPr lang="en-US" sz="3200" b="1" dirty="0">
                <a:effectLst/>
                <a:latin typeface="Arial Rounded MT Bold" panose="020F0704030504030204" pitchFamily="34" charset="0"/>
                <a:ea typeface="Calibri" panose="020F0502020204030204" pitchFamily="34" charset="0"/>
              </a:rPr>
              <a:t>C:	in the name of the Lord.</a:t>
            </a:r>
            <a:endParaRPr lang="en-US" sz="3200" dirty="0">
              <a:effectLst/>
              <a:latin typeface="Arial Rounded MT Bold" panose="020F0704030504030204" pitchFamily="34" charset="0"/>
              <a:ea typeface="Calibri" panose="020F0502020204030204" pitchFamily="34" charset="0"/>
            </a:endParaRPr>
          </a:p>
          <a:p>
            <a:pPr marL="574675" marR="0" indent="-574675">
              <a:lnSpc>
                <a:spcPct val="97000"/>
              </a:lnSpc>
              <a:spcBef>
                <a:spcPts val="0"/>
              </a:spcBef>
              <a:spcAft>
                <a:spcPts val="0"/>
              </a:spcAft>
            </a:pPr>
            <a:r>
              <a:rPr lang="en-US" sz="3200" dirty="0">
                <a:effectLst/>
                <a:latin typeface="Arial Rounded MT Bold" panose="020F0704030504030204" pitchFamily="34" charset="0"/>
                <a:ea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endParaRPr>
          </a:p>
          <a:p>
            <a:pPr marL="574675" marR="0" indent="-574675">
              <a:lnSpc>
                <a:spcPct val="97000"/>
              </a:lnSpc>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rPr>
              <a:t>Please raise your palm branches for the thanksgiving and the processional hymn. </a:t>
            </a:r>
            <a:endParaRPr lang="en-US" sz="32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8778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38100" y="267860"/>
            <a:ext cx="9144000" cy="1823513"/>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PROCESSIONAL HYMN</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LBW 108</a:t>
            </a:r>
          </a:p>
        </p:txBody>
      </p:sp>
      <p:pic>
        <p:nvPicPr>
          <p:cNvPr id="2" name="Picture 1">
            <a:extLst>
              <a:ext uri="{FF2B5EF4-FFF2-40B4-BE49-F238E27FC236}">
                <a16:creationId xmlns:a16="http://schemas.microsoft.com/office/drawing/2014/main" id="{22EB3D15-024D-4D38-82F9-C70FB6649281}"/>
              </a:ext>
            </a:extLst>
          </p:cNvPr>
          <p:cNvPicPr>
            <a:picLocks noChangeAspect="1"/>
          </p:cNvPicPr>
          <p:nvPr/>
        </p:nvPicPr>
        <p:blipFill>
          <a:blip r:embed="rId3"/>
          <a:stretch>
            <a:fillRect/>
          </a:stretch>
        </p:blipFill>
        <p:spPr>
          <a:xfrm>
            <a:off x="611484" y="2187020"/>
            <a:ext cx="7921031" cy="448360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3577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1249051" y="1590627"/>
            <a:ext cx="6645897" cy="2862322"/>
          </a:xfrm>
          <a:prstGeom prst="rect">
            <a:avLst/>
          </a:prstGeom>
          <a:noFill/>
        </p:spPr>
        <p:txBody>
          <a:bodyPr wrap="square">
            <a:spAutoFit/>
          </a:bodyPr>
          <a:lstStyle/>
          <a:p>
            <a:pPr marL="0" marR="0">
              <a:spcBef>
                <a:spcPts val="0"/>
              </a:spcBef>
              <a:spcAft>
                <a:spcPts val="0"/>
              </a:spcAft>
              <a:tabLst>
                <a:tab pos="2286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All glory, laud, and honor</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you, redeemer, king,</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whom the lips of children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made sweet hosannas ring.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81634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624526" y="1776661"/>
            <a:ext cx="7894948" cy="2308324"/>
          </a:xfrm>
          <a:prstGeom prst="rect">
            <a:avLst/>
          </a:prstGeom>
          <a:noFill/>
        </p:spPr>
        <p:txBody>
          <a:bodyPr wrap="square">
            <a:spAutoFit/>
          </a:bodyPr>
          <a:lstStyle/>
          <a:p>
            <a:pPr marL="395288" marR="0" indent="-395288">
              <a:spcBef>
                <a:spcPts val="0"/>
              </a:spcBef>
              <a:spcAft>
                <a:spcPts val="0"/>
              </a:spcAft>
              <a:tabLst>
                <a:tab pos="3657600" algn="l"/>
              </a:tabLst>
            </a:pPr>
            <a:r>
              <a:rPr lang="en-US" sz="3600" dirty="0">
                <a:effectLst/>
                <a:latin typeface="Arial Rounded MT Bold" panose="020F0704030504030204" pitchFamily="34" charset="0"/>
                <a:ea typeface="MS Mincho" panose="02020609040205080304" pitchFamily="49" charset="-128"/>
              </a:rPr>
              <a:t>1	You are the king of Israel</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3657600" algn="l"/>
              </a:tabLst>
            </a:pPr>
            <a:r>
              <a:rPr lang="en-US" sz="3600" dirty="0">
                <a:effectLst/>
                <a:latin typeface="Arial Rounded MT Bold" panose="020F0704030504030204" pitchFamily="34" charset="0"/>
                <a:ea typeface="MS Mincho" panose="02020609040205080304" pitchFamily="49" charset="-128"/>
              </a:rPr>
              <a:t>	and David’s royal Son,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3657600" algn="l"/>
              </a:tabLst>
            </a:pPr>
            <a:r>
              <a:rPr lang="en-US" sz="3600" dirty="0">
                <a:effectLst/>
                <a:latin typeface="Arial Rounded MT Bold" panose="020F0704030504030204" pitchFamily="34" charset="0"/>
                <a:ea typeface="MS Mincho" panose="02020609040205080304" pitchFamily="49" charset="-128"/>
              </a:rPr>
              <a:t>	now in the Lord’s name coming,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3657600" algn="l"/>
              </a:tabLst>
            </a:pPr>
            <a:r>
              <a:rPr lang="en-US" sz="3600" dirty="0">
                <a:effectLst/>
                <a:latin typeface="Arial Rounded MT Bold" panose="020F0704030504030204" pitchFamily="34" charset="0"/>
                <a:ea typeface="MS Mincho" panose="02020609040205080304" pitchFamily="49" charset="-128"/>
              </a:rPr>
              <a:t>	our King and Blessed One.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76302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1249051" y="1590627"/>
            <a:ext cx="6645897" cy="2862322"/>
          </a:xfrm>
          <a:prstGeom prst="rect">
            <a:avLst/>
          </a:prstGeom>
          <a:noFill/>
        </p:spPr>
        <p:txBody>
          <a:bodyPr wrap="square">
            <a:spAutoFit/>
          </a:bodyPr>
          <a:lstStyle/>
          <a:p>
            <a:pPr marL="0" marR="0">
              <a:spcBef>
                <a:spcPts val="0"/>
              </a:spcBef>
              <a:spcAft>
                <a:spcPts val="0"/>
              </a:spcAft>
              <a:tabLst>
                <a:tab pos="2286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All glory, laud, and honor</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you, redeemer, king,</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whom the lips of children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made sweet hosannas ring.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2852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1437587" y="1807443"/>
            <a:ext cx="6268825"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The company of angels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is praising you on high;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creation and all mortals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chorus make reply.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79239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1249051" y="1590627"/>
            <a:ext cx="6645897" cy="2862322"/>
          </a:xfrm>
          <a:prstGeom prst="rect">
            <a:avLst/>
          </a:prstGeom>
          <a:noFill/>
        </p:spPr>
        <p:txBody>
          <a:bodyPr wrap="square">
            <a:spAutoFit/>
          </a:bodyPr>
          <a:lstStyle/>
          <a:p>
            <a:pPr marL="0" marR="0">
              <a:spcBef>
                <a:spcPts val="0"/>
              </a:spcBef>
              <a:spcAft>
                <a:spcPts val="0"/>
              </a:spcAft>
              <a:tabLst>
                <a:tab pos="2286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All glory, laud, and honor</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you, redeemer, king,</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whom the lips of children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made sweet hosannas ring.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76665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278090" y="2401331"/>
            <a:ext cx="8587819"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The multitude of pilgrims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palms before you went.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Our praise and prayer and anthems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before you we present.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09858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1249051" y="1590627"/>
            <a:ext cx="6645897" cy="2862322"/>
          </a:xfrm>
          <a:prstGeom prst="rect">
            <a:avLst/>
          </a:prstGeom>
          <a:noFill/>
        </p:spPr>
        <p:txBody>
          <a:bodyPr wrap="square">
            <a:spAutoFit/>
          </a:bodyPr>
          <a:lstStyle/>
          <a:p>
            <a:pPr marL="0" marR="0">
              <a:spcBef>
                <a:spcPts val="0"/>
              </a:spcBef>
              <a:spcAft>
                <a:spcPts val="0"/>
              </a:spcAft>
              <a:tabLst>
                <a:tab pos="2286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All glory, laud, and honor</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you, redeemer, king,</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whom the lips of children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made sweet hosannas ring.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00922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PROCESSION WITH PALMS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77FFB704-C894-48FD-A7BD-B1D9041CD043}"/>
              </a:ext>
            </a:extLst>
          </p:cNvPr>
          <p:cNvSpPr txBox="1"/>
          <p:nvPr/>
        </p:nvSpPr>
        <p:spPr>
          <a:xfrm>
            <a:off x="245097" y="970961"/>
            <a:ext cx="8776355" cy="5380384"/>
          </a:xfrm>
          <a:prstGeom prst="rect">
            <a:avLst/>
          </a:prstGeom>
          <a:noFill/>
        </p:spPr>
        <p:txBody>
          <a:bodyPr wrap="square">
            <a:spAutoFit/>
          </a:bodyPr>
          <a:lstStyle/>
          <a:p>
            <a:pPr marL="0" marR="0" algn="just">
              <a:lnSpc>
                <a:spcPct val="107000"/>
              </a:lnSpc>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rPr>
              <a:t>The congregation gathers under the portico (weather permitting) or in the Fellowship room.  Palm branches are distributed before the service begins. </a:t>
            </a:r>
            <a:endParaRPr lang="en-US" sz="3200" dirty="0">
              <a:solidFill>
                <a:srgbClr val="C00000"/>
              </a:solidFill>
              <a:effectLst/>
              <a:latin typeface="Arial Rounded MT Bold" panose="020F0704030504030204" pitchFamily="34" charset="0"/>
              <a:ea typeface="Calibri" panose="020F0502020204030204" pitchFamily="34" charset="0"/>
            </a:endParaRPr>
          </a:p>
          <a:p>
            <a:pPr marL="0" marR="0">
              <a:lnSpc>
                <a:spcPct val="10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 </a:t>
            </a:r>
          </a:p>
          <a:p>
            <a:pPr marL="574675" marR="0" indent="-574675">
              <a:lnSpc>
                <a:spcPct val="10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Blessed is he who comes in the name of the Lord.</a:t>
            </a:r>
          </a:p>
          <a:p>
            <a:pPr marL="574675" marR="0" indent="-574675">
              <a:lnSpc>
                <a:spcPct val="107000"/>
              </a:lnSpc>
              <a:spcBef>
                <a:spcPts val="0"/>
              </a:spcBef>
              <a:spcAft>
                <a:spcPts val="0"/>
              </a:spcAft>
            </a:pPr>
            <a:r>
              <a:rPr lang="en-US" sz="3200" b="1" dirty="0">
                <a:effectLst/>
                <a:latin typeface="Arial Rounded MT Bold" panose="020F0704030504030204" pitchFamily="34" charset="0"/>
                <a:ea typeface="Calibri" panose="020F0502020204030204" pitchFamily="34" charset="0"/>
              </a:rPr>
              <a:t>C:	Hosanna to the Son of David.</a:t>
            </a:r>
            <a:endParaRPr lang="en-US" sz="3200" dirty="0">
              <a:effectLst/>
              <a:latin typeface="Arial Rounded MT Bold" panose="020F0704030504030204" pitchFamily="34" charset="0"/>
              <a:ea typeface="Calibri" panose="020F0502020204030204" pitchFamily="34" charset="0"/>
            </a:endParaRPr>
          </a:p>
          <a:p>
            <a:pPr marL="574675" marR="0" indent="-574675">
              <a:lnSpc>
                <a:spcPct val="10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The Lord Be with You.</a:t>
            </a:r>
          </a:p>
          <a:p>
            <a:pPr marL="574675" marR="0" indent="-574675">
              <a:lnSpc>
                <a:spcPct val="107000"/>
              </a:lnSpc>
              <a:spcBef>
                <a:spcPts val="0"/>
              </a:spcBef>
              <a:spcAft>
                <a:spcPts val="0"/>
              </a:spcAft>
            </a:pPr>
            <a:r>
              <a:rPr lang="en-US" sz="3600" b="1" dirty="0">
                <a:effectLst/>
                <a:latin typeface="Arial Rounded MT Bold" panose="020F0704030504030204" pitchFamily="34" charset="0"/>
                <a:ea typeface="Calibri" panose="020F0502020204030204" pitchFamily="34" charset="0"/>
              </a:rPr>
              <a:t>C:	And also with you</a:t>
            </a:r>
            <a:r>
              <a:rPr lang="en-US" sz="3600" dirty="0">
                <a:effectLst/>
                <a:latin typeface="Arial Rounded MT Bold" panose="020F0704030504030204" pitchFamily="34" charset="0"/>
                <a:ea typeface="Calibri" panose="020F0502020204030204" pitchFamily="34" charset="0"/>
              </a:rPr>
              <a:t>.</a:t>
            </a: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697583" y="1628334"/>
            <a:ext cx="7748833"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To you, before your passion,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they sang their hymns of praise.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you, now high exalted,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our melody we raise.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0434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1249051" y="1590627"/>
            <a:ext cx="6645897" cy="2862322"/>
          </a:xfrm>
          <a:prstGeom prst="rect">
            <a:avLst/>
          </a:prstGeom>
          <a:noFill/>
        </p:spPr>
        <p:txBody>
          <a:bodyPr wrap="square">
            <a:spAutoFit/>
          </a:bodyPr>
          <a:lstStyle/>
          <a:p>
            <a:pPr marL="0" marR="0">
              <a:spcBef>
                <a:spcPts val="0"/>
              </a:spcBef>
              <a:spcAft>
                <a:spcPts val="0"/>
              </a:spcAft>
              <a:tabLst>
                <a:tab pos="2286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All glory, laud, and honor</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you, redeemer, king,</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whom the lips of children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made sweet hosannas ring.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86217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966247" y="2014832"/>
            <a:ext cx="7211505"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5	Their praises you accepted;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accept the prayers we bring,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author of all goodness,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 good and gracious King.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6279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All Glory, Laud, and Honor   LBW 108</a:t>
            </a:r>
          </a:p>
        </p:txBody>
      </p:sp>
      <p:sp>
        <p:nvSpPr>
          <p:cNvPr id="3" name="TextBox 2">
            <a:extLst>
              <a:ext uri="{FF2B5EF4-FFF2-40B4-BE49-F238E27FC236}">
                <a16:creationId xmlns:a16="http://schemas.microsoft.com/office/drawing/2014/main" id="{9156C0F4-4D21-AC9B-D8FE-4E663C6BD072}"/>
              </a:ext>
            </a:extLst>
          </p:cNvPr>
          <p:cNvSpPr txBox="1"/>
          <p:nvPr/>
        </p:nvSpPr>
        <p:spPr>
          <a:xfrm>
            <a:off x="1249051" y="1590627"/>
            <a:ext cx="6645897" cy="2862322"/>
          </a:xfrm>
          <a:prstGeom prst="rect">
            <a:avLst/>
          </a:prstGeom>
          <a:noFill/>
        </p:spPr>
        <p:txBody>
          <a:bodyPr wrap="square">
            <a:spAutoFit/>
          </a:bodyPr>
          <a:lstStyle/>
          <a:p>
            <a:pPr marL="0" marR="0">
              <a:spcBef>
                <a:spcPts val="0"/>
              </a:spcBef>
              <a:spcAft>
                <a:spcPts val="0"/>
              </a:spcAft>
              <a:tabLst>
                <a:tab pos="2286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All glory, laud, and honor</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you, redeemer, king,</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to whom the lips of children</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made sweet hosannas ring.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78149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977880"/>
            <a:ext cx="8728363" cy="5706177"/>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our blessed sovereign, we gather with shouts of ‘hosanna’, knowing full well that we will soon be shouting ‘crucify.’  Remind us that, come what may, you are still our God, and your love for us cannot be shaken, that we might go into this holy week with our eyes and ears open to what you would teach us.  In Jesus’ name we pray.</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530915"/>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000" b="1" dirty="0">
                <a:latin typeface="Arial Rounded MT Bold" panose="020F0704030504030204" pitchFamily="34" charset="0"/>
                <a:ea typeface="Times New Roman" panose="02020603050405020304" pitchFamily="18" charset="0"/>
              </a:rPr>
              <a:t>The Passion of Jesus According to Saint Mark</a:t>
            </a:r>
          </a:p>
        </p:txBody>
      </p:sp>
      <p:graphicFrame>
        <p:nvGraphicFramePr>
          <p:cNvPr id="4" name="Table 3">
            <a:extLst>
              <a:ext uri="{FF2B5EF4-FFF2-40B4-BE49-F238E27FC236}">
                <a16:creationId xmlns:a16="http://schemas.microsoft.com/office/drawing/2014/main" id="{8E9D7143-2DA6-0860-0903-6269958C0C4E}"/>
              </a:ext>
            </a:extLst>
          </p:cNvPr>
          <p:cNvGraphicFramePr>
            <a:graphicFrameLocks noGrp="1"/>
          </p:cNvGraphicFramePr>
          <p:nvPr>
            <p:extLst>
              <p:ext uri="{D42A27DB-BD31-4B8C-83A1-F6EECF244321}">
                <p14:modId xmlns:p14="http://schemas.microsoft.com/office/powerpoint/2010/main" val="3087247825"/>
              </p:ext>
            </p:extLst>
          </p:nvPr>
        </p:nvGraphicFramePr>
        <p:xfrm>
          <a:off x="1831156" y="1587244"/>
          <a:ext cx="5481687" cy="5043304"/>
        </p:xfrm>
        <a:graphic>
          <a:graphicData uri="http://schemas.openxmlformats.org/drawingml/2006/table">
            <a:tbl>
              <a:tblPr firstRow="1" firstCol="1" bandRow="1"/>
              <a:tblGrid>
                <a:gridCol w="3008632">
                  <a:extLst>
                    <a:ext uri="{9D8B030D-6E8A-4147-A177-3AD203B41FA5}">
                      <a16:colId xmlns:a16="http://schemas.microsoft.com/office/drawing/2014/main" val="3334978233"/>
                    </a:ext>
                  </a:extLst>
                </a:gridCol>
                <a:gridCol w="2473055">
                  <a:extLst>
                    <a:ext uri="{9D8B030D-6E8A-4147-A177-3AD203B41FA5}">
                      <a16:colId xmlns:a16="http://schemas.microsoft.com/office/drawing/2014/main" val="3082695687"/>
                    </a:ext>
                  </a:extLst>
                </a:gridCol>
              </a:tblGrid>
              <a:tr h="278374">
                <a:tc>
                  <a:txBody>
                    <a:bodyPr/>
                    <a:lstStyle/>
                    <a:p>
                      <a:pPr marL="0" marR="0">
                        <a:lnSpc>
                          <a:spcPct val="107000"/>
                        </a:lnSpc>
                        <a:spcBef>
                          <a:spcPts val="0"/>
                        </a:spcBef>
                        <a:spcAft>
                          <a:spcPts val="0"/>
                        </a:spcAft>
                      </a:pPr>
                      <a:r>
                        <a:rPr lang="en-US" sz="2400" b="1" dirty="0">
                          <a:effectLst/>
                          <a:latin typeface="Arial Rounded MT Bold" panose="020F0704030504030204" pitchFamily="34" charset="0"/>
                          <a:ea typeface="Cambria" panose="02040503050406030204" pitchFamily="18" charset="0"/>
                        </a:rPr>
                        <a:t>Character</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b="1">
                          <a:effectLst/>
                          <a:latin typeface="Arial Rounded MT Bold" panose="020F0704030504030204" pitchFamily="34" charset="0"/>
                          <a:ea typeface="Cambria" panose="02040503050406030204" pitchFamily="18" charset="0"/>
                        </a:rPr>
                        <a:t>Reader</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488217"/>
                  </a:ext>
                </a:extLst>
              </a:tr>
              <a:tr h="278374">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Narrator</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Jennifer Arling</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7459950"/>
                  </a:ext>
                </a:extLst>
              </a:tr>
              <a:tr h="278374">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Chief Priests</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Rob Arling</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086503"/>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Disciples</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Mark Oswalt</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182897"/>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Jesus</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Pr Mel</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335098"/>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Peter</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Chris Cassel</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555671"/>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Judas</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Kathy Kathman</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2540305"/>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Accusers</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Teresa Neitzelt</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575986"/>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Servant Girl</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Lexie Angles</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927893"/>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Bystanders</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Linda Baker</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9474530"/>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Pilate</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Robby Arling</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693548"/>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Crowd</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Congregation</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3706952"/>
                  </a:ext>
                </a:extLst>
              </a:tr>
              <a:tr h="278374">
                <a:tc>
                  <a:txBody>
                    <a:bodyPr/>
                    <a:lstStyle/>
                    <a:p>
                      <a:pPr marL="0" marR="0">
                        <a:lnSpc>
                          <a:spcPct val="107000"/>
                        </a:lnSpc>
                        <a:spcBef>
                          <a:spcPts val="0"/>
                        </a:spcBef>
                        <a:spcAft>
                          <a:spcPts val="0"/>
                        </a:spcAft>
                      </a:pPr>
                      <a:r>
                        <a:rPr lang="en-US" sz="2400">
                          <a:effectLst/>
                          <a:latin typeface="Arial Rounded MT Bold" panose="020F0704030504030204" pitchFamily="34" charset="0"/>
                          <a:ea typeface="Cambria" panose="02040503050406030204" pitchFamily="18" charset="0"/>
                        </a:rPr>
                        <a:t>Soldiers</a:t>
                      </a:r>
                      <a:endParaRPr lang="en-US" sz="240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Peggy Didier</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748260"/>
                  </a:ext>
                </a:extLst>
              </a:tr>
              <a:tr h="278374">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Centurion</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dirty="0">
                          <a:effectLst/>
                          <a:latin typeface="Arial Rounded MT Bold" panose="020F0704030504030204" pitchFamily="34" charset="0"/>
                          <a:ea typeface="Cambria" panose="02040503050406030204" pitchFamily="18" charset="0"/>
                        </a:rPr>
                        <a:t>Eldon Erdmann</a:t>
                      </a:r>
                      <a:endParaRPr lang="en-US" sz="2400" dirty="0">
                        <a:effectLst/>
                        <a:latin typeface="Arial Rounded MT Bold" panose="020F07040305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664434"/>
                  </a:ext>
                </a:extLst>
              </a:tr>
            </a:tbl>
          </a:graphicData>
        </a:graphic>
      </p:graphicFrame>
      <p:sp>
        <p:nvSpPr>
          <p:cNvPr id="5" name="Rectangle 1">
            <a:extLst>
              <a:ext uri="{FF2B5EF4-FFF2-40B4-BE49-F238E27FC236}">
                <a16:creationId xmlns:a16="http://schemas.microsoft.com/office/drawing/2014/main" id="{03A83AB1-33C4-4496-08E1-95134B4F8BC0}"/>
              </a:ext>
            </a:extLst>
          </p:cNvPr>
          <p:cNvSpPr>
            <a:spLocks noChangeArrowheads="1"/>
          </p:cNvSpPr>
          <p:nvPr/>
        </p:nvSpPr>
        <p:spPr bwMode="auto">
          <a:xfrm>
            <a:off x="2694004" y="541758"/>
            <a:ext cx="37559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C00000"/>
                </a:solidFill>
                <a:effectLst/>
                <a:latin typeface="Arial Rounded MT Bold" panose="020F0704030504030204" pitchFamily="34" charset="0"/>
                <a:ea typeface="Cambria" panose="02040503050406030204" pitchFamily="18" charset="0"/>
                <a:cs typeface="Times New Roman" panose="02020603050405020304" pitchFamily="18" charset="0"/>
              </a:rPr>
              <a:t>Thank you!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C00000"/>
                </a:solidFill>
                <a:effectLst/>
                <a:latin typeface="Arial Rounded MT Bold" panose="020F0704030504030204" pitchFamily="34" charset="0"/>
                <a:ea typeface="Cambria" panose="02040503050406030204" pitchFamily="18" charset="0"/>
                <a:cs typeface="Times New Roman" panose="02020603050405020304" pitchFamily="18" charset="0"/>
              </a:rPr>
              <a:t>Cast of Readers</a:t>
            </a:r>
            <a:endParaRPr kumimoji="0" lang="en-US" altLang="en-US" sz="2800" b="0" i="0" u="none" strike="noStrike" cap="none" normalizeH="0" baseline="0" dirty="0">
              <a:ln>
                <a:noFill/>
              </a:ln>
              <a:solidFill>
                <a:srgbClr val="C00000"/>
              </a:solidFill>
              <a:effectLst/>
              <a:latin typeface="Arial Rounded MT Bold" panose="020F07040305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284512"/>
            <a:ext cx="9059160" cy="133882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“He Is Here”</a:t>
            </a:r>
          </a:p>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Larry Harter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E94C529D-8D22-4F38-934E-0A8A7C0CBEA9}"/>
              </a:ext>
            </a:extLst>
          </p:cNvPr>
          <p:cNvPicPr>
            <a:picLocks noChangeAspect="1"/>
          </p:cNvPicPr>
          <p:nvPr/>
        </p:nvPicPr>
        <p:blipFill>
          <a:blip r:embed="rId3"/>
          <a:stretch>
            <a:fillRect/>
          </a:stretch>
        </p:blipFill>
        <p:spPr>
          <a:xfrm>
            <a:off x="1841982" y="904074"/>
            <a:ext cx="5460033" cy="4262134"/>
          </a:xfrm>
          <a:prstGeom prst="rect">
            <a:avLst/>
          </a:prstGeom>
        </p:spPr>
      </p:pic>
      <p:sp>
        <p:nvSpPr>
          <p:cNvPr id="4" name="Rectangle 3">
            <a:extLst>
              <a:ext uri="{FF2B5EF4-FFF2-40B4-BE49-F238E27FC236}">
                <a16:creationId xmlns:a16="http://schemas.microsoft.com/office/drawing/2014/main" id="{EE6C381F-E131-C975-6B7A-B7C566EC6C6C}"/>
              </a:ext>
            </a:extLst>
          </p:cNvPr>
          <p:cNvSpPr/>
          <p:nvPr/>
        </p:nvSpPr>
        <p:spPr>
          <a:xfrm>
            <a:off x="42419" y="12554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SPECIAL MUSIC</a:t>
            </a:r>
          </a:p>
        </p:txBody>
      </p:sp>
    </p:spTree>
    <p:extLst>
      <p:ext uri="{BB962C8B-B14F-4D97-AF65-F5344CB8AC3E}">
        <p14:creationId xmlns:p14="http://schemas.microsoft.com/office/powerpoint/2010/main" val="2156315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PROCESSION WITH PALMS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77FFB704-C894-48FD-A7BD-B1D9041CD043}"/>
              </a:ext>
            </a:extLst>
          </p:cNvPr>
          <p:cNvSpPr txBox="1"/>
          <p:nvPr/>
        </p:nvSpPr>
        <p:spPr>
          <a:xfrm>
            <a:off x="245097" y="970961"/>
            <a:ext cx="8776355" cy="4858702"/>
          </a:xfrm>
          <a:prstGeom prst="rect">
            <a:avLst/>
          </a:prstGeom>
          <a:noFill/>
        </p:spPr>
        <p:txBody>
          <a:bodyPr wrap="square">
            <a:spAutoFit/>
          </a:bodyPr>
          <a:lstStyle/>
          <a:p>
            <a:pPr marL="574675" marR="0" indent="-574675">
              <a:lnSpc>
                <a:spcPct val="10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Let us pray…  Mercifully assist us, O Lord God of our salvation, that we may enter with joy upon the contemplation of those mighty acts whereby you have given us life everlasting; through your Son, Jesus Christ our Lord.</a:t>
            </a:r>
          </a:p>
          <a:p>
            <a:pPr marL="574675" marR="0" indent="-574675">
              <a:lnSpc>
                <a:spcPct val="107000"/>
              </a:lnSpc>
              <a:spcBef>
                <a:spcPts val="0"/>
              </a:spcBef>
              <a:spcAft>
                <a:spcPts val="0"/>
              </a:spcAft>
            </a:pPr>
            <a:endParaRPr lang="en-US" sz="3200" dirty="0">
              <a:effectLst/>
              <a:latin typeface="Arial Rounded MT Bold" panose="020F0704030504030204" pitchFamily="34" charset="0"/>
              <a:ea typeface="Calibri" panose="020F0502020204030204" pitchFamily="34" charset="0"/>
            </a:endParaRPr>
          </a:p>
          <a:p>
            <a:pPr marL="574675" marR="0" indent="-574675">
              <a:lnSpc>
                <a:spcPct val="107000"/>
              </a:lnSpc>
              <a:spcBef>
                <a:spcPts val="0"/>
              </a:spcBef>
              <a:spcAft>
                <a:spcPts val="0"/>
              </a:spcAft>
            </a:pPr>
            <a:r>
              <a:rPr lang="en-US" sz="3600" b="1" dirty="0">
                <a:effectLst/>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a:p>
            <a:pPr marL="574675" marR="0" indent="-574675">
              <a:lnSpc>
                <a:spcPct val="107000"/>
              </a:lnSpc>
              <a:spcBef>
                <a:spcPts val="0"/>
              </a:spcBef>
              <a:spcAft>
                <a:spcPts val="0"/>
              </a:spcAft>
            </a:pPr>
            <a:r>
              <a:rPr lang="en-US" sz="3200" b="1" dirty="0">
                <a:effectLst/>
                <a:latin typeface="Arial Rounded MT Bold" panose="020F0704030504030204" pitchFamily="34" charset="0"/>
                <a:ea typeface="Calibri" panose="020F0502020204030204" pitchFamily="34" charset="0"/>
              </a:rPr>
              <a:t> </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49399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God of the journey,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In mercy 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401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Confident that you walk alongside us in our need, we lift to you all our prayers, spoken and unspoken, through Jesus Christ our savior. </a:t>
            </a:r>
          </a:p>
          <a:p>
            <a:pPr marL="684213" marR="0" indent="-684213">
              <a:spcBef>
                <a:spcPts val="0"/>
              </a:spcBef>
              <a:spcAft>
                <a:spcPts val="0"/>
              </a:spcAft>
            </a:pPr>
            <a:endParaRPr lang="en-US" sz="3200" b="1" dirty="0">
              <a:effectLst/>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PROCESSION GOSPEL		Mark 11:1-11</a:t>
            </a:r>
            <a:endParaRPr lang="en-US" sz="32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B4387E4-8DF0-03DE-AE2D-BB4365021588}"/>
              </a:ext>
            </a:extLst>
          </p:cNvPr>
          <p:cNvSpPr txBox="1"/>
          <p:nvPr/>
        </p:nvSpPr>
        <p:spPr>
          <a:xfrm>
            <a:off x="160255" y="942679"/>
            <a:ext cx="8785781" cy="5973045"/>
          </a:xfrm>
          <a:prstGeom prst="rect">
            <a:avLst/>
          </a:prstGeom>
          <a:noFill/>
        </p:spPr>
        <p:txBody>
          <a:bodyPr wrap="square">
            <a:spAutoFit/>
          </a:bodyPr>
          <a:lstStyle/>
          <a:p>
            <a:pPr marL="687388" marR="0" indent="-687388">
              <a:lnSpc>
                <a:spcPct val="107000"/>
              </a:lnSpc>
              <a:spcBef>
                <a:spcPts val="0"/>
              </a:spcBef>
              <a:spcAft>
                <a:spcPts val="0"/>
              </a:spcAft>
            </a:pPr>
            <a:r>
              <a:rPr lang="en-US" sz="3600" dirty="0">
                <a:effectLst/>
                <a:latin typeface="Arial Rounded MT Bold" panose="020F0704030504030204" pitchFamily="34" charset="0"/>
                <a:ea typeface="Calibri" panose="020F0502020204030204" pitchFamily="34" charset="0"/>
              </a:rPr>
              <a:t>P:	A reading from the Gospel according to Saint Mark, the 11</a:t>
            </a:r>
            <a:r>
              <a:rPr lang="en-US" sz="3600" baseline="30000" dirty="0">
                <a:effectLst/>
                <a:latin typeface="Arial Rounded MT Bold" panose="020F0704030504030204" pitchFamily="34" charset="0"/>
                <a:ea typeface="Calibri" panose="020F0502020204030204" pitchFamily="34" charset="0"/>
              </a:rPr>
              <a:t>th</a:t>
            </a:r>
            <a:r>
              <a:rPr lang="en-US" sz="3600" dirty="0">
                <a:effectLst/>
                <a:latin typeface="Arial Rounded MT Bold" panose="020F0704030504030204" pitchFamily="34" charset="0"/>
                <a:ea typeface="Calibri" panose="020F0502020204030204" pitchFamily="34" charset="0"/>
              </a:rPr>
              <a:t> chapter…</a:t>
            </a:r>
          </a:p>
          <a:p>
            <a:pPr marL="0" marR="0">
              <a:lnSpc>
                <a:spcPct val="107000"/>
              </a:lnSpc>
              <a:spcBef>
                <a:spcPts val="0"/>
              </a:spcBef>
              <a:spcAft>
                <a:spcPts val="0"/>
              </a:spcAft>
            </a:pPr>
            <a:r>
              <a:rPr lang="en-US" sz="3600" dirty="0">
                <a:effectLst/>
                <a:latin typeface="Arial Rounded MT Bold" panose="020F0704030504030204" pitchFamily="34" charset="0"/>
                <a:ea typeface="Calibri" panose="020F0502020204030204" pitchFamily="34" charset="0"/>
              </a:rPr>
              <a:t>When they were approaching Jerusalem, at Bethphage and Bethany, near the Mount of Olives, he sent two of his disciples </a:t>
            </a:r>
            <a:r>
              <a:rPr lang="en-US" sz="3600" b="1" baseline="30000" dirty="0">
                <a:effectLst/>
                <a:latin typeface="Arial Rounded MT Bold" panose="020F0704030504030204" pitchFamily="34" charset="0"/>
                <a:ea typeface="Calibri" panose="020F0502020204030204" pitchFamily="34" charset="0"/>
              </a:rPr>
              <a:t>2 </a:t>
            </a:r>
            <a:r>
              <a:rPr lang="en-US" sz="3600" dirty="0">
                <a:effectLst/>
                <a:latin typeface="Arial Rounded MT Bold" panose="020F0704030504030204" pitchFamily="34" charset="0"/>
                <a:ea typeface="Calibri" panose="020F0502020204030204" pitchFamily="34" charset="0"/>
              </a:rPr>
              <a:t>and said to them, “Go into the village ahead of you, and immediately as you enter it, you will find tied there a colt that has never</a:t>
            </a:r>
          </a:p>
        </p:txBody>
      </p:sp>
    </p:spTree>
    <p:extLst>
      <p:ext uri="{BB962C8B-B14F-4D97-AF65-F5344CB8AC3E}">
        <p14:creationId xmlns:p14="http://schemas.microsoft.com/office/powerpoint/2010/main" val="2991378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OFFERING/OFFERING PRAYER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E94C529D-8D22-4F38-934E-0A8A7C0CBEA9}"/>
              </a:ext>
            </a:extLst>
          </p:cNvPr>
          <p:cNvPicPr>
            <a:picLocks noChangeAspect="1"/>
          </p:cNvPicPr>
          <p:nvPr/>
        </p:nvPicPr>
        <p:blipFill>
          <a:blip r:embed="rId3"/>
          <a:stretch>
            <a:fillRect/>
          </a:stretch>
        </p:blipFill>
        <p:spPr>
          <a:xfrm>
            <a:off x="1139514" y="306569"/>
            <a:ext cx="6941171" cy="5418319"/>
          </a:xfrm>
          <a:prstGeom prst="rect">
            <a:avLst/>
          </a:prstGeom>
        </p:spPr>
      </p:pic>
    </p:spTree>
    <p:extLst>
      <p:ext uri="{BB962C8B-B14F-4D97-AF65-F5344CB8AC3E}">
        <p14:creationId xmlns:p14="http://schemas.microsoft.com/office/powerpoint/2010/main" val="3201241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0" y="812057"/>
            <a:ext cx="9144000" cy="6045942"/>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0" y="945221"/>
            <a:ext cx="9166814" cy="5912777"/>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82193" y="1999634"/>
            <a:ext cx="8902557" cy="2811539"/>
          </a:xfrm>
          <a:prstGeom prst="rect">
            <a:avLst/>
          </a:prstGeom>
        </p:spPr>
        <p:txBody>
          <a:bodyPr wrap="square">
            <a:spAutoFit/>
          </a:bodyPr>
          <a:lstStyle/>
          <a:p>
            <a:pPr marL="462280" marR="0" indent="-462280">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our living Water…</a:t>
            </a:r>
          </a:p>
          <a:p>
            <a:pPr marL="462280" marR="0" indent="-462280">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2280" marR="0" indent="-462280">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2280" marR="0" indent="-462280">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2280" marR="0" indent="-4622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59249" y="1392857"/>
            <a:ext cx="8825501" cy="3601883"/>
          </a:xfrm>
          <a:prstGeom prst="rect">
            <a:avLst/>
          </a:prstGeom>
        </p:spPr>
        <p:txBody>
          <a:bodyPr wrap="square">
            <a:spAutoFit/>
          </a:bodyPr>
          <a:lstStyle/>
          <a:p>
            <a:pPr marL="573405" marR="0" indent="-57340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invites you to the banquet, and pours out his holy presence upon you like costly ointment.  Come share in the bread and wine and be strengthened for this journey of Holy Week.  All is prepared.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PROCESSION GOSPEL		Mark 11:1-11</a:t>
            </a:r>
            <a:endParaRPr lang="en-US" sz="32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B4387E4-8DF0-03DE-AE2D-BB4365021588}"/>
              </a:ext>
            </a:extLst>
          </p:cNvPr>
          <p:cNvSpPr txBox="1"/>
          <p:nvPr/>
        </p:nvSpPr>
        <p:spPr>
          <a:xfrm>
            <a:off x="160255" y="942679"/>
            <a:ext cx="8785781" cy="5380255"/>
          </a:xfrm>
          <a:prstGeom prst="rect">
            <a:avLst/>
          </a:prstGeom>
          <a:noFill/>
        </p:spPr>
        <p:txBody>
          <a:bodyPr wrap="square">
            <a:spAutoFit/>
          </a:bodyPr>
          <a:lstStyle/>
          <a:p>
            <a:pPr marR="0">
              <a:lnSpc>
                <a:spcPct val="107000"/>
              </a:lnSpc>
              <a:spcBef>
                <a:spcPts val="0"/>
              </a:spcBef>
              <a:spcAft>
                <a:spcPts val="0"/>
              </a:spcAft>
            </a:pPr>
            <a:r>
              <a:rPr lang="en-US" sz="3600" dirty="0">
                <a:effectLst/>
                <a:latin typeface="Arial Rounded MT Bold" panose="020F0704030504030204" pitchFamily="34" charset="0"/>
                <a:ea typeface="Calibri" panose="020F0502020204030204" pitchFamily="34" charset="0"/>
              </a:rPr>
              <a:t>been ridden; untie it and bring it. </a:t>
            </a:r>
            <a:r>
              <a:rPr lang="en-US" sz="3600" b="1" baseline="30000" dirty="0">
                <a:effectLst/>
                <a:latin typeface="Arial Rounded MT Bold" panose="020F0704030504030204" pitchFamily="34" charset="0"/>
                <a:ea typeface="Calibri" panose="020F0502020204030204" pitchFamily="34" charset="0"/>
              </a:rPr>
              <a:t>3 </a:t>
            </a:r>
            <a:r>
              <a:rPr lang="en-US" sz="3600" dirty="0">
                <a:effectLst/>
                <a:latin typeface="Arial Rounded MT Bold" panose="020F0704030504030204" pitchFamily="34" charset="0"/>
                <a:ea typeface="Calibri" panose="020F0502020204030204" pitchFamily="34" charset="0"/>
              </a:rPr>
              <a:t>If anyone says to you, ‘Why are you doing this?’ just say this, ‘The Lord needs it and will send it back here immediately.’” </a:t>
            </a:r>
            <a:r>
              <a:rPr lang="en-US" sz="3600" b="1" baseline="30000" dirty="0">
                <a:effectLst/>
                <a:latin typeface="Arial Rounded MT Bold" panose="020F0704030504030204" pitchFamily="34" charset="0"/>
                <a:ea typeface="Calibri" panose="020F0502020204030204" pitchFamily="34" charset="0"/>
              </a:rPr>
              <a:t>4 </a:t>
            </a:r>
            <a:r>
              <a:rPr lang="en-US" sz="3600" dirty="0">
                <a:effectLst/>
                <a:latin typeface="Arial Rounded MT Bold" panose="020F0704030504030204" pitchFamily="34" charset="0"/>
                <a:ea typeface="Calibri" panose="020F0502020204030204" pitchFamily="34" charset="0"/>
              </a:rPr>
              <a:t>They went away and found a colt tied near a door, outside in the street. As they were untying it, </a:t>
            </a:r>
            <a:r>
              <a:rPr lang="en-US" sz="3600" b="1" baseline="30000" dirty="0">
                <a:effectLst/>
                <a:latin typeface="Arial Rounded MT Bold" panose="020F0704030504030204" pitchFamily="34" charset="0"/>
                <a:ea typeface="Calibri" panose="020F0502020204030204" pitchFamily="34" charset="0"/>
              </a:rPr>
              <a:t>5 </a:t>
            </a:r>
            <a:r>
              <a:rPr lang="en-US" sz="3600" dirty="0">
                <a:effectLst/>
                <a:latin typeface="Arial Rounded MT Bold" panose="020F0704030504030204" pitchFamily="34" charset="0"/>
                <a:ea typeface="Calibri" panose="020F0502020204030204" pitchFamily="34" charset="0"/>
              </a:rPr>
              <a:t>some of the bystanders said to them, “What are you doing, untying the colt?”</a:t>
            </a:r>
          </a:p>
        </p:txBody>
      </p:sp>
    </p:spTree>
    <p:extLst>
      <p:ext uri="{BB962C8B-B14F-4D97-AF65-F5344CB8AC3E}">
        <p14:creationId xmlns:p14="http://schemas.microsoft.com/office/powerpoint/2010/main" val="4197235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7C59B20-01E8-2847-7287-D639179454FF}"/>
              </a:ext>
            </a:extLst>
          </p:cNvPr>
          <p:cNvSpPr txBox="1"/>
          <p:nvPr/>
        </p:nvSpPr>
        <p:spPr>
          <a:xfrm>
            <a:off x="412955" y="1612490"/>
            <a:ext cx="8475406" cy="3170099"/>
          </a:xfrm>
          <a:prstGeom prst="rect">
            <a:avLst/>
          </a:prstGeom>
          <a:noFill/>
        </p:spPr>
        <p:txBody>
          <a:bodyPr wrap="square">
            <a:spAutoFit/>
          </a:bodyPr>
          <a:lstStyle/>
          <a:p>
            <a:pPr marL="688975" marR="0" indent="-688975">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May this body and blood of our Lord and Savior, Jesus Christ, strengthen, keep, and unity us, </a:t>
            </a:r>
            <a:r>
              <a:rPr lang="en-US" sz="36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 now and forever,</a:t>
            </a:r>
          </a:p>
          <a:p>
            <a:pPr marL="228600" marR="0" indent="-228600">
              <a:spcBef>
                <a:spcPts val="0"/>
              </a:spcBef>
              <a:spcAft>
                <a:spcPts val="0"/>
              </a:spcAft>
            </a:pP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28600" marR="0" indent="-228600">
              <a:spcBef>
                <a:spcPts val="0"/>
              </a:spcBef>
              <a:spcAft>
                <a:spcPts val="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Amen.</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3210" marR="0" indent="-283210">
              <a:spcBef>
                <a:spcPts val="0"/>
              </a:spcBef>
              <a:spcAft>
                <a:spcPts val="0"/>
              </a:spcAft>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b="51796"/>
          <a:stretch>
            <a:fillRect/>
          </a:stretch>
        </p:blipFill>
        <p:spPr>
          <a:xfrm>
            <a:off x="0" y="894492"/>
            <a:ext cx="9144000" cy="5427649"/>
          </a:xfrm>
          <a:prstGeom prst="rect">
            <a:avLst/>
          </a:prstGeom>
        </p:spPr>
      </p:pic>
    </p:spTree>
    <p:extLst>
      <p:ext uri="{BB962C8B-B14F-4D97-AF65-F5344CB8AC3E}">
        <p14:creationId xmlns:p14="http://schemas.microsoft.com/office/powerpoint/2010/main" val="167265635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DE0D0AFD-278F-45BB-BAB5-33E3F0EBD43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53612"/>
          <a:stretch/>
        </p:blipFill>
        <p:spPr>
          <a:xfrm>
            <a:off x="0" y="1705071"/>
            <a:ext cx="9144000" cy="4309229"/>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409562" y="1441534"/>
            <a:ext cx="8324873" cy="2685094"/>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Giver of every gift, Christ’s body is our food, and we are Christ’s body.  Raise us to life by your power for the benefit of all and to your glory, now and forever.</a:t>
            </a:r>
          </a:p>
        </p:txBody>
      </p:sp>
      <p:sp>
        <p:nvSpPr>
          <p:cNvPr id="3" name="Rectangle 2"/>
          <p:cNvSpPr/>
          <p:nvPr/>
        </p:nvSpPr>
        <p:spPr>
          <a:xfrm>
            <a:off x="409562" y="4730428"/>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883523" y="1671529"/>
            <a:ext cx="7400041"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God who names you, Christ who claims you, and the Holy Spirit who dwells in you, bless you and remain with you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38100" y="60466"/>
            <a:ext cx="9144000" cy="1823513"/>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SENDING SONG</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“In The Cross of Christ I Glory”</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LBW 104</a:t>
            </a:r>
          </a:p>
        </p:txBody>
      </p:sp>
      <p:pic>
        <p:nvPicPr>
          <p:cNvPr id="3" name="Picture 2">
            <a:extLst>
              <a:ext uri="{FF2B5EF4-FFF2-40B4-BE49-F238E27FC236}">
                <a16:creationId xmlns:a16="http://schemas.microsoft.com/office/drawing/2014/main" id="{46E5153F-69F0-4979-B64D-50D64AB105A8}"/>
              </a:ext>
            </a:extLst>
          </p:cNvPr>
          <p:cNvPicPr>
            <a:picLocks noChangeAspect="1"/>
          </p:cNvPicPr>
          <p:nvPr/>
        </p:nvPicPr>
        <p:blipFill>
          <a:blip r:embed="rId3"/>
          <a:stretch>
            <a:fillRect/>
          </a:stretch>
        </p:blipFill>
        <p:spPr>
          <a:xfrm>
            <a:off x="1583995" y="1970506"/>
            <a:ext cx="5976010" cy="4664331"/>
          </a:xfrm>
          <a:prstGeom prst="rect">
            <a:avLst/>
          </a:prstGeom>
        </p:spPr>
      </p:pic>
    </p:spTree>
    <p:extLst>
      <p:ext uri="{BB962C8B-B14F-4D97-AF65-F5344CB8AC3E}">
        <p14:creationId xmlns:p14="http://schemas.microsoft.com/office/powerpoint/2010/main" val="2554287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637932"/>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 The Cross						LBW 104</a:t>
            </a:r>
          </a:p>
        </p:txBody>
      </p:sp>
      <p:sp>
        <p:nvSpPr>
          <p:cNvPr id="4" name="TextBox 3">
            <a:extLst>
              <a:ext uri="{FF2B5EF4-FFF2-40B4-BE49-F238E27FC236}">
                <a16:creationId xmlns:a16="http://schemas.microsoft.com/office/drawing/2014/main" id="{A4188B58-2D4A-7986-8485-A74B2393480A}"/>
              </a:ext>
            </a:extLst>
          </p:cNvPr>
          <p:cNvSpPr txBox="1"/>
          <p:nvPr/>
        </p:nvSpPr>
        <p:spPr>
          <a:xfrm>
            <a:off x="273377" y="1055802"/>
            <a:ext cx="8550112"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1	In the cross of Christ I glory,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tow'ring</a:t>
            </a:r>
            <a:r>
              <a:rPr lang="en-US" sz="3600" dirty="0">
                <a:effectLst/>
                <a:latin typeface="Arial Rounded MT Bold" panose="020F0704030504030204" pitchFamily="34" charset="0"/>
                <a:ea typeface="MS Mincho" panose="02020609040205080304" pitchFamily="49" charset="-128"/>
              </a:rPr>
              <a:t> o'er the wrecks of time.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the light of sacred story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gathers round its head sublime.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2	When the woes of life </a:t>
            </a:r>
            <a:r>
              <a:rPr lang="en-US" sz="3600" dirty="0" err="1">
                <a:effectLst/>
                <a:latin typeface="Arial Rounded MT Bold" panose="020F0704030504030204" pitchFamily="34" charset="0"/>
                <a:ea typeface="MS Mincho" panose="02020609040205080304" pitchFamily="49" charset="-128"/>
              </a:rPr>
              <a:t>o'ertake</a:t>
            </a:r>
            <a:r>
              <a:rPr lang="en-US" sz="3600" dirty="0">
                <a:effectLst/>
                <a:latin typeface="Arial Rounded MT Bold" panose="020F0704030504030204" pitchFamily="34" charset="0"/>
                <a:ea typeface="MS Mincho" panose="02020609040205080304" pitchFamily="49" charset="-128"/>
              </a:rPr>
              <a:t>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hopes deceive, and fears annoy,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never shall the cross forsake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lo, it glows with peace and joy.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49085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637932"/>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 The Cross						LBW 104</a:t>
            </a:r>
          </a:p>
        </p:txBody>
      </p:sp>
      <p:sp>
        <p:nvSpPr>
          <p:cNvPr id="4" name="TextBox 3">
            <a:extLst>
              <a:ext uri="{FF2B5EF4-FFF2-40B4-BE49-F238E27FC236}">
                <a16:creationId xmlns:a16="http://schemas.microsoft.com/office/drawing/2014/main" id="{A4188B58-2D4A-7986-8485-A74B2393480A}"/>
              </a:ext>
            </a:extLst>
          </p:cNvPr>
          <p:cNvSpPr txBox="1"/>
          <p:nvPr/>
        </p:nvSpPr>
        <p:spPr>
          <a:xfrm>
            <a:off x="0" y="1055802"/>
            <a:ext cx="9144000"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3	When the sun of bliss is beaming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light and love upon my way,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from the cross the radiance streaming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adds more luster to the day.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4	Bane and blessing, pain and pleasure,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by the cross are sanctified;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peace is there that knows no measure,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joys that through all time abide.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41848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637932"/>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 The Cross						LBW 104</a:t>
            </a:r>
          </a:p>
        </p:txBody>
      </p:sp>
      <p:sp>
        <p:nvSpPr>
          <p:cNvPr id="4" name="TextBox 3">
            <a:extLst>
              <a:ext uri="{FF2B5EF4-FFF2-40B4-BE49-F238E27FC236}">
                <a16:creationId xmlns:a16="http://schemas.microsoft.com/office/drawing/2014/main" id="{A4188B58-2D4A-7986-8485-A74B2393480A}"/>
              </a:ext>
            </a:extLst>
          </p:cNvPr>
          <p:cNvSpPr txBox="1"/>
          <p:nvPr/>
        </p:nvSpPr>
        <p:spPr>
          <a:xfrm>
            <a:off x="0" y="1055802"/>
            <a:ext cx="9144000"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3	When the sun of bliss is beaming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light and love upon my way,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from the cross the radiance streaming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adds more luster to the day.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4	Bane and blessing, pain and pleasure,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by the cross are sanctified;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peace is there that knows no measure,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joys that through all time abide.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3260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PROCESSION GOSPEL		Mark 11:1-11</a:t>
            </a:r>
            <a:endParaRPr lang="en-US" sz="32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B4387E4-8DF0-03DE-AE2D-BB4365021588}"/>
              </a:ext>
            </a:extLst>
          </p:cNvPr>
          <p:cNvSpPr txBox="1"/>
          <p:nvPr/>
        </p:nvSpPr>
        <p:spPr>
          <a:xfrm>
            <a:off x="160255" y="942679"/>
            <a:ext cx="8785781" cy="5380255"/>
          </a:xfrm>
          <a:prstGeom prst="rect">
            <a:avLst/>
          </a:prstGeom>
          <a:noFill/>
        </p:spPr>
        <p:txBody>
          <a:bodyPr wrap="square">
            <a:spAutoFit/>
          </a:bodyPr>
          <a:lstStyle/>
          <a:p>
            <a:pPr marR="0">
              <a:lnSpc>
                <a:spcPct val="10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rPr>
              <a:t>6 </a:t>
            </a:r>
            <a:r>
              <a:rPr lang="en-US" sz="3600" dirty="0">
                <a:effectLst/>
                <a:latin typeface="Arial Rounded MT Bold" panose="020F0704030504030204" pitchFamily="34" charset="0"/>
                <a:ea typeface="Calibri" panose="020F0502020204030204" pitchFamily="34" charset="0"/>
              </a:rPr>
              <a:t>They told them what Jesus had said; and they allowed them to take it. </a:t>
            </a:r>
            <a:r>
              <a:rPr lang="en-US" sz="3600" b="1" baseline="30000" dirty="0">
                <a:effectLst/>
                <a:latin typeface="Arial Rounded MT Bold" panose="020F0704030504030204" pitchFamily="34" charset="0"/>
                <a:ea typeface="Calibri" panose="020F0502020204030204" pitchFamily="34" charset="0"/>
              </a:rPr>
              <a:t>7 </a:t>
            </a:r>
            <a:r>
              <a:rPr lang="en-US" sz="3600" dirty="0">
                <a:effectLst/>
                <a:latin typeface="Arial Rounded MT Bold" panose="020F0704030504030204" pitchFamily="34" charset="0"/>
                <a:ea typeface="Calibri" panose="020F0502020204030204" pitchFamily="34" charset="0"/>
              </a:rPr>
              <a:t>Then they brought the colt to Jesus and threw their cloaks on it; and he sat on it. </a:t>
            </a:r>
            <a:r>
              <a:rPr lang="en-US" sz="3600" b="1" baseline="30000" dirty="0">
                <a:effectLst/>
                <a:latin typeface="Arial Rounded MT Bold" panose="020F0704030504030204" pitchFamily="34" charset="0"/>
                <a:ea typeface="Calibri" panose="020F0502020204030204" pitchFamily="34" charset="0"/>
              </a:rPr>
              <a:t>8 </a:t>
            </a:r>
            <a:r>
              <a:rPr lang="en-US" sz="3600" dirty="0">
                <a:effectLst/>
                <a:latin typeface="Arial Rounded MT Bold" panose="020F0704030504030204" pitchFamily="34" charset="0"/>
                <a:ea typeface="Calibri" panose="020F0502020204030204" pitchFamily="34" charset="0"/>
              </a:rPr>
              <a:t>Many people spread their cloaks on the road, and others spread leafy branches that they had cut in the fields. </a:t>
            </a:r>
            <a:r>
              <a:rPr lang="en-US" sz="3600" b="1" baseline="30000" dirty="0">
                <a:effectLst/>
                <a:latin typeface="Arial Rounded MT Bold" panose="020F0704030504030204" pitchFamily="34" charset="0"/>
                <a:ea typeface="Calibri" panose="020F0502020204030204" pitchFamily="34" charset="0"/>
              </a:rPr>
              <a:t>9</a:t>
            </a:r>
            <a:r>
              <a:rPr lang="en-US" sz="3600" dirty="0">
                <a:effectLst/>
                <a:latin typeface="Arial Rounded MT Bold" panose="020F0704030504030204" pitchFamily="34" charset="0"/>
                <a:ea typeface="Calibri" panose="020F0502020204030204" pitchFamily="34" charset="0"/>
              </a:rPr>
              <a:t>Then those who went ahead and those who followed were shouting,</a:t>
            </a:r>
          </a:p>
        </p:txBody>
      </p:sp>
    </p:spTree>
    <p:extLst>
      <p:ext uri="{BB962C8B-B14F-4D97-AF65-F5344CB8AC3E}">
        <p14:creationId xmlns:p14="http://schemas.microsoft.com/office/powerpoint/2010/main" val="272098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again  as 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Pam Sherman</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PROCESSION GOSPEL		Mark 11:1-11</a:t>
            </a:r>
            <a:endParaRPr lang="en-US" sz="32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B4387E4-8DF0-03DE-AE2D-BB4365021588}"/>
              </a:ext>
            </a:extLst>
          </p:cNvPr>
          <p:cNvSpPr txBox="1"/>
          <p:nvPr/>
        </p:nvSpPr>
        <p:spPr>
          <a:xfrm>
            <a:off x="744718" y="1666158"/>
            <a:ext cx="7418896" cy="3601883"/>
          </a:xfrm>
          <a:prstGeom prst="rect">
            <a:avLst/>
          </a:prstGeom>
          <a:noFill/>
        </p:spPr>
        <p:txBody>
          <a:bodyPr wrap="square">
            <a:spAutoFit/>
          </a:bodyPr>
          <a:lstStyle/>
          <a:p>
            <a:pPr marL="0" marR="0">
              <a:lnSpc>
                <a:spcPct val="107000"/>
              </a:lnSpc>
              <a:spcBef>
                <a:spcPts val="0"/>
              </a:spcBef>
              <a:spcAft>
                <a:spcPts val="0"/>
              </a:spcAft>
            </a:pPr>
            <a:r>
              <a:rPr lang="en-US" sz="3600" dirty="0">
                <a:effectLst/>
                <a:latin typeface="Arial Rounded MT Bold" panose="020F0704030504030204" pitchFamily="34" charset="0"/>
                <a:ea typeface="Calibri" panose="020F0502020204030204" pitchFamily="34" charset="0"/>
              </a:rPr>
              <a:t>“Hosanna!</a:t>
            </a:r>
          </a:p>
          <a:p>
            <a:pPr marL="0" marR="0">
              <a:lnSpc>
                <a:spcPct val="107000"/>
              </a:lnSpc>
              <a:spcBef>
                <a:spcPts val="0"/>
              </a:spcBef>
              <a:spcAft>
                <a:spcPts val="0"/>
              </a:spcAft>
            </a:pPr>
            <a:r>
              <a:rPr lang="en-US" sz="3600" dirty="0">
                <a:effectLst/>
                <a:latin typeface="Arial Rounded MT Bold" panose="020F0704030504030204" pitchFamily="34" charset="0"/>
                <a:ea typeface="Calibri" panose="020F0502020204030204" pitchFamily="34" charset="0"/>
              </a:rPr>
              <a:t>    Blessed is the one who comes in the name of the Lord!</a:t>
            </a:r>
          </a:p>
          <a:p>
            <a:pPr marL="0" marR="0">
              <a:lnSpc>
                <a:spcPct val="10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rPr>
              <a:t>10 </a:t>
            </a:r>
            <a:r>
              <a:rPr lang="en-US" sz="3600" dirty="0">
                <a:effectLst/>
                <a:latin typeface="Arial Rounded MT Bold" panose="020F0704030504030204" pitchFamily="34" charset="0"/>
                <a:ea typeface="Calibri" panose="020F0502020204030204" pitchFamily="34" charset="0"/>
              </a:rPr>
              <a:t>    Blessed is the coming kingdom of our ancestor David!</a:t>
            </a:r>
          </a:p>
          <a:p>
            <a:pPr marL="0" marR="0">
              <a:lnSpc>
                <a:spcPct val="107000"/>
              </a:lnSpc>
              <a:spcBef>
                <a:spcPts val="0"/>
              </a:spcBef>
              <a:spcAft>
                <a:spcPts val="0"/>
              </a:spcAft>
            </a:pPr>
            <a:r>
              <a:rPr lang="en-US" sz="3600" dirty="0">
                <a:effectLst/>
                <a:latin typeface="Arial Rounded MT Bold" panose="020F0704030504030204" pitchFamily="34" charset="0"/>
                <a:ea typeface="Calibri" panose="020F0502020204030204" pitchFamily="34" charset="0"/>
              </a:rPr>
              <a:t>Hosanna in the highest heaven!”</a:t>
            </a:r>
          </a:p>
        </p:txBody>
      </p:sp>
    </p:spTree>
    <p:extLst>
      <p:ext uri="{BB962C8B-B14F-4D97-AF65-F5344CB8AC3E}">
        <p14:creationId xmlns:p14="http://schemas.microsoft.com/office/powerpoint/2010/main" val="330621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PROCESSION GOSPEL		Mark 11:1-11</a:t>
            </a:r>
            <a:endParaRPr lang="en-US" sz="32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B4387E4-8DF0-03DE-AE2D-BB4365021588}"/>
              </a:ext>
            </a:extLst>
          </p:cNvPr>
          <p:cNvSpPr txBox="1"/>
          <p:nvPr/>
        </p:nvSpPr>
        <p:spPr>
          <a:xfrm>
            <a:off x="976066" y="1348032"/>
            <a:ext cx="7268067" cy="3601883"/>
          </a:xfrm>
          <a:prstGeom prst="rect">
            <a:avLst/>
          </a:prstGeom>
          <a:noFill/>
        </p:spPr>
        <p:txBody>
          <a:bodyPr wrap="square">
            <a:spAutoFit/>
          </a:bodyPr>
          <a:lstStyle/>
          <a:p>
            <a:pPr marL="0" marR="0">
              <a:lnSpc>
                <a:spcPct val="10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rPr>
              <a:t>11 </a:t>
            </a:r>
            <a:r>
              <a:rPr lang="en-US" sz="3600" dirty="0">
                <a:effectLst/>
                <a:latin typeface="Arial Rounded MT Bold" panose="020F0704030504030204" pitchFamily="34" charset="0"/>
                <a:ea typeface="Calibri" panose="020F0502020204030204" pitchFamily="34" charset="0"/>
              </a:rPr>
              <a:t>Then he entered Jerusalem and went into the temple; and when he had looked around at everything, as it was already late, he went out to Bethany with the twelve.</a:t>
            </a:r>
          </a:p>
        </p:txBody>
      </p:sp>
    </p:spTree>
    <p:extLst>
      <p:ext uri="{BB962C8B-B14F-4D97-AF65-F5344CB8AC3E}">
        <p14:creationId xmlns:p14="http://schemas.microsoft.com/office/powerpoint/2010/main" val="428742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PALM SUNDAY PROCESSION</a:t>
            </a:r>
            <a:endParaRPr lang="en-US" sz="40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6F717EF-EF66-4313-9AD7-356541617A81}"/>
              </a:ext>
            </a:extLst>
          </p:cNvPr>
          <p:cNvSpPr txBox="1"/>
          <p:nvPr/>
        </p:nvSpPr>
        <p:spPr>
          <a:xfrm>
            <a:off x="188536" y="857839"/>
            <a:ext cx="8842342" cy="4570675"/>
          </a:xfrm>
          <a:prstGeom prst="rect">
            <a:avLst/>
          </a:prstGeom>
          <a:noFill/>
        </p:spPr>
        <p:txBody>
          <a:bodyPr wrap="square">
            <a:spAutoFit/>
          </a:bodyPr>
          <a:lstStyle/>
          <a:p>
            <a:pPr marL="574675" marR="0" indent="-574675">
              <a:lnSpc>
                <a:spcPct val="9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The Lord be with you.</a:t>
            </a:r>
          </a:p>
          <a:p>
            <a:pPr marL="574675" marR="0" indent="-574675">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a:p>
            <a:pPr marL="574675" marR="0" indent="-574675">
              <a:lnSpc>
                <a:spcPct val="9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Let us give thanks to the Lord our God.</a:t>
            </a:r>
          </a:p>
          <a:p>
            <a:pPr marL="574675" marR="0" indent="-574675">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rPr>
              <a:t>C:	It is right to give him thanks and praise</a:t>
            </a:r>
            <a:endParaRPr lang="en-US" sz="3600" dirty="0">
              <a:effectLst/>
              <a:latin typeface="Arial Rounded MT Bold" panose="020F0704030504030204" pitchFamily="34" charset="0"/>
              <a:ea typeface="Calibri" panose="020F0502020204030204" pitchFamily="34" charset="0"/>
            </a:endParaRPr>
          </a:p>
          <a:p>
            <a:pPr marL="574675" marR="0" indent="-574675">
              <a:lnSpc>
                <a:spcPct val="97000"/>
              </a:lnSpc>
              <a:spcBef>
                <a:spcPts val="0"/>
              </a:spcBef>
              <a:spcAft>
                <a:spcPts val="0"/>
              </a:spcAft>
            </a:pPr>
            <a:r>
              <a:rPr lang="en-US" sz="3200" dirty="0">
                <a:effectLst/>
                <a:latin typeface="Arial Rounded MT Bold" panose="020F0704030504030204" pitchFamily="34" charset="0"/>
                <a:ea typeface="Calibri" panose="020F0502020204030204" pitchFamily="34" charset="0"/>
              </a:rPr>
              <a:t>P:	</a:t>
            </a:r>
            <a:r>
              <a:rPr lang="en-US" sz="3200" dirty="0">
                <a:effectLst/>
                <a:latin typeface="Arial Rounded MT Bold" panose="020F0704030504030204" pitchFamily="34" charset="0"/>
                <a:ea typeface="Times New Roman" panose="02020603050405020304" pitchFamily="18" charset="0"/>
              </a:rPr>
              <a:t>We praise and thank you, O God, for the great acts of love by which you have redeemed us through your Son, Jesus Christ our Lord. </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59579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10041</TotalTime>
  <Words>3428</Words>
  <Application>Microsoft Office PowerPoint</Application>
  <PresentationFormat>On-screen Show (4:3)</PresentationFormat>
  <Paragraphs>332</Paragraphs>
  <Slides>60</Slides>
  <Notes>29</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Rounded MT Bold</vt:lpstr>
      <vt:lpstr>Calibri</vt:lpstr>
      <vt:lpstr>Calibri Light</vt:lpstr>
      <vt:lpstr>Segoe UI Symbol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92</cp:revision>
  <dcterms:created xsi:type="dcterms:W3CDTF">2021-03-16T23:00:10Z</dcterms:created>
  <dcterms:modified xsi:type="dcterms:W3CDTF">2024-03-23T20:18:38Z</dcterms:modified>
</cp:coreProperties>
</file>